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11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notesSlides/notesSlide12.xml" ContentType="application/vnd.openxmlformats-officedocument.presentationml.notesSlide+xml"/>
  <Override PartName="/ppt/ink/ink82.xml" ContentType="application/inkml+xml"/>
  <Override PartName="/ppt/notesSlides/notesSlide13.xml" ContentType="application/vnd.openxmlformats-officedocument.presentationml.notesSlide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9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1" r:id="rId4"/>
    <p:sldMasterId id="2147483724" r:id="rId5"/>
  </p:sldMasterIdLst>
  <p:notesMasterIdLst>
    <p:notesMasterId r:id="rId98"/>
  </p:notesMasterIdLst>
  <p:sldIdLst>
    <p:sldId id="261" r:id="rId6"/>
    <p:sldId id="11844" r:id="rId7"/>
    <p:sldId id="2038388546" r:id="rId8"/>
    <p:sldId id="2038388531" r:id="rId9"/>
    <p:sldId id="797" r:id="rId10"/>
    <p:sldId id="2038388543" r:id="rId11"/>
    <p:sldId id="2038388544" r:id="rId12"/>
    <p:sldId id="2038388547" r:id="rId13"/>
    <p:sldId id="2038388532" r:id="rId14"/>
    <p:sldId id="2038388548" r:id="rId15"/>
    <p:sldId id="2038388478" r:id="rId16"/>
    <p:sldId id="2038388481" r:id="rId17"/>
    <p:sldId id="2038388488" r:id="rId18"/>
    <p:sldId id="2038388492" r:id="rId19"/>
    <p:sldId id="2038388493" r:id="rId20"/>
    <p:sldId id="2038388498" r:id="rId21"/>
    <p:sldId id="2038388499" r:id="rId22"/>
    <p:sldId id="2038388443" r:id="rId23"/>
    <p:sldId id="2038388549" r:id="rId24"/>
    <p:sldId id="2038388500" r:id="rId25"/>
    <p:sldId id="2038388501" r:id="rId26"/>
    <p:sldId id="2038388502" r:id="rId27"/>
    <p:sldId id="2038388503" r:id="rId28"/>
    <p:sldId id="2038388504" r:id="rId29"/>
    <p:sldId id="2038388506" r:id="rId30"/>
    <p:sldId id="2038388508" r:id="rId31"/>
    <p:sldId id="2038388550" r:id="rId32"/>
    <p:sldId id="2038388509" r:id="rId33"/>
    <p:sldId id="2038388479" r:id="rId34"/>
    <p:sldId id="2038388511" r:id="rId35"/>
    <p:sldId id="2038388512" r:id="rId36"/>
    <p:sldId id="2038388520" r:id="rId37"/>
    <p:sldId id="2038388521" r:id="rId38"/>
    <p:sldId id="2038388515" r:id="rId39"/>
    <p:sldId id="2038388529" r:id="rId40"/>
    <p:sldId id="2038388528" r:id="rId41"/>
    <p:sldId id="2038388551" r:id="rId42"/>
    <p:sldId id="2038388552" r:id="rId43"/>
    <p:sldId id="268" r:id="rId44"/>
    <p:sldId id="275" r:id="rId45"/>
    <p:sldId id="276" r:id="rId46"/>
    <p:sldId id="279" r:id="rId47"/>
    <p:sldId id="277" r:id="rId48"/>
    <p:sldId id="278" r:id="rId49"/>
    <p:sldId id="263" r:id="rId50"/>
    <p:sldId id="270" r:id="rId51"/>
    <p:sldId id="267" r:id="rId52"/>
    <p:sldId id="266" r:id="rId53"/>
    <p:sldId id="11812" r:id="rId54"/>
    <p:sldId id="11815" r:id="rId55"/>
    <p:sldId id="280" r:id="rId56"/>
    <p:sldId id="281" r:id="rId57"/>
    <p:sldId id="282" r:id="rId58"/>
    <p:sldId id="11813" r:id="rId59"/>
    <p:sldId id="11829" r:id="rId60"/>
    <p:sldId id="11840" r:id="rId61"/>
    <p:sldId id="284" r:id="rId62"/>
    <p:sldId id="11841" r:id="rId63"/>
    <p:sldId id="283" r:id="rId64"/>
    <p:sldId id="285" r:id="rId65"/>
    <p:sldId id="286" r:id="rId66"/>
    <p:sldId id="11814" r:id="rId67"/>
    <p:sldId id="288" r:id="rId68"/>
    <p:sldId id="289" r:id="rId69"/>
    <p:sldId id="287" r:id="rId70"/>
    <p:sldId id="11830" r:id="rId71"/>
    <p:sldId id="11831" r:id="rId72"/>
    <p:sldId id="291" r:id="rId73"/>
    <p:sldId id="11808" r:id="rId74"/>
    <p:sldId id="11839" r:id="rId75"/>
    <p:sldId id="265" r:id="rId76"/>
    <p:sldId id="11842" r:id="rId77"/>
    <p:sldId id="814" r:id="rId78"/>
    <p:sldId id="11806" r:id="rId79"/>
    <p:sldId id="11805" r:id="rId80"/>
    <p:sldId id="11804" r:id="rId81"/>
    <p:sldId id="11811" r:id="rId82"/>
    <p:sldId id="11809" r:id="rId83"/>
    <p:sldId id="11817" r:id="rId84"/>
    <p:sldId id="11818" r:id="rId85"/>
    <p:sldId id="11819" r:id="rId86"/>
    <p:sldId id="290" r:id="rId87"/>
    <p:sldId id="11838" r:id="rId88"/>
    <p:sldId id="271" r:id="rId89"/>
    <p:sldId id="272" r:id="rId90"/>
    <p:sldId id="11810" r:id="rId91"/>
    <p:sldId id="257" r:id="rId92"/>
    <p:sldId id="352" r:id="rId93"/>
    <p:sldId id="353" r:id="rId94"/>
    <p:sldId id="11822" r:id="rId95"/>
    <p:sldId id="11823" r:id="rId96"/>
    <p:sldId id="11824" r:id="rId97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668CA69-9C27-48C4-B88C-66D223582FED}">
          <p14:sldIdLst>
            <p14:sldId id="261"/>
            <p14:sldId id="11844"/>
            <p14:sldId id="2038388546"/>
            <p14:sldId id="2038388531"/>
            <p14:sldId id="797"/>
            <p14:sldId id="2038388543"/>
            <p14:sldId id="2038388544"/>
            <p14:sldId id="2038388547"/>
            <p14:sldId id="2038388532"/>
            <p14:sldId id="2038388548"/>
            <p14:sldId id="2038388478"/>
            <p14:sldId id="2038388481"/>
            <p14:sldId id="2038388488"/>
            <p14:sldId id="2038388492"/>
            <p14:sldId id="2038388493"/>
            <p14:sldId id="2038388498"/>
            <p14:sldId id="2038388499"/>
            <p14:sldId id="2038388443"/>
            <p14:sldId id="2038388549"/>
            <p14:sldId id="2038388500"/>
            <p14:sldId id="2038388501"/>
            <p14:sldId id="2038388502"/>
            <p14:sldId id="2038388503"/>
            <p14:sldId id="2038388504"/>
            <p14:sldId id="2038388506"/>
            <p14:sldId id="2038388508"/>
            <p14:sldId id="2038388550"/>
            <p14:sldId id="2038388509"/>
            <p14:sldId id="2038388479"/>
            <p14:sldId id="2038388511"/>
            <p14:sldId id="2038388512"/>
            <p14:sldId id="2038388520"/>
            <p14:sldId id="2038388521"/>
            <p14:sldId id="2038388515"/>
            <p14:sldId id="2038388529"/>
            <p14:sldId id="2038388528"/>
            <p14:sldId id="2038388551"/>
            <p14:sldId id="2038388552"/>
            <p14:sldId id="268"/>
            <p14:sldId id="275"/>
            <p14:sldId id="276"/>
            <p14:sldId id="279"/>
            <p14:sldId id="277"/>
            <p14:sldId id="278"/>
            <p14:sldId id="263"/>
            <p14:sldId id="270"/>
            <p14:sldId id="267"/>
            <p14:sldId id="266"/>
            <p14:sldId id="11812"/>
            <p14:sldId id="11815"/>
            <p14:sldId id="280"/>
            <p14:sldId id="281"/>
            <p14:sldId id="282"/>
            <p14:sldId id="11813"/>
            <p14:sldId id="11829"/>
            <p14:sldId id="11840"/>
            <p14:sldId id="284"/>
            <p14:sldId id="11841"/>
            <p14:sldId id="283"/>
            <p14:sldId id="285"/>
            <p14:sldId id="286"/>
            <p14:sldId id="11814"/>
            <p14:sldId id="288"/>
            <p14:sldId id="289"/>
            <p14:sldId id="287"/>
            <p14:sldId id="11830"/>
            <p14:sldId id="11831"/>
            <p14:sldId id="291"/>
            <p14:sldId id="11808"/>
            <p14:sldId id="11839"/>
            <p14:sldId id="265"/>
            <p14:sldId id="11842"/>
            <p14:sldId id="814"/>
            <p14:sldId id="11806"/>
            <p14:sldId id="11805"/>
            <p14:sldId id="11804"/>
            <p14:sldId id="11811"/>
            <p14:sldId id="11809"/>
            <p14:sldId id="11817"/>
            <p14:sldId id="11818"/>
            <p14:sldId id="11819"/>
            <p14:sldId id="290"/>
            <p14:sldId id="11838"/>
            <p14:sldId id="271"/>
            <p14:sldId id="272"/>
            <p14:sldId id="11810"/>
            <p14:sldId id="257"/>
            <p14:sldId id="352"/>
            <p14:sldId id="353"/>
            <p14:sldId id="11822"/>
            <p14:sldId id="11823"/>
            <p14:sldId id="118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7" autoAdjust="0"/>
    <p:restoredTop sz="94364" autoAdjust="0"/>
  </p:normalViewPr>
  <p:slideViewPr>
    <p:cSldViewPr snapToGrid="0">
      <p:cViewPr varScale="1">
        <p:scale>
          <a:sx n="145" d="100"/>
          <a:sy n="145" d="100"/>
        </p:scale>
        <p:origin x="102" y="2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1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C2B50-36E5-4490-9071-9A90D24B44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939941-44EE-4519-B515-2A78E04DD679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Major inclusion criteria:</a:t>
          </a:r>
          <a:br>
            <a: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≥18 years of age</a:t>
          </a:r>
          <a:br>
            <a: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Relapsed/refractory lymphoid malignancy</a:t>
          </a:r>
        </a:p>
      </dgm:t>
    </dgm:pt>
    <dgm:pt modelId="{B68080D0-7527-4F98-B868-5AD7C3F1D80F}" type="parTrans" cxnId="{A376C9C0-D918-484A-AD70-8F22473A6CC3}">
      <dgm:prSet/>
      <dgm:spPr/>
      <dgm:t>
        <a:bodyPr/>
        <a:lstStyle/>
        <a:p>
          <a:endParaRPr lang="en-US"/>
        </a:p>
      </dgm:t>
    </dgm:pt>
    <dgm:pt modelId="{A2170C6C-9D72-4387-8DD0-4AB818619CC9}" type="sibTrans" cxnId="{A376C9C0-D918-484A-AD70-8F22473A6CC3}">
      <dgm:prSet/>
      <dgm:spPr/>
      <dgm:t>
        <a:bodyPr/>
        <a:lstStyle/>
        <a:p>
          <a:endParaRPr lang="en-US"/>
        </a:p>
      </dgm:t>
    </dgm:pt>
    <dgm:pt modelId="{A1A7AFC2-BBEC-4E22-97DD-7112AA3F8F78}" type="pres">
      <dgm:prSet presAssocID="{642C2B50-36E5-4490-9071-9A90D24B4423}" presName="linear" presStyleCnt="0">
        <dgm:presLayoutVars>
          <dgm:animLvl val="lvl"/>
          <dgm:resizeHandles val="exact"/>
        </dgm:presLayoutVars>
      </dgm:prSet>
      <dgm:spPr/>
    </dgm:pt>
    <dgm:pt modelId="{9A78F9C9-496A-468E-B5BE-E9C3A6ACDF39}" type="pres">
      <dgm:prSet presAssocID="{C7939941-44EE-4519-B515-2A78E04DD679}" presName="parentText" presStyleLbl="node1" presStyleIdx="0" presStyleCnt="1" custLinFactNeighborY="-48803">
        <dgm:presLayoutVars>
          <dgm:chMax val="0"/>
          <dgm:bulletEnabled val="1"/>
        </dgm:presLayoutVars>
      </dgm:prSet>
      <dgm:spPr/>
    </dgm:pt>
  </dgm:ptLst>
  <dgm:cxnLst>
    <dgm:cxn modelId="{CB53AD4B-0102-4BA4-B365-292616486E1E}" type="presOf" srcId="{C7939941-44EE-4519-B515-2A78E04DD679}" destId="{9A78F9C9-496A-468E-B5BE-E9C3A6ACDF39}" srcOrd="0" destOrd="0" presId="urn:microsoft.com/office/officeart/2005/8/layout/vList2"/>
    <dgm:cxn modelId="{44AFA885-44D0-4339-A273-55A4E4D8237A}" type="presOf" srcId="{642C2B50-36E5-4490-9071-9A90D24B4423}" destId="{A1A7AFC2-BBEC-4E22-97DD-7112AA3F8F78}" srcOrd="0" destOrd="0" presId="urn:microsoft.com/office/officeart/2005/8/layout/vList2"/>
    <dgm:cxn modelId="{A376C9C0-D918-484A-AD70-8F22473A6CC3}" srcId="{642C2B50-36E5-4490-9071-9A90D24B4423}" destId="{C7939941-44EE-4519-B515-2A78E04DD679}" srcOrd="0" destOrd="0" parTransId="{B68080D0-7527-4F98-B868-5AD7C3F1D80F}" sibTransId="{A2170C6C-9D72-4387-8DD0-4AB818619CC9}"/>
    <dgm:cxn modelId="{35065050-6516-49B7-BAA4-A68D5B043BB5}" type="presParOf" srcId="{A1A7AFC2-BBEC-4E22-97DD-7112AA3F8F78}" destId="{9A78F9C9-496A-468E-B5BE-E9C3A6ACDF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2C2B50-36E5-4490-9071-9A90D24B44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939941-44EE-4519-B515-2A78E04DD679}">
      <dgm:prSet custT="1"/>
      <dgm:spPr/>
      <dgm:t>
        <a:bodyPr/>
        <a:lstStyle/>
        <a:p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Aim:</a:t>
          </a:r>
          <a:b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Define</a:t>
          </a:r>
          <a:r>
            <a: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therapeutic</a:t>
          </a:r>
          <a:r>
            <a: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opportunities</a:t>
          </a:r>
          <a:r>
            <a: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clinical</a:t>
          </a:r>
          <a:r>
            <a: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molecular</a:t>
          </a:r>
          <a:r>
            <a: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subtypes</a:t>
          </a:r>
          <a:r>
            <a: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of</a:t>
          </a:r>
          <a:r>
            <a: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lymphoma</a:t>
          </a:r>
          <a:r>
            <a: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sv-SE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leukemia</a:t>
          </a:r>
          <a:endParaRPr lang="en-US" sz="14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8080D0-7527-4F98-B868-5AD7C3F1D80F}" type="parTrans" cxnId="{A376C9C0-D918-484A-AD70-8F22473A6CC3}">
      <dgm:prSet/>
      <dgm:spPr/>
      <dgm:t>
        <a:bodyPr/>
        <a:lstStyle/>
        <a:p>
          <a:endParaRPr lang="en-US"/>
        </a:p>
      </dgm:t>
    </dgm:pt>
    <dgm:pt modelId="{A2170C6C-9D72-4387-8DD0-4AB818619CC9}" type="sibTrans" cxnId="{A376C9C0-D918-484A-AD70-8F22473A6CC3}">
      <dgm:prSet/>
      <dgm:spPr/>
      <dgm:t>
        <a:bodyPr/>
        <a:lstStyle/>
        <a:p>
          <a:endParaRPr lang="en-US"/>
        </a:p>
      </dgm:t>
    </dgm:pt>
    <dgm:pt modelId="{A1A7AFC2-BBEC-4E22-97DD-7112AA3F8F78}" type="pres">
      <dgm:prSet presAssocID="{642C2B50-36E5-4490-9071-9A90D24B4423}" presName="linear" presStyleCnt="0">
        <dgm:presLayoutVars>
          <dgm:animLvl val="lvl"/>
          <dgm:resizeHandles val="exact"/>
        </dgm:presLayoutVars>
      </dgm:prSet>
      <dgm:spPr/>
    </dgm:pt>
    <dgm:pt modelId="{9A78F9C9-496A-468E-B5BE-E9C3A6ACDF39}" type="pres">
      <dgm:prSet presAssocID="{C7939941-44EE-4519-B515-2A78E04DD679}" presName="parentText" presStyleLbl="node1" presStyleIdx="0" presStyleCnt="1" custLinFactNeighborX="-144" custLinFactNeighborY="-3763">
        <dgm:presLayoutVars>
          <dgm:chMax val="0"/>
          <dgm:bulletEnabled val="1"/>
        </dgm:presLayoutVars>
      </dgm:prSet>
      <dgm:spPr/>
    </dgm:pt>
  </dgm:ptLst>
  <dgm:cxnLst>
    <dgm:cxn modelId="{CB53AD4B-0102-4BA4-B365-292616486E1E}" type="presOf" srcId="{C7939941-44EE-4519-B515-2A78E04DD679}" destId="{9A78F9C9-496A-468E-B5BE-E9C3A6ACDF39}" srcOrd="0" destOrd="0" presId="urn:microsoft.com/office/officeart/2005/8/layout/vList2"/>
    <dgm:cxn modelId="{44AFA885-44D0-4339-A273-55A4E4D8237A}" type="presOf" srcId="{642C2B50-36E5-4490-9071-9A90D24B4423}" destId="{A1A7AFC2-BBEC-4E22-97DD-7112AA3F8F78}" srcOrd="0" destOrd="0" presId="urn:microsoft.com/office/officeart/2005/8/layout/vList2"/>
    <dgm:cxn modelId="{A376C9C0-D918-484A-AD70-8F22473A6CC3}" srcId="{642C2B50-36E5-4490-9071-9A90D24B4423}" destId="{C7939941-44EE-4519-B515-2A78E04DD679}" srcOrd="0" destOrd="0" parTransId="{B68080D0-7527-4F98-B868-5AD7C3F1D80F}" sibTransId="{A2170C6C-9D72-4387-8DD0-4AB818619CC9}"/>
    <dgm:cxn modelId="{35065050-6516-49B7-BAA4-A68D5B043BB5}" type="presParOf" srcId="{A1A7AFC2-BBEC-4E22-97DD-7112AA3F8F78}" destId="{9A78F9C9-496A-468E-B5BE-E9C3A6ACDF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8F9C9-496A-468E-B5BE-E9C3A6ACDF39}">
      <dsp:nvSpPr>
        <dsp:cNvPr id="0" name=""/>
        <dsp:cNvSpPr/>
      </dsp:nvSpPr>
      <dsp:spPr>
        <a:xfrm>
          <a:off x="0" y="0"/>
          <a:ext cx="3888432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Major inclusion criteria:</a:t>
          </a:r>
          <a:br>
            <a:rPr lang="en-US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≥18 years of age</a:t>
          </a:r>
          <a:br>
            <a:rPr lang="en-US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Relapsed/refractory lymphoid malignancy</a:t>
          </a:r>
        </a:p>
      </dsp:txBody>
      <dsp:txXfrm>
        <a:off x="35982" y="35982"/>
        <a:ext cx="3816468" cy="665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8F9C9-496A-468E-B5BE-E9C3A6ACDF39}">
      <dsp:nvSpPr>
        <dsp:cNvPr id="0" name=""/>
        <dsp:cNvSpPr/>
      </dsp:nvSpPr>
      <dsp:spPr>
        <a:xfrm>
          <a:off x="0" y="32337"/>
          <a:ext cx="3888432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Aim:</a:t>
          </a:r>
          <a:br>
            <a:rPr lang="en-US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Define</a:t>
          </a:r>
          <a:r>
            <a:rPr lang="sv-SE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therapeutic</a:t>
          </a:r>
          <a:r>
            <a:rPr lang="sv-SE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opportunities</a:t>
          </a:r>
          <a:r>
            <a:rPr lang="sv-SE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clinical</a:t>
          </a:r>
          <a:r>
            <a:rPr lang="sv-SE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molecular</a:t>
          </a:r>
          <a:r>
            <a:rPr lang="sv-SE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subtypes</a:t>
          </a:r>
          <a:r>
            <a:rPr lang="sv-SE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of</a:t>
          </a:r>
          <a:r>
            <a:rPr lang="sv-SE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lymphoma</a:t>
          </a:r>
          <a:r>
            <a:rPr lang="sv-SE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sv-SE" sz="14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leukemia</a:t>
          </a:r>
          <a:endParaRPr lang="en-US" sz="14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982" y="68319"/>
        <a:ext cx="3816468" cy="665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4:28.1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1 530,'95'-36,"370"-125,889-158,-1282 310,0 4,123 7,-80 1,930 0,-641-4,-372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33.2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1 120,'6'-5,"0"1,1 1,-1-1,1 1,0 0,0 1,0-1,1 1,-1 1,0 0,13-1,2-2,94-13,126-3,121 15,-304 5,164 1,567-28,-626 15,185 10,-165 4,-142 0,-1 2,0 2,52 14,14 2,-38-11,1-2,1-4,124-7,-122-13,-60 13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34.7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1,'143'18,"477"-14,-333-6,-270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37.8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79,'52'-2,"59"-11,18-1,752 3,-305 11,-265-19,16-1,1443 21,-1753 0,0 1,1 1,-1 0,22 8,-20-5,0-2,0 0,22 2,155 13,-119-1,1 0,250-13,-168-8,37 2,217 2,-404 0,1 1,0-1,-1 1,1 1,-1 0,0 1,0 0,12 6,1 1,27 3,-34-12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52.1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1054,'4'0,"-1"0,0 0,1-1,-1 1,0-1,0 0,0 0,0 0,1-1,-1 1,-1-1,1 1,0-1,0 0,-1 0,1 0,-1-1,1 1,-1-1,0 1,0-1,0 0,0 1,-1-1,1 0,-1 0,0 0,0-1,0 1,0 0,0 0,0-5,2-13,-1 0,-1 0,-1 0,-2-23,0 12,1-14,1-281,5 284,10-43,-8 52,-2-1,3-58,-8 77,0 3,0-1,-1 1,-4-20,4 29,-1-1,1 0,-1 1,0 0,0-1,0 1,-1 0,0 0,1 0,-2 1,1-1,0 1,-6-5,-4-2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9:03:56.5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9:03:57.1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9:03:57.4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0:31:22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0:31:23.6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0:33:22.0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32 267,'152'2,"163"-4,-188-13,-95 9,-1 2,0 1,1 1,0 2,-1 1,63 11,-72-6,-1 2,1 0,-2 1,1 1,-1 1,-1 0,27 22,-38-27,0 0,0 1,0 0,-1 0,0 1,11 14,-16-18,0-1,0 1,0 0,0 0,-1 0,0 0,0 0,0 1,0-1,0 0,-1 0,0 1,0-1,0 0,-1 1,1-1,-1 0,-2 8,1-8,1-1,-1 0,0 0,0-1,0 1,0 0,0 0,0-1,-1 0,1 1,-1-1,0 0,0 0,0 0,0-1,0 1,0-1,-6 2,-8 2,1 0,-28 2,20-3,-121 18,-44 9,164-25,0 1,0 1,1 1,0 1,-28 17,-35 20,58-33,0 1,1 2,-32 25,23-13,-75 43,98-64,1 0,-2-1,1-1,-1 0,0-1,-29 6,1161-18,-639 10,-459-4,-1 0,1-1,0 0,-1-2,1 0,20-9,-34 12,0-1,0 0,0 0,-1 0,1-1,-1 1,1-1,-1 0,0-1,0 1,0-1,0 0,-1 0,1 0,-1 0,0 0,0-1,-1 0,1 1,-1-1,0 0,-1 0,1 0,-1 0,0-1,1-6,-2 11,-1-1,1 0,0 0,-1 0,1 0,-1 0,1 0,-1 1,0-1,0 0,0 0,0 1,0-1,0 1,-1-1,1 1,0-1,-1 1,1 0,-1 0,0 0,1 0,-1 0,0 0,1 0,-1 0,0 1,0-1,0 1,0-1,0 1,1 0,-4-1,-9 0,-1 0,0 1,-21 2,16-1,7-1,-144-1,136 0,-1-2,1-1,0 0,1-1,-27-11,43 14,0 0,0 0,0 0,1-1,-1 1,1-1,0 0,0 0,0 0,0 0,0-1,0 1,1-1,0 0,0 0,0 1,0-1,0-1,1 1,0 0,-1-5,-1-10,1 1,1 0,2-35,1 20,2-477,-4 484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4:34.40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0 472,'113'-6,"170"-29,-25 1,755-10,-34 3,-459-2,-433 34,105-25,31-10,-138 31,-1-5,111-37,-190 54,0-1,0 0,0 0,0 0,0 0,-1-1,1 0,-1 0,1 0,-1-1,0 1,-1-1,1 0,-1 0,1 0,-1 0,-1-1,5-8,1-15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1:17:03.9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1:17:14.6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1:17:15.1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1:17:15.7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1,'3'0,"1"0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1:17:16.1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9:03:03.3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0 379,'12'-5,"1"1,0 0,0 1,0 1,0 0,0 1,22 0,34-5,117-23,-76 14,0-5,149-47,-256 66,0-1,1 1,-1 0,1 0,-1 0,1 1,0-1,-1 1,1 0,0 0,0 0,-1 0,1 1,-1 0,1-1,5 3,-4 0,0 1,-1 0,1-1,-1 1,0 1,0-1,0 1,-1 0,5 7,139 225,-146-236,0 0,0 1,0-1,0 1,0 0,0-1,0 1,0 0,-1-1,1 1,-1 0,1 0,-1-1,0 1,0 0,1 0,-1 0,-1 0,1-1,-1 5,1-5,-1 0,0 1,0-1,0 0,-1 0,1 0,0 0,0 0,0 0,-1 0,1 0,-1 0,1-1,-1 1,1-1,-1 1,1-1,-1 1,-1-1,-12 2,-1 0,0-2,1 0,-17-2,10 1,-3 2,0 1,-1 1,-38 10,35-7,0 0,-44 1,-27-5,12-3,1 5,-136 22,207-23,0 1,0 0,1 1,0 1,0 0,-19 12,30-16,0 1,1-1,-1 1,1 0,-1 0,1 1,0-1,0 0,1 1,-1 0,1 0,0 0,0 0,0 0,0 0,1 1,-1-1,1 0,0 1,1-1,-1 1,1-1,0 1,0 0,0-1,1 1,1 6,0-5,0 0,0-1,1 0,-1 1,1-1,1 0,-1 0,1-1,0 1,0-1,0 0,0 0,1 0,0 0,0-1,0 0,0 0,0 0,1-1,9 4,6 1,-1-1,1 0,0-2,32 3,444-5,-493-2,276-34,-181 18,77 0,-54 7,-38 7,-55 3,-1-2,34-4,-55 4,0-1,0 1,0-1,-1-1,1 1,0-1,-1 0,0 0,1-1,-1 0,-1 0,1-1,7-6,-11 8,0 0,0 1,0-1,0 0,-1 0,1 0,-1 0,0-1,0 1,0 0,0 0,0-1,-1 1,1 0,-1-1,0 1,0-1,0 1,-1 0,1-1,-1 1,0 0,0-1,0 1,0 0,-1 0,1 0,-1 0,-3-5,-6-8,-1 0,-1 1,0 0,-16-13,4 3,17 18,-1-1,0 1,0 1,0 0,-1 0,-13-5,16 8,-1 0,1-1,0 0,0-1,0 1,1-1,-1 0,1-1,1 0,-1 0,1 0,0 0,-5-8,-4-13,2-1,1 1,0-2,3 0,-8-40,12 50,1 1,-1-1,0 1,-10-23,12 36,-1 0,1 1,-1-1,0 1,0-1,0 1,0 0,-1 0,0 0,0 1,0-1,0 1,0 0,-1 0,0 0,-6-2,-21-6,0 1,0 2,-1 1,0 2,0 1,-53 0,1 7,-114 18,138-9,1 3,0 3,2 3,-81 39,123-53,-15 5,0-2,-35 7,37-10,1 1,-50 20,64-20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7.1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7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8.4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8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4:43.72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2199 1640,'0'-5,"0"1,0-1,0 0,-1 0,0 0,0 0,0 1,-1-1,1 0,-1 1,0-1,0 1,-1 0,1 0,-1 0,0 0,0 0,-1 0,1 1,-1-1,-4-3,-1 2,-1 0,1 1,-1 0,1 1,-1 0,0 0,0 1,0 0,-15-1,-17 2,0 1,1 1,-1 3,1 1,0 3,1 1,-1 1,2 3,0 1,-63 33,17-1,2 3,2 4,-113 97,86-52,4 4,-124 157,-147 252,201-230,157-249,2 0,1 0,2 1,1 1,2 0,1 1,-4 46,12-67,0 0,1-1,0 1,1 0,1 0,0-1,1 0,0 0,1 0,1 0,0 0,1-1,0 0,0-1,1 0,1 0,0 0,18 15,5 1,0-2,2-1,0-2,2-1,43 18,38 11,2-5,2-5,1-5,177 26,513 20,-509-68,0-14,0-12,0-14,351-77,-436 52,-2-9,243-104,-291 91,-4-7,-3-8,161-117,-258 160,-1-2,-3-4,-2-2,52-62,-86 86,0-1,-3-1,0-1,-2-1,-2-1,-1 0,-1-1,-2-1,-2 0,7-41,-12 26,-1 1,-3-2,-2 1,-3 0,-2 0,-2 1,-2-1,-2 1,-24-63,-1 18,-4 2,-3 2,-102-156,63 130,-4 4,-6 4,-4 4,-4 4,-174-134,137 134,-4 6,-4 6,-4 7,-208-84,265 131,0 3,-2 5,-2 4,0 5,-177-14,210 31,0 2,0 3,0 3,1 2,0 3,0 3,2 3,0 2,1 3,-61 32,45-12,2 3,2 3,-98 87,79-52,-148 179,183-192,4 2,3 2,3 3,-41 96,65-122,1 0,3 2,3 0,1 1,3 1,2 0,-1 101,10-139,0 0,1 0,0 0,2 0,0-1,0 1,2-1,0 0,1 0,0-1,2 0,13 19,-13-22,1-2,0 1,0-1,1-1,1 0,-1 0,1-1,1-1,0 0,0-1,0 0,0-1,1 0,0-2,16 4,38 2,0-2,116-5,-124-2,24-1,-1-3,1-4,-2-3,1-4,-2-4,127-46,-164 46,-1-1,-2-2,0-2,-1-2,53-45,-64 46,-2-2,-1-1,-1-1,-1-1,-2-1,-1-2,25-50,-32 52,-1 0,-2-1,-1 0,-1-1,-2 0,-1-1,-2 1,-1-1,-2 0,-1 0,-9-63,1 54,-2 1,-2 1,-1 0,-2 0,-2 2,-2 0,-1 1,-48-67,36 61,-2 2,-2 1,-2 2,-1 2,-2 1,-2 2,-1 2,-70-39,86 57,0 0,-1 2,-1 1,0 2,0 0,-1 2,0 2,0 0,0 2,0 2,-1 1,1 1,0 2,-1 0,2 3,-38 10,-9 11,1 3,1 3,-127 78,110-51,2 5,-107 98,164-134,2 2,1 0,1 2,1 1,3 2,-28 48,28-28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55.3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56.3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1,'4'0,"1"0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57.0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58.4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33,'0'-4,"0"-9,0-3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58.9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7.1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7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8.4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8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05.0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1 270,'0'-4,"1"0,0 1,0 0,0-1,0 1,1 0,-1-1,1 1,0 0,0 0,0 0,0 0,0 1,1-1,-1 1,1-1,0 1,0 0,0 0,0 0,5-2,12-6,0 0,29-9,-30 12,92-31,1 6,201-33,-254 59,101 2,-104 4,110-12,-164 11,0 1,0 0,1-1,-1 1,1 0,-1 0,0 0,1 1,-1-1,0 0,1 1,-1 0,0-1,0 1,1 0,-1 0,3 2,-5-2,1-1,-1 0,0 1,0-1,1 0,-1 1,0-1,0 0,0 1,0-1,0 0,0 1,1-1,-1 1,0-1,0 0,0 1,0-1,0 1,0-1,-1 0,1 1,0-1,0 1,0-1,0 0,0 1,-1-1,1 0,0 1,0-1,0 0,-1 1,-23 14,-6-6,0-2,-1 0,1-2,-54 1,-43 8,87-7,-7 2,-78 23,104-26,-1-1,0-1,0-1,-1-1,-29-1,-6 1,57-2,-1 0,0 0,1 0,-1 0,0 0,0 0,1 0,-1 0,0 1,1-1,-1 1,1-1,-1 1,0-1,1 1,-1 0,1 0,0 0,-1 0,1 0,0 0,-1 0,1 1,0-1,0 0,0 1,0-1,0 1,1-1,-2 2,2 0,1 0,0-1,-1 0,1 1,0-1,0 1,0-1,0 0,1 0,-1 1,1-1,-1 0,1 0,0-1,-1 1,1 0,0-1,0 1,1-1,1 2,19 12,0-2,1 0,0-2,1 0,1-2,33 8,12 0,78 7,-87-17,79-1,-114-6,0-2,0-1,0-1,-1-2,38-12,214-91,-200 82,0 2,126-21,167-4,-296 41,65 0,161 8,-122 4,-106-4,-16-1,0 3,1 2,99 19,-119-13,0 2,-1 2,0 1,51 28,-68-33,1 0,0-1,1-1,31 6,40 12,-52-9,1-2,1-2,0-2,1-2,0-2,85 1,380-10,-334 4,-144 1,0 1,0 1,31 10,58 7,35-4,251 15,-125-21,96 0,-308-12,0-3,0-4,-1-2,0-3,66-23,-75 10,-35 12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4:56.8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1710,'1'1,"-1"1,0-1,0 1,1 0,-1-1,0 0,1 1,0-1,-1 1,1-1,0 0,0 1,-1-1,1 0,0 0,0 0,0 1,1-1,-1 0,0-1,0 1,1 0,-1 0,0 0,1-1,-1 1,1-1,-1 1,1-1,2 1,56 4,-43-5,517 3,-74-2,596 44,452 3,-647-19,-285-3,-536-25,290-3,-280-2,-1-3,0-1,0-3,78-27,144-53,380-74,-90 63,261-65,-719 137,-1-4,-2-5,-1-4,-2-4,163-109,-178 98,-2-4,-3-3,-3-4,-4-2,-2-4,114-164,-134 168,-31 49,0 0,-2-2,-1 0,-1-1,-1 0,9-27,-17 22,-4 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21.0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129 121,'712'30,"-291"-6,1355-6,-1149-21,121 37,-174-2,-267-23,551 8,-719-17,198-27,-9-36,-88 14,89-1,-243 38,53-3,113-22,-190 26,1 2,0 3,117 3,190 35,-296-23,-7-2,148 20,-125-1,-1-1,24-11,1-5,182-10,-140-2,-128 3,51-2,1 4,-1 3,79 16,-16 5,1-6,1-7,173-5,-295-8,12-2,0 2,0 1,-1 2,1 2,34 8,26 9,186 17,-103-18,-32 1,17 4,291 8,657-36,-605 3,-491-1,-1-1,1-1,-1 0,0 0,1-1,24-10,-32 11,0-1,-1 0,1 0,-1 0,0 0,0-1,0 0,0 0,0-1,-1 1,0-1,0 0,0 0,-1 0,0-1,5-9,22-45,-24 50,0-1,-1 0,0 0,0-1,-1 1,3-16,-7 25,0 0,0 0,0 0,-1 1,1-1,-1 0,1 0,-1 0,1 0,-1 1,0-1,0 0,0 1,0-1,0 1,-1-1,1 1,0-1,-1 1,1 0,-1 0,1 0,-1-1,1 2,-1-1,0 0,0 0,1 0,-1 1,0-1,0 1,0-1,0 1,0 0,-2 0,-13-2,0 0,0 1,-18 1,19 1,-1300 3,1269-7,1-1,-54-13,50 8,-77-5,-27 12,-1 6,-217 34,250-21,-142 0,-123-18,160-1,-861 13,-1 0,931-4,-261 47,100-9,-172-33,295-15,-4462 3,4632 1,0 1,0 1,0 2,-34 9,-100 42,102-33,-97 23,-278 31,354-70,-144-7,95-3,-2 2,-151 3,240 3,1 2,-55 15,53-11,0-1,-45 3,-170-10,126-6,60-1,41-1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26.4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0 186,'1'-1,"-1"1,0-1,1 0,-1 0,1 1,-1-1,1 0,-1 1,1-1,-1 0,1 1,0-1,-1 1,1-1,0 1,0-1,-1 1,1 0,0-1,0 1,-1 0,1 0,0-1,0 1,0 0,1 0,27-4,-26 4,397-8,-247 10,-120-2,81 1,0-4,131-22,-140 12,0 5,168 8,-106 2,2781-2,-2799-4,266-43,-281 32,0 7,173 9,-101 2,-59-1,158-4,-259-3,56-13,-65 10,0 2,65-4,436 12,-518-2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32.0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0,'1312'0,"-1131"12,-19-1,295-9,-235-3,-206 0,0-1,0 0,16-5,-20 5,7-3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34.3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0,'61'0,"290"14,-218-3,196-10,-143-4,-44 3,-123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38.8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473 232,'15'-2,"0"0,-1 0,0-1,1-1,-1-1,14-6,30-9,678-134,-692 148,21-4,120-3,-95 15,290-2,-861 70,386-53,-90 26,-205 74,160-43,163-53,-77 20,127-38,0 0,0-2,0 0,-1-1,1 0,-29-6,18 1,0-2,0-1,1-1,0-2,1 0,0-2,-27-18,39 22,1 0,0-2,1 1,0-2,1 1,0-2,1 1,0-1,1-1,0 0,2 0,-1-1,2 0,-6-16,11 29,1 0,-1 0,0 0,1 0,0 0,-1 0,1 0,0 0,0 0,0 0,0 0,0 0,0 0,1 0,-1 0,1 0,0 0,-1 0,1 0,0 0,0 0,0 0,0 1,0-1,1 0,-1 1,0-1,1 1,-1 0,1-1,0 1,-1 0,1 0,0 0,0 0,0 0,0 0,0 1,0-1,0 0,0 1,0 0,0-1,0 1,3 0,11-1,1 1,0 0,0 1,23 5,-34-5,197 29,299 8,-463-39,455 7,-1 39,-157 23,-14-1,-249-57,0-2,111-4,-102-4,-54 1,1-1,-1-2,1 0,-1-2,0-1,37-12,9-9,87-36,-142 55,0 0,1 2,23-5,45-13,-78 19,1 1,1 0,-1 0,0 1,1 0,13 1,-20 0,0 2,0-1,0 0,0 1,0 0,0 0,-1 1,1-1,0 1,-1 0,1 0,-1 1,0-1,1 1,-1 0,5 5,3 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1:57:46.4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95,'3485'0,"-3209"-24,-29 1,59 21,237-14,-88-12,-352 28,-1 5,146 25,-115-7,1-5,230 0,-139-6,-105-3,-39-1,82 19,-90-13,123 8,451-21,-290-4,102 5,511-4,-388-27,-333 14,-163 8,106-24,-139 24,-1 2,58 1,-57 4,0-3,56-10,-12-7,198-29,-245 47,-26 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03:00.1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 28,'-3'-3,"-5"-8,-1-2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03:00.6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03:01.2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27,'0'-3,"0"-8,0-2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03:01.8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13.7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0 100,'13'-5,"1"1,-1 0,1 1,0 0,-1 2,1-1,19 2,39-6,-39-2,45-16,-54 15,-1 1,2 2,-1 0,30-2,248 6,-150 4,-128 0,-1 0,1 2,35 10,23 3,49 6,-92-8,-31-11,-1-1,0 0,1-1,-1 0,15 2,2-2,-1-1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4.0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 0,'-5'0,"-2"0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4.5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5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5.5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3:52:57.1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61,'0'3,"0"-1,0 1,1-1,-1 1,1-1,0 0,-1 1,1-1,0 0,1 0,-1 1,0-1,1 0,-1 0,1 0,-1-1,1 1,0 0,0-1,0 1,0-1,0 1,0-1,1 0,-1 0,4 1,7 3,1-1,0 0,23 2,-11-2,349 46,-97-16,192 39,-186-44,-120-17,489 2,-410-16,-230 2,533 19,85-4,-395-18,-202 2,0-1,-1-1,0-2,1-2,49-16,-55 15,47-6,-50 11,0-2,44-14,-26 3,0 3,0 1,2 2,-1 3,1 1,86 0,-68 8,-34 0,0-1,-1-1,1-2,0-1,-1-1,31-9,-9-1,73-10,24-7,-128 25,1 0,-1-2,-1 0,1-1,22-15,-2 3,-33 19,0 0,0-1,-1 0,1 0,-1-1,0 0,0 0,5-4,-7-2,-7 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3:53:00.1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52,'0'1,"0"0,0 0,1 0,-1 0,0 0,1 0,-1-1,1 1,-1 0,1 0,-1 0,1-1,0 1,-1 0,1-1,0 1,-1-1,1 1,0-1,0 1,0-1,0 1,-1-1,1 0,0 1,0-1,2 0,31 6,-24-4,25 3,241 38,299 9,451-49,-529-6,-464 5,-1 1,42 9,-40-5,59 3,118-12,-116-1,-1 4,149 20,-122-1,0-6,157 0,-176-13,123-6,-174-1,0-2,80-25,93-46,-7 3,-181 68,0 1,0 3,1 0,-1 3,44 3,77-6,449-21,723 25,-1116-12,-165 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3:56:25.1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6,'261'16,"-18"0,-36-18,-78-1,241 27,-267-14,0-4,111-7,-69-1,1463 1,-1132 41,-220-11,-141-19,769 38,-682-47,120-4,-279 1,0-3,0-2,63-18,116-50,-69 20,-73 35,-51 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3:56:28.2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0 190,'27'-1,"0"-2,-1-1,1-1,39-13,42-9,71 5,350 2,-239 17,1569-74,-757 67,-601 60,-162-10,135-33,-269-10,-16 2,76-1,305 36,-403-3,30 4,6-11,-53-5,181 1,-221-22,112-16,-124 9,188 7,28 0,-291-1,-1 0,44-12,-60 13,0 1,-1-1,1 0,-1-1,1 0,-1 1,0-2,0 1,0-1,0 1,-1-1,1-1,-1 1,0-1,6-9,-3-5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3:56:40.0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83 671,'8'-1,"0"-1,1 0,-1 0,0-1,0 0,15-8,9-3,63-16,1 3,1 5,182-17,44-5,-168 20,192-6,-302 32,0 2,0 2,60 17,-26-6,-33-5,-1 2,70 31,-65-24,78 22,-105-37,12 3,65 8,-84-16,0 0,0-2,0 0,0-1,-1 0,1-1,17-6,54-16,150-21,98 9,-187 22,434-64,-529 71,636-104,-83 39,-436 50,305-82,-181 33,-243 63,1 2,0 2,66 2,153 20,-219-13,24 6,-1 3,0 3,-1 4,72 28,-97-33,72 13,-76-20,-1 3,48 17,173 97,-115-59,-76-36,-31-15,0-2,2-1,83 10,-17-4,-23 1,1-3,1-5,159 0,-641-9,180-5,-1632 3,1791-2,1-3,0-3,0-1,-90-29,75 22,-1 3,-109-6,-48-8,217 25,-91-18,-1 5,-137-5,-1984 23,2198-1,0 0,1 2,-1 0,1 1,0 2,0 0,0 1,1 1,-24 15,3-4,-24 9,-2-3,0-4,-1-2,-73 11,107-23,1 3,-1 0,2 2,-55 30,-15 6,72-38,-1-2,-54 11,-14 2,29-4,-78 8,8-2,-411 109,515-123,1 1,-1-1,0-3,-1-1,-59 2,-13-11,-128 4,214 3,0 0,0 2,0 1,1 0,-27 14,12-4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3:34.1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4719 157,'9'1,"0"0,1 1,-1 0,0 1,-1-1,1 2,13 6,30 9,-15-10,1-3,0-1,41 1,121-9,-73 0,1422 3,-1512 3,-1 1,1 2,-1 1,-1 3,60 22,51 13,-73-23,94 40,-43-14,-34-13,-55-19,1-2,1-2,0-1,76 11,-105-21,0 0,1 0,-1 1,0 0,0 0,0 1,0 0,0 1,-1-1,1 2,-1-1,12 10,-15-10,0 0,0 0,-1 1,0-1,0 1,0-1,0 1,-1 0,0 0,0 0,0 0,0 0,-1 1,0-1,0 1,0-1,-1 0,0 1,0-1,0 1,-2 6,1-7,0-1,0 1,-1 0,0-1,0 1,0-1,0 0,-1 0,1 0,-1 0,0 0,0 0,-1-1,1 1,-1-1,1 0,-1 0,0 0,-1-1,1 1,0-1,-6 2,-7 2,-1 0,0 0,-1-2,-31 4,-136 6,-229-10,244-6,-1966-5,1741-19,140 4,-975-21,875 35,-784-64,728 19,149-5,70 36,-377 7,1314-53,-356 27,1585-171,-1640 175,157-29,115-11,-195 43,-339 32,1 3,-1 4,0 3,97 22,130 14,-21-33,70 5,278 19,-154-12,-381-17,-1 5,88 21,-143-24,-1 2,0 1,-1 2,0 1,-1 1,0 2,-2 1,36 29,-10-3,1-3,3-2,0-3,116 52,-172-87,0 0,0 1,0-1,0 1,0 0,0 0,-1 0,1 0,-1 0,0 0,4 5,-5-6,-1 0,1 0,0 0,-1 1,1-1,-1 0,0 1,1-1,-1 0,0 1,0-1,0 0,0 1,0-1,0 0,0 1,0-1,-1 0,1 0,-1 3,-2 0,1 0,-1 0,0 0,-1-1,1 1,-1-1,1 1,-1-1,0 0,0-1,0 1,0-1,-1 0,1 0,-5 2,-66 20,0-3,-2-3,-108 11,110-18,-1135 182,762-133,-464 2,-457-60,775-8,-2098 4,2348 20,273-8,0 2,-122 39,173-43,0 1,0 1,1 1,1 1,0 0,1 1,0 1,-24 26,20-20,11-13,0 1,-1-1,0-1,0 0,-1 0,-12 4,-14 6,7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18.1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67,'3525'0,"-3495"-1,-1 0,1-1,-1-2,0-2,-1 0,44-16,-43 15,0 1,1 1,0 2,-1 0,1 3,55 5,6-2,-53-2,0 2,0 2,49 13,108 39,-149-45,1-2,85 7,-69-10,979 106,-227-85,-728-28,-75 0,-1 0,1-1,-1 0,1-1,18-4,-27 5,-1 0,1-1,0 1,-1 0,1-1,-1 1,1-1,-1 0,0 0,0 0,0 0,0 0,0 0,0-1,0 1,-1-1,0 1,1-1,-1 1,0-1,0 0,0 0,0 0,-1 1,1-1,-1 0,0-5,1-8,0 0,1-1,1 1,9-30,-6 28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02:20.0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22,'2813'0,"-2528"-20,-115 18,248 6,-372 0,51 13,3 1,-28-9,90 1,-17 0,3 0,-131-10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05.6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0,'0'1,"1"0,-1 0,1 0,-1 0,1 0,0 0,-1-1,1 1,0 0,-1 0,1-1,0 1,0 0,0-1,0 1,0-1,0 1,0-1,0 0,0 1,0-1,0 0,2 0,33 8,-24-6,61 10,-1-3,1-4,143-7,-69 0,-80 2,-48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15.2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1 126,'51'0,"507"-14,220 2,-479 15,452-3,-714-2,0-2,-1-1,64-19,-62 13,0 3,1 1,41-2,138-8,-162 14,-37 3,-1-1,34-5,-35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30.3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0 211,'74'-4,"0"-3,82-19,-27 4,-7 4,419-43,-492 56,0-1,71-19,-78 14,2 2,-1 2,76-2,486 11,-574-2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34.4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49,'2293'0,"-2253"-2,0-2,59-13,-56 8,77-6,425 14,-260 3,-268-1,-1 1,30 6,-34-5,8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39.9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42.8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05.6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0,'0'1,"1"0,-1 0,1 0,-1 0,1 0,0 0,-1-1,1 1,0 0,-1 0,1-1,0 1,0 0,0-1,0 1,0-1,0 1,0-1,0 0,0 1,0-1,0 0,2 0,33 8,-24-6,61 10,-1-3,1-4,143-7,-69 0,-80 2,-48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15.2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1 126,'51'0,"507"-14,220 2,-479 15,452-3,-714-2,0-2,-1-1,64-19,-62 13,0 3,1 1,41-2,138-8,-162 14,-37 3,-1-1,34-5,-35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30.3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0 211,'74'-4,"0"-3,82-19,-27 4,-7 4,419-43,-492 56,0-1,71-19,-78 14,2 2,-1 2,76-2,486 11,-574-2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23.0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0,'2'3,"0"0,1-1,-1 1,1-1,-1 1,1-1,0 0,0 0,0 0,0 0,0-1,1 1,-1-1,0 0,1 0,-1 0,1 0,6 0,75 3,-63-4,104 1,179 12,-257-6,-13-1,0-2,0-1,0-2,1-1,53-8,-43 3,0 2,0 1,0 3,58 9,43 0,203-3,443 7,-598-12,270-6,-435 1,-4-1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34.4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49,'2293'0,"-2253"-2,0-2,59-13,-56 8,77-6,425 14,-260 3,-268-1,-1 1,30 6,-34-5,8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39.9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12:42.8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4.0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 0,'-5'0,"-2"0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4.5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5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5.5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4.0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 0,'-5'0,"-2"0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4.5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5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25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0 137,'2391'0,"-2030"-26,-136 5,287 8,-439 6,76-17,41-5,439 12,-607 18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5.5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52:39.0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1,'-3'3,"-1"1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52:15.7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74,'463'0,"-483"0,-7-1,0 1,0 1,0 1,0 2,0 0,1 2,-33 12,-7 6,41-16,0 2,1 0,-27 17,51-27,0 0,1 0,-1 0,0 0,1 0,-1 0,0 0,1 0,-1 0,1 0,-1 0,0 0,1 0,-1 0,0 0,1 1,-1-1,0 0,0 0,1 1,-1-1,0 0,1 0,-1 1,0-1,0 0,0 0,1 1,-1-1,0 0,0 1,0-1,0 0,0 1,0-1,1 1,-1-1,0 0,0 1,0-1,0 0,0 1,0-1,0 0,-1 1,1-1,0 0,0 1,0-1,0 1,0-1,0 0,-1 0,1 1,0-1,0 0,-1 1,1-1,0 0,0 0,-1 1,1-1,0 0,-1 0,1 0,0 1,-1-1,1 0,34 5,13-5,0-2,0-1,0-3,51-13,187-61,-221 60,212-53,-254 69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58:09.2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0,'782'0,"-764"0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59:07.7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2:59:08.7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4.0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 0,'-5'0,"-2"0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4.5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5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05:15.5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08:55:28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60,'456'-21,"-166"4,1301-4,-1297 21,-54 10,20 0,-123-10,-7 2,155-20,-265 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48:21.1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 13,'-6'-5,"-1"-2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48:21.6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48:22.1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48:22.4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48:22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48:23.2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0T13:19:22.7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71 139,'31'8,"0"-2,0-1,0-1,1-2,35-2,38 4,54 21,-114-16,0-1,92 2,-113-11,-36 1,-44-1,53 1,-734 0,777-3,0-2,0-1,67-21,-33 7,454-95,-463 101,0 3,0 3,107 0,-156 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8T16:18:03.9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6187 13,'1'-1,"-1"0,1 0,-1 1,0-1,1 0,0 0,-1 1,1-1,-1 1,1-1,0 0,-1 1,1-1,0 1,0 0,-1-1,1 1,0 0,0-1,0 1,0 0,-1 0,1 0,0-1,0 1,0 0,0 0,0 0,1 1,28-1,27 7,68 18,-8-1,62-3,360-7,-1629-13,-38-1,837 12,-326 57,225-19,-329 62,205-28,337-60,24 4,99-15,-1-3,1-2,-102 0,96-15,-100-22,105 17,-32-4,-167-6,-93 24,127 1,181-1,29-1,0 0,0-1,0 0,0-1,1 0,-1 0,-13-5,23 5,0 0,1 0,-1-1,0 1,0-1,1 1,-1-1,1 0,-1 0,1 0,0 0,-1 0,1 0,0 0,0 0,1 0,-1 0,0-1,1 1,-1 0,1-1,0 1,0 0,0-5,0 4,0 0,0 1,0-1,-1 0,1 0,-1 1,1-1,-1 0,0 1,0-1,0 1,-1-1,1 1,-1-1,1 1,-1 0,0 0,1 0,-1 0,0 0,-3-2,-12-2,1 0,-1 0,0 2,-1 0,1 1,-1 1,1 1,-21 0,-26-3,33 1,3 0,1 0,0-1,-39-13,65 17,-1 0,1-1,-1 1,1-1,-1 1,1-1,0 0,-1 1,1-1,0 0,-1 0,1 0,0 0,0 0,0-1,-2-1,3 2,1 1,-1-1,0 1,0-1,0 0,0 1,1-1,-1 1,0-1,1 1,-1-1,0 1,1 0,-1-1,1 1,-1-1,0 1,1 0,-1-1,1 1,-1 0,1-1,-1 1,1 0,0 0,-1 0,1 0,0-1,55-10,261 8,-171 5,370 39,-8 0,-21-44,-468 2,-1-1,1-1,-1-1,22-7,33-6,-61 16,-5 0,0 0,1 0,-1 0,0-1,0 0,0-1,0 1,0-1,-1-1,9-5,-4-2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1T14:48:09.7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3751 36,'3'-11,"-1"3,-15 2,-38 0,-1 2,-91 4,49 2,-354 13,333-4,-211 48,-73 64,232-75,-210 33,197-46,-180 59,285-67,1 3,-116 65,123-55,2 3,-74 63,107-78,3 1,0 1,2 1,1 1,-42 71,41-56,-17 30,-47 113,80-157,2 0,0 1,3 0,-5 60,10 141,4-194,1 0,3-1,1 1,2-1,2-1,1 0,2-1,36 64,-15-41,4-1,2-2,3-1,60 58,-55-64,-3 3,71 102,-46-54,96 103,-16-21,-117-144,3-2,1-2,1-1,79 52,-19-14,24 23,129 96,-195-153,2-2,97 43,-87-51,2-3,0-2,1-5,1-2,1-4,0-2,112 0,-116-11,329-10,-360 5,0-2,-1-2,0-1,-1-2,0-2,0-1,-2-2,0-2,35-24,23-23,157-144,-199 162,-2-1,-3-3,-2-2,-2-2,38-67,71-139,132-312,-269 533,-2 0,-1-1,-2 0,-2-1,3-69,-12-220,-4 167,4 113,-2-1,-3 1,-17-72,12 79,-3 0,-1 0,-3 1,-1 2,-2 0,-2 0,-2 2,-2 2,-1 0,-2 1,-1 2,-2 2,-74-59,47 46,2-2,-56-61,82 81,-1 1,-1 1,-1 2,-41-21,32 20,1-3,-58-47,-166-151,226 192,9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6BBFFAA-F76C-45C8-96C5-4F600C87378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79AFEB2-0DE9-475F-B87F-8AEEC11D49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8405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E3EC708-19C3-42EB-9CB3-7B9A152F4E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3018"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804763" indent="-309524" defTabSz="1073018"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238098" indent="-247620" defTabSz="1073018"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733337" indent="-247620" defTabSz="1073018"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228576" indent="-247620" defTabSz="1073018"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723815" indent="-247620" defTabSz="107301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3219054" indent="-247620" defTabSz="107301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714293" indent="-247620" defTabSz="107301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4209532" indent="-247620" defTabSz="107301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6E49417D-40C6-49FA-8203-ACCE7ED4FB5C}" type="slidenum">
              <a:rPr lang="sv-SE" altLang="sv-SE" sz="1400">
                <a:latin typeface="Times New Roman" panose="02020603050405020304" pitchFamily="18" charset="0"/>
              </a:rPr>
              <a:pPr/>
              <a:t>1</a:t>
            </a:fld>
            <a:endParaRPr lang="sv-SE" altLang="sv-SE" sz="1400" dirty="0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CB53A0C-06B9-4111-AA6D-C08316199D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288" y="860425"/>
            <a:ext cx="7631113" cy="4294188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E0A53B2-29BF-4D78-BD68-4E93B86FF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9441" y="5440692"/>
            <a:ext cx="5390209" cy="5154621"/>
          </a:xfrm>
          <a:noFill/>
        </p:spPr>
        <p:txBody>
          <a:bodyPr/>
          <a:lstStyle/>
          <a:p>
            <a:pPr eaLnBrk="1" hangingPunct="1"/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3432340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57A77E-0998-4095-805A-BBA3F54D7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B6C32-B4B2-48B9-B786-925BA8A80713}" type="slidenum">
              <a:rPr kumimoji="0" lang="sv-SE" altLang="sv-S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altLang="sv-S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177C5F67-9060-42DE-AC93-FA6962BC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1023938"/>
            <a:ext cx="4198937" cy="3508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FC67DEB-8809-4444-AAA7-6D528D33C14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082675" y="4872038"/>
            <a:ext cx="4938713" cy="38925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5725" indent="-85725" defTabSz="457200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71539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FEB2-0DE9-475F-B87F-8AEEC11D497A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7860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FEB2-0DE9-475F-B87F-8AEEC11D497A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0714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FEB2-0DE9-475F-B87F-8AEEC11D497A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6923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FEB2-0DE9-475F-B87F-8AEEC11D497A}" type="slidenum">
              <a:rPr lang="sv-SE" smtClean="0"/>
              <a:t>71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0291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AFEB2-0DE9-475F-B87F-8AEEC11D497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291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57A77E-0998-4095-805A-BBA3F54D7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B6C32-B4B2-48B9-B786-925BA8A80713}" type="slidenum">
              <a:rPr kumimoji="0" lang="sv-SE" altLang="sv-S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altLang="sv-S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177C5F67-9060-42DE-AC93-FA6962BC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1023938"/>
            <a:ext cx="4198937" cy="3508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FC67DEB-8809-4444-AAA7-6D528D33C14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082675" y="4872038"/>
            <a:ext cx="4938713" cy="38925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5725" indent="-85725" defTabSz="457200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391591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57A77E-0998-4095-805A-BBA3F54D7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B6C32-B4B2-48B9-B786-925BA8A80713}" type="slidenum">
              <a:rPr kumimoji="0" lang="sv-SE" altLang="sv-S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altLang="sv-S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177C5F67-9060-42DE-AC93-FA6962BC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1023938"/>
            <a:ext cx="4198937" cy="3508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FC67DEB-8809-4444-AAA7-6D528D33C14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082675" y="4872038"/>
            <a:ext cx="4938713" cy="38925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5725" indent="-85725" defTabSz="457200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551464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57A77E-0998-4095-805A-BBA3F54D7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B6C32-B4B2-48B9-B786-925BA8A80713}" type="slidenum">
              <a:rPr kumimoji="0" lang="sv-SE" altLang="sv-S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altLang="sv-S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177C5F67-9060-42DE-AC93-FA6962BC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1023938"/>
            <a:ext cx="4198937" cy="3508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FC67DEB-8809-4444-AAA7-6D528D33C14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082675" y="4872038"/>
            <a:ext cx="4938713" cy="38925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5725" indent="-85725" defTabSz="457200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344555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57A77E-0998-4095-805A-BBA3F54D7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B6C32-B4B2-48B9-B786-925BA8A80713}" type="slidenum">
              <a:rPr kumimoji="0" lang="sv-SE" altLang="sv-S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altLang="sv-S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177C5F67-9060-42DE-AC93-FA6962BC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1023938"/>
            <a:ext cx="4198937" cy="3508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FC67DEB-8809-4444-AAA7-6D528D33C14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082675" y="4872038"/>
            <a:ext cx="4938713" cy="38925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5725" indent="-85725" defTabSz="457200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3074543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AFEB2-0DE9-475F-B87F-8AEEC11D497A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5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Pilot paper 25</a:t>
            </a:r>
          </a:p>
          <a:p>
            <a:r>
              <a:rPr lang="en-US" dirty="0"/>
              <a:t>After 24h incubation Cell viability is measured using Cell-titer-Glo (?)</a:t>
            </a:r>
          </a:p>
          <a:p>
            <a:r>
              <a:rPr lang="en-US" dirty="0"/>
              <a:t>Using data from all 5 concentrations a drug sensitivity score (DSS) is calculated</a:t>
            </a:r>
          </a:p>
          <a:p>
            <a:r>
              <a:rPr lang="en-US" dirty="0"/>
              <a:t>We then subtract the DSS of healthy bone marrow cells that underwent the same procedure from the DSS of the sample to generate a selective DSS (</a:t>
            </a:r>
            <a:r>
              <a:rPr lang="en-US" dirty="0" err="1"/>
              <a:t>sDSS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(lymph node biopsy/surgical excision, bone marrow, peripheral blood, ascites, pleural effusion)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1663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57A77E-0998-4095-805A-BBA3F54D7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B6C32-B4B2-48B9-B786-925BA8A80713}" type="slidenum">
              <a:rPr kumimoji="0" lang="sv-SE" altLang="sv-S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altLang="sv-S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177C5F67-9060-42DE-AC93-FA6962BC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1023938"/>
            <a:ext cx="4198937" cy="3508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FC67DEB-8809-4444-AAA7-6D528D33C14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082675" y="4872038"/>
            <a:ext cx="4938713" cy="38925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5725" indent="-85725" defTabSz="457200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531273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AFEB2-0DE9-475F-B87F-8AEEC11D497A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5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6064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5BC999-DF63-E115-624F-E82A38BE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90D7E55-63C2-202C-CE22-0121B1E01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590675"/>
            <a:ext cx="3810000" cy="3086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166F141-DE08-70DA-FC3D-774D539ED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2150" y="1590675"/>
            <a:ext cx="3810000" cy="3086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B9EC007-392A-1F77-CB87-06FF5790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4BE5BEA-4D26-4E61-9B1C-7F2BAC21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E300496-5093-800B-AEE3-8F688B82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CC224-7E59-40FD-88D5-05072D3A6C65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238223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167F38-B39D-401E-8410-3417FB8F1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53F1A5C-FE4B-47E8-8429-75E534E34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ABF1615-8F33-406B-87B9-55227304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CB88F1D-3F44-44A0-A2E1-0EF0B45E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29FC05F-29E3-4F40-A7D4-38803F35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782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75E79B-A25F-4644-86B1-44197A6A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C0B873-A4F1-4A05-8390-A43C63025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D000F43-F2EB-45AF-8B98-E4283F18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FB69C2-CEBF-4EB0-9C0E-9FB57CBB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EF590BC-3C41-48DD-A99A-8882A5B5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6012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D98F76-402C-4A76-A97C-9B5F1793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B13537-20F4-4982-B36F-64833B49D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6FF7A5-AFAF-4A2C-A6EC-760C5879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75E95A9-D196-449B-9CF5-413B1B44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08EFF4-0756-4C98-A696-F5C3D9AFB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1608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05E06E-38EE-4790-9817-F2D71A084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5847AF-D390-4F49-941C-8B00269AC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E144645-1AD7-494F-96BF-0D67ECC47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EBFC140-DE6D-442A-99A6-E0C4BE2E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74929B4-221A-4817-891B-C183C21E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746AB2-7E77-4EB8-B043-2E76F349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78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05BC27-8900-4103-A547-B3B1EF5E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7857217-181B-4848-A811-1D9E2CBE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2C3F5FC-8E8F-484F-8ACC-0A4AC828B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F4C9AC5-D6EF-4CC9-88C1-96D305646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CBF3E3F-9DC1-4770-BC71-D63E4B400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F9003BC-0E6A-46C9-B47D-BB24E5B2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B4F80B9-85C2-4762-A180-B9D74156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14B2529-5CDB-44A4-9FFD-8CA79592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4155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CE430F-F8A2-487A-9C70-AF30D5F2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D4868BE-2825-4BD9-A972-95A8BA3C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4ED5CE4-02B5-4294-A0E9-C881D62C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DAA5681-9279-4126-B642-63009AFD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6116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F9B286F-491B-45DA-B84B-7178B5A4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604116B-6CA1-452B-9751-B96D723F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B19DA24-33A8-4687-85B4-6C19026E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629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FFD7AD-EC68-40A9-9821-56B6BF2B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2A486E-B09C-4E65-AF30-FC6E79FDF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7E786B0-4BC6-4A0D-A46C-EE99E0746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6E5D9C1-9CAB-44B0-9870-449EF08E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13E9FA9-CAF7-4990-98B3-AA11D637E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39A3E0-59A6-4C8A-904F-A60B0E16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6986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B5D160-15AA-48E8-A2B2-2AABA808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29AFC23-7807-430C-8CF2-B5695BF78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3749DDC-ADDF-435F-B111-892EA7A7C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1017046-CEBE-4909-B252-27C7F300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F1A13B4-7B80-4DEC-9036-F624708F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2DF7771-15B5-4397-953E-5869C213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7570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4F531A-A522-41A0-A4A7-17A4F64C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3347193-78E7-4194-8692-0F40EACC7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5A1852-C9F9-480E-A08D-341C0D9F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B930AD-4E7E-4FEC-83B2-80A493BE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90C7F1E-B672-4701-A849-591932D8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2082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564511F-4DD5-4D6F-AC24-DFDE3E8F9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878F072-B47F-4C69-8EF5-F4A0865FB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060C9DE-3DA4-4750-AEBE-997345D38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8B92B56-7532-40B8-8008-221CFAD7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7BF8A3-6037-418B-A14F-86281E23E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6733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B9CD48-A529-4DD5-8808-56E29EDB9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115"/>
            <a:ext cx="6858000" cy="1791735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F26A01-D5CA-4F7F-95B6-26469D918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092"/>
            <a:ext cx="6858000" cy="1242629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DB9F50-113E-45F2-906A-37297597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1CC143-3903-4101-8F98-7762127C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9B1768A-6AAA-478D-9890-97F60871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1AB41-FCC2-4648-BD84-FBF6D98428BB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550585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C87B9A-C7AE-41FE-BC13-FB548F8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860ECD-1B14-44C3-9DE0-AFB9A361C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1DAD9-6156-4090-BEDA-1791C293C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D4262F2-CD4F-4894-9AFC-2FC9938E9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34E521E-2BBE-48D0-979F-D6678EE2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65E59-33C0-4ED1-991D-A1B871791C8C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576406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962EC1-8154-46CB-9AE3-AC0853AF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290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82FABB-0EC1-4C91-A19F-D1B0BC247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226"/>
            <a:ext cx="7886700" cy="1125190"/>
          </a:xfr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 sz="1999"/>
            </a:lvl2pPr>
            <a:lvl3pPr marL="914126" indent="0">
              <a:buNone/>
              <a:defRPr sz="1799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F000F65-E8C0-4221-9A97-251D7485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6316EB-33A2-47EC-8F36-28A14DFD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5A1DDAB-68C3-48B0-917F-F9AC3DE9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46D0B-411F-4E0A-828E-1D065B8891AC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784112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655062-D593-45BF-BF4D-5AFD3FDD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6BFB0B-F982-4F0B-A70A-37B961FAC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9780"/>
            <a:ext cx="4038600" cy="339461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8E2602F-7797-43BA-9578-CA98C3B18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99780"/>
            <a:ext cx="4038600" cy="339461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1197B07-4F5C-4891-904A-66E9B00E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32BD24-1E50-4996-A20B-1B186A7F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0970B51-97C4-4028-BE8D-F6905498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F054B-C88D-4235-9027-22E562433A5A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848894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3B53A7-17F2-4551-A7DA-EB8F225B8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554"/>
            <a:ext cx="7886700" cy="99346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E3262AE-A438-4716-A28D-705E6D2B3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086"/>
            <a:ext cx="3868737" cy="618934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6C1C1DB-B003-4CB7-A2FA-34D7744AF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9020"/>
            <a:ext cx="3868737" cy="27629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B787015-3BB9-4E3F-B3E6-A64ECEDD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086"/>
            <a:ext cx="3887788" cy="618934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4054385-396D-4DC9-8587-FE5EAF590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020"/>
            <a:ext cx="3887788" cy="27629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23086F-8475-4CAC-AB7B-9195ACB7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9BBCF7E-D60F-4515-A830-190C90C6D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C34A0E7-AFB8-4C69-A609-3734D711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1D347-3521-4906-AF2D-FA4DFB6DE477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8684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AD1A6D-C01A-43A5-A84D-95BE50519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866A66-F6C2-4EEB-85F5-A64C439A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70E4ADE-6D49-4E5E-BE9D-C15B4691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A16585D-59E0-4C81-BD08-0F3C3873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4BAD7-294F-4B31-9F67-0868C21107D8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20505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3055873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9F032A3-EF1D-446D-B6EA-2F6B6B66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1C16432-0D37-4766-8E23-3E239CE2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6E02B0-FACD-414D-95EE-717D7E5D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11919-2A8C-40C5-8FB1-210820128BD2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646762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591AD2-C051-46BA-80FC-CE6607D9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794"/>
            <a:ext cx="2949575" cy="119978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B90959-6D5D-42DC-AABD-C17641C5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134"/>
            <a:ext cx="4629150" cy="365488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9419FD9-1917-4AE9-B6FD-B23E46E38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2574"/>
            <a:ext cx="2949575" cy="2859792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5200D1-2FD7-4D64-910A-66D1ECF0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506D5A3-90E0-4DA6-862F-436C08F8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39E8EFA-3C97-4024-B371-AE7C3C1C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A8AC9-9B99-4DA6-AF7A-CFB082866B20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133423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CC545E-A299-43A2-8FCF-0649A4B5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794"/>
            <a:ext cx="2949575" cy="119978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70E2D01-5204-4721-AB10-1147F6889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134"/>
            <a:ext cx="4629150" cy="3654884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BE70D2B-AFC9-47CA-A381-C2CBABF0A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2574"/>
            <a:ext cx="2949575" cy="2859792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7C2E364-ECA8-44B8-82D3-DDFADEB1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21B6DA4-E1F5-4C90-902E-5B65C92D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C18810C-B8FC-42AB-A0F1-41FBCB45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10169-CB28-4C42-8444-C68164857B26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124046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A42426-D10B-48CE-8ED4-FA86F69F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43E5505-73BB-4B1F-99BF-4376F63E9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E5A258B-6C6D-4A53-B932-62629BC4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164D8B-47DA-43FB-A0A2-2D0A5300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8E4B9D7-8310-4A8C-9E08-98637E8A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4DD7D-CBDC-4AAA-8C92-D9899F515814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882669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D46ED9B-461E-40ED-A3B6-B60454DECB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6311"/>
            <a:ext cx="2057400" cy="4388083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76297A2-8904-44A2-BA13-3DBA924A9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6311"/>
            <a:ext cx="6019800" cy="4388083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1DE6DF-B7D6-4B5C-96DD-EF5E22E0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161F7D-4069-400A-9A71-4B6076E7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AAB24D1-9BA4-459D-8812-E92C1518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A5999-6D1D-405F-A621-50D5A4700E6D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500229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91" y="181447"/>
            <a:ext cx="8353425" cy="680439"/>
          </a:xfrm>
        </p:spPr>
        <p:txBody>
          <a:bodyPr/>
          <a:lstStyle>
            <a:lvl1pPr>
              <a:lnSpc>
                <a:spcPts val="2248"/>
              </a:lnSpc>
              <a:defRPr sz="2799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11481" y="951723"/>
            <a:ext cx="8351520" cy="714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4694701"/>
            <a:ext cx="3600000" cy="270000"/>
          </a:xfrm>
          <a:prstGeom prst="rect">
            <a:avLst/>
          </a:prstGeom>
        </p:spPr>
        <p:txBody>
          <a:bodyPr lIns="91280" tIns="45640" rIns="91280" bIns="45640" anchor="b"/>
          <a:lstStyle>
            <a:lvl1pPr marL="0" indent="0">
              <a:buNone/>
              <a:defRPr sz="7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148713" y="4694701"/>
            <a:ext cx="3600000" cy="270000"/>
          </a:xfrm>
          <a:prstGeom prst="rect">
            <a:avLst/>
          </a:prstGeom>
        </p:spPr>
        <p:txBody>
          <a:bodyPr lIns="91280" tIns="45640" rIns="91280" bIns="45640" anchor="b"/>
          <a:lstStyle>
            <a:lvl1pPr marL="159215" indent="-159215" algn="r">
              <a:buNone/>
              <a:defRPr lang="en-GB" sz="75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/>
            <a:r>
              <a:rPr lang="en-GB" dirty="0"/>
              <a:t>Reference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763000" y="4948014"/>
            <a:ext cx="381000" cy="184545"/>
          </a:xfrm>
          <a:prstGeom prst="rect">
            <a:avLst/>
          </a:prstGeom>
          <a:noFill/>
        </p:spPr>
        <p:txBody>
          <a:bodyPr wrap="square" lIns="68439" tIns="34219" rIns="68439" bIns="34219" rtlCol="0">
            <a:spAutoFit/>
          </a:bodyPr>
          <a:lstStyle/>
          <a:p>
            <a:pPr algn="ctr"/>
            <a:fld id="{55BE07F4-F607-48C7-90D6-99932760DA5D}" type="slidenum">
              <a:rPr lang="en-GB" sz="750" i="1" smtClean="0">
                <a:solidFill>
                  <a:schemeClr val="accent6"/>
                </a:solidFill>
                <a:latin typeface="+mj-lt"/>
              </a:rPr>
              <a:pPr algn="ctr"/>
              <a:t>‹#›</a:t>
            </a:fld>
            <a:endParaRPr lang="en-GB" sz="750" i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464262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>
        <p15:guide id="2" pos="249">
          <p15:clr>
            <a:srgbClr val="FBAE40"/>
          </p15:clr>
        </p15:guide>
        <p15:guide id="3" pos="551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84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1"/>
            <a:ext cx="7543800" cy="161448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6064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2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26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3055874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378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04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8"/>
            <a:ext cx="3273552" cy="2574131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04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3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3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24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87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57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2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30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3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2"/>
            <a:ext cx="5791200" cy="2628899"/>
          </a:xfrm>
        </p:spPr>
        <p:txBody>
          <a:bodyPr vert="eaVert" anchor="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39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19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5BC999-DF63-E115-624F-E82A38BE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90D7E55-63C2-202C-CE22-0121B1E01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590675"/>
            <a:ext cx="3810000" cy="3086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166F141-DE08-70DA-FC3D-774D539ED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2150" y="1590675"/>
            <a:ext cx="3810000" cy="3086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B9EC007-392A-1F77-CB87-06FF5790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4BE5BEA-4D26-4E61-9B1C-7F2BAC21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E300496-5093-800B-AEE3-8F688B82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CC224-7E59-40FD-88D5-05072D3A6C65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09870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C1A129-BB92-4569-97D7-D140EB14D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C98D20C-AB5F-4780-ADFE-8197392EF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DB043-FF45-4E31-8AA7-0AB8C7FB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ED3DA7-681F-4227-8009-AC23C9BF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5E38D5-84D7-43B9-851D-57D070E1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921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18271A-0003-46DE-A741-7632BF10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688EB4-C13E-45E5-BE30-5A931B21A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77E7AA-0E9C-4531-9EEA-7CCC896B1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B97D83-6A1C-4900-B956-F6518466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7E15A2-81E7-4D07-8E12-17C60F06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4140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98E074-4BD1-4C36-A18F-B3D466EA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13BF3F-1116-45ED-AD12-8ABFABD01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124E2-A1BB-4885-B729-18D965C30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8FFA04-AFBB-4EEB-BF40-8446D2AEB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1D15CB5-D217-480B-9B85-B8D0D183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8985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459BC5-18EC-4BCE-80B8-8510C200A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EBA7CE-B1E6-4A69-AE88-261E1D631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673482D-8054-4765-B9F9-00A00A4FD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754A9B0-C7DB-4E6B-A43D-142101E3F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740A1B2-3804-4885-81A5-E66DDFF5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E2BF65B-47E0-40DE-9071-96CCA2CA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534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C48333-B9DC-49D4-A46C-601CA0AC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32BF28-B9DA-4A79-A998-DF4FBC756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EDC4C6C-CF43-49CB-901E-D4CFFD5A9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83E8101-CFC2-4A18-B460-0B0486EF9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7ADAFD4-AEE1-445B-B043-2168752CF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D465690-CCC9-4E86-B40A-A8AD96B4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AD7C40F-F1C7-480F-99FA-BD6F8EF2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F44F7A1-37CD-479D-A08B-2D501E28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0940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9954EC-FFCA-4EE0-AAA0-D8329793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FBE1628-0812-4DD5-8AD7-0F9686BA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357F868-3EE7-45D2-98CF-E8174E02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D1E3451-AB1E-4039-B13E-9D018D93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31652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A5F49C7-4EDF-49BA-A380-CA9A9AA1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4E107B6-0D57-44EF-91A6-9983CF7E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7030AB-A8C5-4CFC-9828-5556FC33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35322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5A4A78-4A55-4AFD-B484-70AE92D3D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0B0C18-86CA-4D01-ACCC-7134C088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1317016-12D0-421A-B4A5-11909674C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623C20C-365E-44C1-8B63-6AFA18B3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94C6BB4-3D76-41F1-BAB7-8776A2B2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FFED8AD-C03C-4AEC-B0CE-08BE65F1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826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0DA628-025A-44BC-9553-C86C3760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FAA40AF-E670-4F41-B1C6-554D56C57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F326749-B2C4-42BB-9470-B37DF74D9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A5D234-BDFB-4E0B-935F-3DA257560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088E2DD-1F3F-4D0C-921E-333C5F5B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8679BC7-1456-41BE-9A22-7DEC7E36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24046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1483F9-4838-4ACA-912A-6E37C85A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EC7D9A8-E905-4A87-86BF-FD59C6D26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081BCC-D84C-430E-91C4-5B8FA88C4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F30E57-5DC1-4A5F-9474-9AD4D1AA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26592A1-0B72-441D-8DC1-A9356BF5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9957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F62A287-09B6-40C4-B3C4-C724F0D7B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F1B3490-8F4F-4EEC-A26D-AD1AF19DF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D232F91-8C5A-4CB8-A2BE-68307770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8CEC482-6CCA-446C-8A3E-9EDCF336A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E60C4E-60F1-43AA-824F-DD72BF34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751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1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0D7B-0625-45AA-B03E-A9C0AB5C82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9222A-D71C-423B-A040-84E70A879AB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1347614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680" y="1844775"/>
            <a:ext cx="6096000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fld id="{FC790D7B-0625-45AA-B03E-A9C0AB5C82B6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DF9222A-D71C-423B-A040-84E70A879AB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939902"/>
            <a:ext cx="2089233" cy="1044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441589D-22FE-4A0E-8466-E244613E8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67F5D9F-FCDE-4195-AD2A-DCA410335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D83F0EE-5392-4FC2-A0CF-FC6F46987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656F7-A823-436D-BA73-68C522C600C8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DEFD6F7-71F7-498B-83AE-39E7C5849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0F397B-0227-4532-960B-A3C1B6255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C3AC1-6747-4279-BCAC-807779F130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813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40756B-8F6D-4338-B1FA-A60923453A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12"/>
            <a:ext cx="8229600" cy="85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000A226-4407-4839-B8E2-DECDD3D52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9780"/>
            <a:ext cx="8229600" cy="339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38BFC6-8086-4B7B-9795-6F4F707FC6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267"/>
            <a:ext cx="2133600" cy="35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v-SE" altLang="sv-S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3B163E9-3758-44AB-B9E2-5414D3BF1A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267"/>
            <a:ext cx="2895600" cy="35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v-SE" altLang="sv-S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E4693C-F398-4015-80E2-2444F31E3D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267"/>
            <a:ext cx="2133600" cy="35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8034EB4-B0E0-44E3-B9F3-6712BABD5816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2124758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399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063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126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189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251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797" indent="-342797" algn="l" rtl="0" fontAlgn="base">
        <a:spcBef>
          <a:spcPct val="20000"/>
        </a:spcBef>
        <a:spcAft>
          <a:spcPct val="0"/>
        </a:spcAft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rtl="0" fontAlgn="base">
        <a:spcBef>
          <a:spcPct val="20000"/>
        </a:spcBef>
        <a:spcAft>
          <a:spcPct val="0"/>
        </a:spcAft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rtl="0" fontAlgn="base">
        <a:spcBef>
          <a:spcPct val="20000"/>
        </a:spcBef>
        <a:spcAft>
          <a:spcPct val="0"/>
        </a:spcAft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rtl="0" fontAlgn="base">
        <a:spcBef>
          <a:spcPct val="20000"/>
        </a:spcBef>
        <a:spcAft>
          <a:spcPct val="0"/>
        </a:spcAft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rtl="0" fontAlgn="base">
        <a:spcBef>
          <a:spcPct val="20000"/>
        </a:spcBef>
        <a:spcAft>
          <a:spcPct val="0"/>
        </a:spcAft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 rot="19724275">
            <a:off x="3277956" y="87642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1347614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680" y="1844776"/>
            <a:ext cx="6096000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fld id="{FC790D7B-0625-45AA-B03E-A9C0AB5C82B6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DF9222A-D71C-423B-A040-84E70A879AB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939902"/>
            <a:ext cx="2089233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62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37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13" indent="-256025" algn="l" defTabSz="914378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1pPr>
      <a:lvl2pPr marL="640064" indent="-256025" algn="l" defTabSz="914378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2pPr>
      <a:lvl3pPr marL="1005815" indent="-256025" algn="l" defTabSz="914378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3pPr>
      <a:lvl4pPr marL="1371566" indent="-256025" algn="l" defTabSz="914378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4pPr>
      <a:lvl5pPr marL="1645879" indent="-256025" algn="l" defTabSz="914378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5pPr>
      <a:lvl6pPr marL="1965911" indent="-256025" algn="l" defTabSz="914378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24" indent="-256025" algn="l" defTabSz="914378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537" indent="-256025" algn="l" defTabSz="914378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570" indent="-256025" algn="l" defTabSz="914378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815547B-8E9D-4645-85F5-C8398443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2F6748-635A-45BF-8AAC-36577E8E0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8759CA-3937-43F6-A663-8C8B6EDC3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47BB7-1DEF-4932-B3F3-AE5F6E2A03F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3A3E419-9FD7-4842-A5CA-FD475C107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CABDF2A-9C5A-456D-944C-802EB0142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237B5-791C-4B3A-847E-CCE952364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283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0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43.png"/><Relationship Id="rId21" Type="http://schemas.openxmlformats.org/officeDocument/2006/relationships/image" Target="../media/image240.png"/><Relationship Id="rId7" Type="http://schemas.openxmlformats.org/officeDocument/2006/relationships/image" Target="../media/image170.png"/><Relationship Id="rId12" Type="http://schemas.openxmlformats.org/officeDocument/2006/relationships/customXml" Target="../ink/ink5.xml"/><Relationship Id="rId17" Type="http://schemas.openxmlformats.org/officeDocument/2006/relationships/image" Target="../media/image220.png"/><Relationship Id="rId25" Type="http://schemas.openxmlformats.org/officeDocument/2006/relationships/image" Target="../media/image260.png"/><Relationship Id="rId2" Type="http://schemas.openxmlformats.org/officeDocument/2006/relationships/image" Target="../media/image42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280.png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2.xml"/><Relationship Id="rId11" Type="http://schemas.openxmlformats.org/officeDocument/2006/relationships/image" Target="../media/image190.png"/><Relationship Id="rId24" Type="http://schemas.openxmlformats.org/officeDocument/2006/relationships/customXml" Target="../ink/ink11.xml"/><Relationship Id="rId5" Type="http://schemas.openxmlformats.org/officeDocument/2006/relationships/image" Target="../media/image160.png"/><Relationship Id="rId15" Type="http://schemas.openxmlformats.org/officeDocument/2006/relationships/image" Target="../media/image210.png"/><Relationship Id="rId23" Type="http://schemas.openxmlformats.org/officeDocument/2006/relationships/image" Target="../media/image250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230.png"/><Relationship Id="rId4" Type="http://schemas.openxmlformats.org/officeDocument/2006/relationships/customXml" Target="../ink/ink1.xml"/><Relationship Id="rId9" Type="http://schemas.openxmlformats.org/officeDocument/2006/relationships/image" Target="../media/image18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customXml" Target="../ink/ink21.xml"/><Relationship Id="rId3" Type="http://schemas.openxmlformats.org/officeDocument/2006/relationships/customXml" Target="../ink/ink14.xml"/><Relationship Id="rId7" Type="http://schemas.openxmlformats.org/officeDocument/2006/relationships/customXml" Target="../ink/ink17.xml"/><Relationship Id="rId12" Type="http://schemas.openxmlformats.org/officeDocument/2006/relationships/customXml" Target="../ink/ink20.xml"/><Relationship Id="rId17" Type="http://schemas.openxmlformats.org/officeDocument/2006/relationships/customXml" Target="../ink/ink24.xml"/><Relationship Id="rId2" Type="http://schemas.openxmlformats.org/officeDocument/2006/relationships/image" Target="../media/image40.png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16.xml"/><Relationship Id="rId11" Type="http://schemas.openxmlformats.org/officeDocument/2006/relationships/image" Target="../media/image310.png"/><Relationship Id="rId5" Type="http://schemas.openxmlformats.org/officeDocument/2006/relationships/customXml" Target="../ink/ink15.xml"/><Relationship Id="rId15" Type="http://schemas.openxmlformats.org/officeDocument/2006/relationships/customXml" Target="../ink/ink23.xml"/><Relationship Id="rId10" Type="http://schemas.openxmlformats.org/officeDocument/2006/relationships/customXml" Target="../ink/ink19.xml"/><Relationship Id="rId4" Type="http://schemas.openxmlformats.org/officeDocument/2006/relationships/image" Target="../media/image290.png"/><Relationship Id="rId9" Type="http://schemas.openxmlformats.org/officeDocument/2006/relationships/image" Target="../media/image44.png"/><Relationship Id="rId14" Type="http://schemas.openxmlformats.org/officeDocument/2006/relationships/customXml" Target="../ink/ink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13" Type="http://schemas.openxmlformats.org/officeDocument/2006/relationships/customXml" Target="../ink/ink33.xml"/><Relationship Id="rId7" Type="http://schemas.openxmlformats.org/officeDocument/2006/relationships/customXml" Target="../ink/ink29.xml"/><Relationship Id="rId12" Type="http://schemas.openxmlformats.org/officeDocument/2006/relationships/customXml" Target="../ink/ink32.xml"/><Relationship Id="rId2" Type="http://schemas.openxmlformats.org/officeDocument/2006/relationships/customXml" Target="../ink/ink2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28.xml"/><Relationship Id="rId11" Type="http://schemas.openxmlformats.org/officeDocument/2006/relationships/image" Target="../media/image430.png"/><Relationship Id="rId5" Type="http://schemas.openxmlformats.org/officeDocument/2006/relationships/customXml" Target="../ink/ink27.xml"/><Relationship Id="rId15" Type="http://schemas.openxmlformats.org/officeDocument/2006/relationships/customXml" Target="../ink/ink34.xml"/><Relationship Id="rId10" Type="http://schemas.openxmlformats.org/officeDocument/2006/relationships/customXml" Target="../ink/ink31.xml"/><Relationship Id="rId4" Type="http://schemas.openxmlformats.org/officeDocument/2006/relationships/image" Target="../media/image290.png"/><Relationship Id="rId9" Type="http://schemas.openxmlformats.org/officeDocument/2006/relationships/image" Target="../media/image420.png"/><Relationship Id="rId14" Type="http://schemas.openxmlformats.org/officeDocument/2006/relationships/image" Target="../media/image4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80.png"/><Relationship Id="rId18" Type="http://schemas.openxmlformats.org/officeDocument/2006/relationships/customXml" Target="../ink/ink43.xml"/><Relationship Id="rId26" Type="http://schemas.openxmlformats.org/officeDocument/2006/relationships/customXml" Target="../ink/ink47.xml"/><Relationship Id="rId21" Type="http://schemas.openxmlformats.org/officeDocument/2006/relationships/image" Target="../media/image520.png"/><Relationship Id="rId7" Type="http://schemas.openxmlformats.org/officeDocument/2006/relationships/customXml" Target="../ink/ink38.xml"/><Relationship Id="rId12" Type="http://schemas.openxmlformats.org/officeDocument/2006/relationships/customXml" Target="../ink/ink40.xml"/><Relationship Id="rId17" Type="http://schemas.openxmlformats.org/officeDocument/2006/relationships/image" Target="../media/image50.png"/><Relationship Id="rId25" Type="http://schemas.openxmlformats.org/officeDocument/2006/relationships/image" Target="../media/image540.png"/><Relationship Id="rId2" Type="http://schemas.openxmlformats.org/officeDocument/2006/relationships/customXml" Target="../ink/ink35.xml"/><Relationship Id="rId16" Type="http://schemas.openxmlformats.org/officeDocument/2006/relationships/customXml" Target="../ink/ink42.xml"/><Relationship Id="rId20" Type="http://schemas.openxmlformats.org/officeDocument/2006/relationships/customXml" Target="../ink/ink44.xml"/><Relationship Id="rId29" Type="http://schemas.openxmlformats.org/officeDocument/2006/relationships/image" Target="../media/image550.png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37.xml"/><Relationship Id="rId11" Type="http://schemas.openxmlformats.org/officeDocument/2006/relationships/image" Target="../media/image471.png"/><Relationship Id="rId24" Type="http://schemas.openxmlformats.org/officeDocument/2006/relationships/customXml" Target="../ink/ink46.xml"/><Relationship Id="rId5" Type="http://schemas.openxmlformats.org/officeDocument/2006/relationships/customXml" Target="../ink/ink36.xml"/><Relationship Id="rId15" Type="http://schemas.openxmlformats.org/officeDocument/2006/relationships/image" Target="../media/image491.png"/><Relationship Id="rId23" Type="http://schemas.openxmlformats.org/officeDocument/2006/relationships/image" Target="../media/image531.png"/><Relationship Id="rId28" Type="http://schemas.openxmlformats.org/officeDocument/2006/relationships/customXml" Target="../ink/ink48.xml"/><Relationship Id="rId10" Type="http://schemas.openxmlformats.org/officeDocument/2006/relationships/customXml" Target="../ink/ink39.xml"/><Relationship Id="rId19" Type="http://schemas.openxmlformats.org/officeDocument/2006/relationships/image" Target="../media/image511.png"/><Relationship Id="rId4" Type="http://schemas.openxmlformats.org/officeDocument/2006/relationships/image" Target="../media/image290.png"/><Relationship Id="rId9" Type="http://schemas.openxmlformats.org/officeDocument/2006/relationships/image" Target="../media/image56.png"/><Relationship Id="rId14" Type="http://schemas.openxmlformats.org/officeDocument/2006/relationships/customXml" Target="../ink/ink41.xml"/><Relationship Id="rId22" Type="http://schemas.openxmlformats.org/officeDocument/2006/relationships/customXml" Target="../ink/ink45.xml"/><Relationship Id="rId27" Type="http://schemas.openxmlformats.org/officeDocument/2006/relationships/image" Target="../media/image420.png"/><Relationship Id="rId30" Type="http://schemas.openxmlformats.org/officeDocument/2006/relationships/customXml" Target="../ink/ink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customXml" Target="../ink/ink53.xml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52.xml"/><Relationship Id="rId5" Type="http://schemas.openxmlformats.org/officeDocument/2006/relationships/image" Target="../media/image290.png"/><Relationship Id="rId4" Type="http://schemas.openxmlformats.org/officeDocument/2006/relationships/customXml" Target="../ink/ink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customXml" Target="../ink/ink58.xml"/><Relationship Id="rId18" Type="http://schemas.openxmlformats.org/officeDocument/2006/relationships/customXml" Target="../ink/ink60.xml"/><Relationship Id="rId3" Type="http://schemas.openxmlformats.org/officeDocument/2006/relationships/image" Target="../media/image58.png"/><Relationship Id="rId7" Type="http://schemas.openxmlformats.org/officeDocument/2006/relationships/image" Target="../media/image470.png"/><Relationship Id="rId12" Type="http://schemas.openxmlformats.org/officeDocument/2006/relationships/image" Target="../media/image500.png"/><Relationship Id="rId17" Type="http://schemas.openxmlformats.org/officeDocument/2006/relationships/image" Target="../media/image530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59.xml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55.xml"/><Relationship Id="rId11" Type="http://schemas.openxmlformats.org/officeDocument/2006/relationships/customXml" Target="../ink/ink57.xml"/><Relationship Id="rId5" Type="http://schemas.openxmlformats.org/officeDocument/2006/relationships/image" Target="../media/image460.png"/><Relationship Id="rId15" Type="http://schemas.openxmlformats.org/officeDocument/2006/relationships/image" Target="../media/image60.png"/><Relationship Id="rId10" Type="http://schemas.openxmlformats.org/officeDocument/2006/relationships/image" Target="../media/image490.png"/><Relationship Id="rId19" Type="http://schemas.openxmlformats.org/officeDocument/2006/relationships/image" Target="../media/image600.png"/><Relationship Id="rId4" Type="http://schemas.openxmlformats.org/officeDocument/2006/relationships/customXml" Target="../ink/ink54.xml"/><Relationship Id="rId9" Type="http://schemas.openxmlformats.org/officeDocument/2006/relationships/customXml" Target="../ink/ink56.xml"/><Relationship Id="rId14" Type="http://schemas.openxmlformats.org/officeDocument/2006/relationships/image" Target="../media/image5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customXml" Target="../ink/ink66.xml"/><Relationship Id="rId3" Type="http://schemas.openxmlformats.org/officeDocument/2006/relationships/customXml" Target="../ink/ink61.xml"/><Relationship Id="rId7" Type="http://schemas.openxmlformats.org/officeDocument/2006/relationships/customXml" Target="../ink/ink63.xml"/><Relationship Id="rId12" Type="http://schemas.openxmlformats.org/officeDocument/2006/relationships/image" Target="../media/image42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11" Type="http://schemas.openxmlformats.org/officeDocument/2006/relationships/customXml" Target="../ink/ink65.xml"/><Relationship Id="rId5" Type="http://schemas.openxmlformats.org/officeDocument/2006/relationships/customXml" Target="../ink/ink62.xml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customXml" Target="../ink/ink64.xml"/><Relationship Id="rId1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customXml" Target="../ink/ink72.xml"/><Relationship Id="rId7" Type="http://schemas.openxmlformats.org/officeDocument/2006/relationships/customXml" Target="../ink/ink69.xml"/><Relationship Id="rId12" Type="http://schemas.openxmlformats.org/officeDocument/2006/relationships/image" Target="../media/image420.png"/><Relationship Id="rId2" Type="http://schemas.openxmlformats.org/officeDocument/2006/relationships/customXml" Target="../ink/ink67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11" Type="http://schemas.openxmlformats.org/officeDocument/2006/relationships/customXml" Target="../ink/ink71.xml"/><Relationship Id="rId5" Type="http://schemas.openxmlformats.org/officeDocument/2006/relationships/customXml" Target="../ink/ink68.xml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customXml" Target="../ink/ink70.xml"/><Relationship Id="rId1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40.png"/><Relationship Id="rId7" Type="http://schemas.openxmlformats.org/officeDocument/2006/relationships/customXml" Target="../ink/ink76.xml"/><Relationship Id="rId2" Type="http://schemas.openxmlformats.org/officeDocument/2006/relationships/customXml" Target="../ink/ink73.xml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75.xml"/><Relationship Id="rId5" Type="http://schemas.openxmlformats.org/officeDocument/2006/relationships/image" Target="../media/image290.png"/><Relationship Id="rId4" Type="http://schemas.openxmlformats.org/officeDocument/2006/relationships/customXml" Target="../ink/ink7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1.xml"/><Relationship Id="rId3" Type="http://schemas.openxmlformats.org/officeDocument/2006/relationships/image" Target="../media/image440.png"/><Relationship Id="rId7" Type="http://schemas.openxmlformats.org/officeDocument/2006/relationships/customXml" Target="../ink/ink80.xml"/><Relationship Id="rId2" Type="http://schemas.openxmlformats.org/officeDocument/2006/relationships/customXml" Target="../ink/ink77.xml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79.xml"/><Relationship Id="rId5" Type="http://schemas.openxmlformats.org/officeDocument/2006/relationships/image" Target="../media/image290.png"/><Relationship Id="rId4" Type="http://schemas.openxmlformats.org/officeDocument/2006/relationships/customXml" Target="../ink/ink78.xml"/><Relationship Id="rId9" Type="http://schemas.openxmlformats.org/officeDocument/2006/relationships/image" Target="../media/image6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0.png"/><Relationship Id="rId4" Type="http://schemas.openxmlformats.org/officeDocument/2006/relationships/customXml" Target="../ink/ink8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customXml" Target="../ink/ink83.xml"/><Relationship Id="rId7" Type="http://schemas.openxmlformats.org/officeDocument/2006/relationships/customXml" Target="../ink/ink85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50.png"/><Relationship Id="rId5" Type="http://schemas.openxmlformats.org/officeDocument/2006/relationships/customXml" Target="../ink/ink84.xml"/><Relationship Id="rId4" Type="http://schemas.openxmlformats.org/officeDocument/2006/relationships/image" Target="../media/image740.png"/><Relationship Id="rId9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customXml" Target="../ink/ink89.xml"/><Relationship Id="rId2" Type="http://schemas.openxmlformats.org/officeDocument/2006/relationships/customXml" Target="../ink/ink86.xml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88.xml"/><Relationship Id="rId5" Type="http://schemas.openxmlformats.org/officeDocument/2006/relationships/image" Target="../media/image290.png"/><Relationship Id="rId4" Type="http://schemas.openxmlformats.org/officeDocument/2006/relationships/customXml" Target="../ink/ink8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3.xml"/><Relationship Id="rId3" Type="http://schemas.openxmlformats.org/officeDocument/2006/relationships/customXml" Target="../ink/ink90.xml"/><Relationship Id="rId7" Type="http://schemas.openxmlformats.org/officeDocument/2006/relationships/customXml" Target="../ink/ink92.xml"/><Relationship Id="rId12" Type="http://schemas.openxmlformats.org/officeDocument/2006/relationships/image" Target="../media/image77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0.png"/><Relationship Id="rId11" Type="http://schemas.openxmlformats.org/officeDocument/2006/relationships/customXml" Target="../ink/ink96.xml"/><Relationship Id="rId5" Type="http://schemas.openxmlformats.org/officeDocument/2006/relationships/customXml" Target="../ink/ink91.xml"/><Relationship Id="rId10" Type="http://schemas.openxmlformats.org/officeDocument/2006/relationships/customXml" Target="../ink/ink95.xml"/><Relationship Id="rId4" Type="http://schemas.openxmlformats.org/officeDocument/2006/relationships/image" Target="../media/image590.png"/><Relationship Id="rId9" Type="http://schemas.openxmlformats.org/officeDocument/2006/relationships/customXml" Target="../ink/ink9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ustomXml" Target="../ink/ink97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9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0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0.png"/><Relationship Id="rId5" Type="http://schemas.openxmlformats.org/officeDocument/2006/relationships/customXml" Target="../ink/ink98.xml"/><Relationship Id="rId4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3">
            <a:extLst>
              <a:ext uri="{FF2B5EF4-FFF2-40B4-BE49-F238E27FC236}">
                <a16:creationId xmlns:a16="http://schemas.microsoft.com/office/drawing/2014/main" id="{23F3EFF2-2981-4FDC-B9FA-8E6E11AE6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221582"/>
            <a:ext cx="6858000" cy="43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à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2400" b="1" dirty="0">
                <a:solidFill>
                  <a:srgbClr val="FFFF00"/>
                </a:solidFill>
              </a:rPr>
              <a:t>Framtidens lymfombehandling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4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4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4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4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4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2100" dirty="0">
                <a:solidFill>
                  <a:srgbClr val="FFFF00"/>
                </a:solidFill>
              </a:rPr>
              <a:t>Björn Wahlin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2100" dirty="0">
                <a:solidFill>
                  <a:srgbClr val="FFFF00"/>
                </a:solidFill>
              </a:rPr>
              <a:t>Docent, överläkare</a:t>
            </a:r>
            <a:br>
              <a:rPr lang="sv-SE" altLang="sv-SE" sz="2100" dirty="0">
                <a:solidFill>
                  <a:srgbClr val="FFFF00"/>
                </a:solidFill>
              </a:rPr>
            </a:br>
            <a:r>
              <a:rPr lang="sv-SE" altLang="sv-SE" sz="2100" dirty="0">
                <a:solidFill>
                  <a:srgbClr val="FFFF00"/>
                </a:solidFill>
              </a:rPr>
              <a:t>ME Hematologi, Tema Cancer, Karolinska</a:t>
            </a:r>
          </a:p>
        </p:txBody>
      </p:sp>
    </p:spTree>
    <p:extLst>
      <p:ext uri="{BB962C8B-B14F-4D97-AF65-F5344CB8AC3E}">
        <p14:creationId xmlns:p14="http://schemas.microsoft.com/office/powerpoint/2010/main" val="34870632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F16B6F12-57A9-4A5B-9A17-1B761DEBD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6" y="4959408"/>
            <a:ext cx="4929254" cy="260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69850" indent="-69850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50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3875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0088" indent="-176213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4713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19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891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63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35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9829" marR="0" lvl="0" indent="-69829" algn="l" defTabSz="369777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85612" algn="l"/>
                <a:tab pos="1172811" algn="l"/>
                <a:tab pos="1758422" algn="l"/>
                <a:tab pos="2344035" algn="l"/>
                <a:tab pos="2931233" algn="l"/>
                <a:tab pos="3516845" algn="l"/>
                <a:tab pos="4104043" algn="l"/>
              </a:tabLst>
              <a:defRPr/>
            </a:pPr>
            <a:r>
              <a:rPr kumimoji="0" lang="en-GB" alt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©2009 by American Society of </a:t>
            </a:r>
            <a:r>
              <a:rPr kumimoji="0" lang="en-GB" alt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Hematology</a:t>
            </a:r>
            <a:endParaRPr kumimoji="0" lang="en-GB" altLang="sv-SE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88F69EB-7AE6-499B-AD46-1C3983D55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54" y="65651"/>
            <a:ext cx="8961846" cy="507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Optimerad första linjens terapi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Aggressiva lymfom: bättre (intensivare)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immunokemoterapi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Tillägg redan i första linjen med t ex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BTKi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lämpliga undergrupper?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undergrupper: dvs molekylär klassifikation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Indolenta lymfom: försöka hitta sweet spot mellan optimal PFS, livskvalitet och kvarvarande möjligheter.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MRD-analyser kommer att införas, på liknande sätt som vi har PET/CT i dag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CAR-T-</a:t>
            </a:r>
            <a:r>
              <a:rPr kumimoji="0" lang="sv-SE" altLang="sv-SE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cellsbehandling</a:t>
            </a: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kommer att behöva att förbättras för att optimera CAR-T-cellseffekt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Individualiserad terapi för att nå </a:t>
            </a:r>
            <a:r>
              <a:rPr lang="sv-SE" altLang="sv-SE" sz="1799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remission</a:t>
            </a: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och därefter konsolidering med CAR-T eller </a:t>
            </a:r>
            <a:r>
              <a:rPr lang="sv-SE" altLang="sv-SE" sz="1799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allogen</a:t>
            </a: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SCT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Bispecifika antikroppar!</a:t>
            </a:r>
          </a:p>
        </p:txBody>
      </p:sp>
    </p:spTree>
    <p:extLst>
      <p:ext uri="{BB962C8B-B14F-4D97-AF65-F5344CB8AC3E}">
        <p14:creationId xmlns:p14="http://schemas.microsoft.com/office/powerpoint/2010/main" val="2936546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-30480"/>
            <a:ext cx="4464496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42-årig kvinna, sammanboende, två döttrar födda 2012 och 2015. Arbetar som HR-partner/rekryteringskonsult. Helt frisk.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Inkommer till SÖS slutet på augusti 2022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pga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buksmärtor sedan juli. Feber och nattsvettningar. CT visar stor tumör i buk, initial misstanke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ovarialcancer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men mellannålsbiopsi visar ett snabbväxande CD20+ </a:t>
            </a: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diffust </a:t>
            </a:r>
            <a:r>
              <a:rPr kumimoji="0" lang="sv-SE" alt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storcelligt</a:t>
            </a: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B-cellslymfom av GC-fenotyp.</a:t>
            </a: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Riskfaktorer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WHO PS 		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BM		normal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Bulk		Ja, 11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LD		6,5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Extranodal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sjukdom	kanske (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ascites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ej analyserad)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Stadium		II (kan ha varit IV)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Kliniska riskfaktorer snarast låga: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aaIPI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1 av 3, IPI 1 eller 2 av 5 (LD i båda fallen, oklart om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extranodal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sjd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Däremot framkommer P53+ lymfom i PAD.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Bildobjekt 10" descr="En bild som visar svart och vit, monokrom&#10;&#10;Automatiskt genererad beskrivning">
            <a:extLst>
              <a:ext uri="{FF2B5EF4-FFF2-40B4-BE49-F238E27FC236}">
                <a16:creationId xmlns:a16="http://schemas.microsoft.com/office/drawing/2014/main" id="{B5D86D55-50AD-6B41-B028-C6EBBDFE8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60266"/>
            <a:ext cx="3346622" cy="422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49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51470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Inleder standard R-CHOP-14 den 19 september.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Standardmässigt ges 6 likadana kurer, med radiologisk kontroll i mitten och efteråt.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Bildobjekt 10" descr="En bild som visar svart och vit, monokrom&#10;&#10;Automatiskt genererad beskrivning">
            <a:extLst>
              <a:ext uri="{FF2B5EF4-FFF2-40B4-BE49-F238E27FC236}">
                <a16:creationId xmlns:a16="http://schemas.microsoft.com/office/drawing/2014/main" id="{B5D86D55-50AD-6B41-B028-C6EBBDFE8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1590"/>
            <a:ext cx="1800200" cy="22716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28054AE-7126-8EFE-80B3-DD49041D0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124495"/>
            <a:ext cx="1495425" cy="2181225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A734E638-4F4F-617C-BFCB-4E6365B3DFDC}"/>
              </a:ext>
            </a:extLst>
          </p:cNvPr>
          <p:cNvSpPr txBox="1"/>
          <p:nvPr/>
        </p:nvSpPr>
        <p:spPr>
          <a:xfrm>
            <a:off x="2411760" y="3451582"/>
            <a:ext cx="1375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 oktober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Efter 3 RCHOP (kanske PR)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LD 6,4 fortfarande högt.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C90C8D2-4A81-1346-006C-E38339482347}"/>
              </a:ext>
            </a:extLst>
          </p:cNvPr>
          <p:cNvSpPr txBox="1"/>
          <p:nvPr/>
        </p:nvSpPr>
        <p:spPr>
          <a:xfrm>
            <a:off x="323528" y="3451581"/>
            <a:ext cx="1375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Start R-CHOP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251BC3-3CEC-C00E-3B2C-A2528400600B}"/>
              </a:ext>
            </a:extLst>
          </p:cNvPr>
          <p:cNvSpPr txBox="1">
            <a:spLocks noChangeArrowheads="1"/>
          </p:cNvSpPr>
          <p:nvPr/>
        </p:nvSpPr>
        <p:spPr>
          <a:xfrm>
            <a:off x="4283968" y="73701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Efter 5 R-CHOP-kurer inkommer hon akut med feber och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perikardvätska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CT visar att progress föreligger. Således är sjukdomen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refraktär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på R-CHOP – den har till och med vuxit.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C8E1C7A-93F0-5F2B-48DA-8C06C929F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190464"/>
            <a:ext cx="1442467" cy="2186381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99A8BB4E-8BC7-64AE-4038-D5AFDDDCC407}"/>
              </a:ext>
            </a:extLst>
          </p:cNvPr>
          <p:cNvSpPr txBox="1"/>
          <p:nvPr/>
        </p:nvSpPr>
        <p:spPr>
          <a:xfrm>
            <a:off x="4283968" y="3451581"/>
            <a:ext cx="1375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29 Nov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Efter 5 RCHOP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(PD)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LD 6,3</a:t>
            </a:r>
          </a:p>
        </p:txBody>
      </p:sp>
    </p:spTree>
    <p:extLst>
      <p:ext uri="{BB962C8B-B14F-4D97-AF65-F5344CB8AC3E}">
        <p14:creationId xmlns:p14="http://schemas.microsoft.com/office/powerpoint/2010/main" val="111019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453650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</a:rPr>
              <a:t>Aggressive B-cell </a:t>
            </a:r>
            <a:r>
              <a:rPr lang="sv-SE" altLang="sv-SE" sz="1400" b="1" dirty="0" err="1">
                <a:solidFill>
                  <a:srgbClr val="FFFF00"/>
                </a:solidFill>
              </a:rPr>
              <a:t>lymphomas</a:t>
            </a:r>
            <a:r>
              <a:rPr lang="sv-SE" altLang="sv-SE" sz="1400" b="1" dirty="0">
                <a:solidFill>
                  <a:srgbClr val="FFFF00"/>
                </a:solidFill>
              </a:rPr>
              <a:t>, </a:t>
            </a:r>
            <a:r>
              <a:rPr lang="sv-SE" altLang="sv-SE" sz="1400" b="1" dirty="0" err="1">
                <a:solidFill>
                  <a:srgbClr val="FFFF00"/>
                </a:solidFill>
              </a:rPr>
              <a:t>relapsed</a:t>
            </a:r>
            <a:r>
              <a:rPr lang="sv-SE" altLang="sv-SE" sz="1400" b="1" dirty="0">
                <a:solidFill>
                  <a:srgbClr val="FFFF00"/>
                </a:solidFill>
              </a:rPr>
              <a:t>/</a:t>
            </a:r>
            <a:r>
              <a:rPr lang="sv-SE" altLang="sv-SE" sz="1400" b="1" dirty="0" err="1">
                <a:solidFill>
                  <a:srgbClr val="FFFF00"/>
                </a:solidFill>
              </a:rPr>
              <a:t>refractory</a:t>
            </a:r>
            <a:endParaRPr lang="sv-SE" altLang="sv-SE" sz="1400" b="1" dirty="0">
              <a:solidFill>
                <a:srgbClr val="FFFF00"/>
              </a:solidFill>
            </a:endParaRPr>
          </a:p>
          <a:p>
            <a:endParaRPr lang="sv-SE" altLang="sv-SE" sz="1400" dirty="0">
              <a:solidFill>
                <a:srgbClr val="FFFF0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9FD1DF1-04E2-DF8F-5824-651153017977}"/>
              </a:ext>
            </a:extLst>
          </p:cNvPr>
          <p:cNvSpPr txBox="1">
            <a:spLocks noChangeArrowheads="1"/>
          </p:cNvSpPr>
          <p:nvPr/>
        </p:nvSpPr>
        <p:spPr>
          <a:xfrm>
            <a:off x="178960" y="2571750"/>
            <a:ext cx="2592288" cy="360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dirty="0" err="1">
                <a:solidFill>
                  <a:srgbClr val="FFFF00"/>
                </a:solidFill>
              </a:rPr>
              <a:t>Ip</a:t>
            </a:r>
            <a:r>
              <a:rPr lang="sv-SE" altLang="sv-SE" sz="1400" dirty="0">
                <a:solidFill>
                  <a:srgbClr val="FFFF00"/>
                </a:solidFill>
              </a:rPr>
              <a:t> et al. </a:t>
            </a:r>
            <a:r>
              <a:rPr lang="sv-SE" altLang="sv-SE" sz="1400" dirty="0" err="1">
                <a:solidFill>
                  <a:srgbClr val="FFFF00"/>
                </a:solidFill>
              </a:rPr>
              <a:t>Adv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Ther</a:t>
            </a:r>
            <a:r>
              <a:rPr lang="sv-SE" altLang="sv-SE" sz="1400" dirty="0">
                <a:solidFill>
                  <a:srgbClr val="FFFF00"/>
                </a:solidFill>
              </a:rPr>
              <a:t> 2024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7FB5D4A-9B95-6207-F8F4-A7D17CA4DFEB}"/>
              </a:ext>
            </a:extLst>
          </p:cNvPr>
          <p:cNvSpPr txBox="1">
            <a:spLocks noChangeArrowheads="1"/>
          </p:cNvSpPr>
          <p:nvPr/>
        </p:nvSpPr>
        <p:spPr>
          <a:xfrm>
            <a:off x="4716016" y="195486"/>
            <a:ext cx="453650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</a:rPr>
              <a:t>Standard </a:t>
            </a:r>
            <a:r>
              <a:rPr lang="sv-SE" altLang="sv-SE" sz="1400" b="1" dirty="0" err="1">
                <a:solidFill>
                  <a:srgbClr val="FFFF00"/>
                </a:solidFill>
              </a:rPr>
              <a:t>treatment</a:t>
            </a:r>
            <a:r>
              <a:rPr lang="sv-SE" altLang="sv-SE" sz="1400" b="1" dirty="0">
                <a:solidFill>
                  <a:srgbClr val="FFFF00"/>
                </a:solidFill>
              </a:rPr>
              <a:t> in R/R aggressive B:</a:t>
            </a: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r>
              <a:rPr lang="sv-SE" altLang="sv-SE" sz="1400" dirty="0" err="1">
                <a:solidFill>
                  <a:srgbClr val="FFFF00"/>
                </a:solidFill>
              </a:rPr>
              <a:t>Salvage</a:t>
            </a:r>
            <a:r>
              <a:rPr lang="sv-SE" altLang="sv-SE" sz="1400" dirty="0">
                <a:solidFill>
                  <a:srgbClr val="FFFF00"/>
                </a:solidFill>
              </a:rPr>
              <a:t> R-ICE or R-DHAO or R-GDP x 3-4, </a:t>
            </a:r>
            <a:r>
              <a:rPr lang="sv-SE" altLang="sv-SE" sz="1400" dirty="0" err="1">
                <a:solidFill>
                  <a:srgbClr val="FFFF00"/>
                </a:solidFill>
              </a:rPr>
              <a:t>responders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consolidated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with</a:t>
            </a:r>
            <a:r>
              <a:rPr lang="sv-SE" altLang="sv-SE" sz="1400" dirty="0">
                <a:solidFill>
                  <a:srgbClr val="FFFF00"/>
                </a:solidFill>
              </a:rPr>
              <a:t> BEAM + </a:t>
            </a:r>
            <a:r>
              <a:rPr lang="sv-SE" altLang="sv-SE" sz="1400" dirty="0" err="1">
                <a:solidFill>
                  <a:srgbClr val="FFFF00"/>
                </a:solidFill>
              </a:rPr>
              <a:t>autologus</a:t>
            </a:r>
            <a:r>
              <a:rPr lang="sv-SE" altLang="sv-SE" sz="1400" dirty="0">
                <a:solidFill>
                  <a:srgbClr val="FFFF00"/>
                </a:solidFill>
              </a:rPr>
              <a:t> SCT</a:t>
            </a: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r>
              <a:rPr lang="sv-SE" altLang="sv-SE" sz="1400" dirty="0">
                <a:solidFill>
                  <a:srgbClr val="FFFF00"/>
                </a:solidFill>
              </a:rPr>
              <a:t>Patients </a:t>
            </a:r>
            <a:r>
              <a:rPr lang="sv-SE" altLang="sv-SE" sz="1400" dirty="0" err="1">
                <a:solidFill>
                  <a:srgbClr val="FFFF00"/>
                </a:solidFill>
              </a:rPr>
              <a:t>where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we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can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induce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complete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metabolic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remission</a:t>
            </a:r>
            <a:r>
              <a:rPr lang="sv-SE" altLang="sv-SE" sz="1400" dirty="0">
                <a:solidFill>
                  <a:srgbClr val="FFFF00"/>
                </a:solidFill>
              </a:rPr>
              <a:t> and </a:t>
            </a:r>
            <a:r>
              <a:rPr lang="sv-SE" altLang="sv-SE" sz="1400" dirty="0" err="1">
                <a:solidFill>
                  <a:srgbClr val="FFFF00"/>
                </a:solidFill>
              </a:rPr>
              <a:t>consolidate</a:t>
            </a:r>
            <a:r>
              <a:rPr lang="sv-SE" altLang="sv-SE" sz="1400" dirty="0">
                <a:solidFill>
                  <a:srgbClr val="FFFF00"/>
                </a:solidFill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</a:rPr>
              <a:t>with</a:t>
            </a:r>
            <a:r>
              <a:rPr lang="sv-SE" altLang="sv-SE" sz="1400" dirty="0">
                <a:solidFill>
                  <a:srgbClr val="FFFF00"/>
                </a:solidFill>
              </a:rPr>
              <a:t> ASCT </a:t>
            </a:r>
            <a:r>
              <a:rPr lang="sv-SE" altLang="sv-SE" sz="1400" dirty="0" err="1">
                <a:solidFill>
                  <a:srgbClr val="FFFF00"/>
                </a:solidFill>
              </a:rPr>
              <a:t>have</a:t>
            </a:r>
            <a:r>
              <a:rPr lang="sv-SE" altLang="sv-SE" sz="1400" dirty="0">
                <a:solidFill>
                  <a:srgbClr val="FFFF00"/>
                </a:solidFill>
              </a:rPr>
              <a:t> OS 87% (</a:t>
            </a:r>
            <a:r>
              <a:rPr lang="sv-SE" altLang="sv-SE" sz="1400" dirty="0" err="1">
                <a:solidFill>
                  <a:srgbClr val="FFFF00"/>
                </a:solidFill>
              </a:rPr>
              <a:t>Noring</a:t>
            </a:r>
            <a:r>
              <a:rPr lang="sv-SE" altLang="sv-SE" sz="1400" dirty="0">
                <a:solidFill>
                  <a:srgbClr val="FFFF00"/>
                </a:solidFill>
              </a:rPr>
              <a:t> et al. BMC Cancer 2021).</a:t>
            </a: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r>
              <a:rPr lang="sv-SE" altLang="sv-SE" sz="1400" b="1" dirty="0">
                <a:solidFill>
                  <a:srgbClr val="FF0000"/>
                </a:solidFill>
              </a:rPr>
              <a:t>Net </a:t>
            </a:r>
            <a:r>
              <a:rPr lang="sv-SE" altLang="sv-SE" sz="1400" b="1" dirty="0" err="1">
                <a:solidFill>
                  <a:srgbClr val="FF0000"/>
                </a:solidFill>
              </a:rPr>
              <a:t>result</a:t>
            </a:r>
            <a:r>
              <a:rPr lang="sv-SE" altLang="sv-SE" sz="1400" b="1" dirty="0">
                <a:solidFill>
                  <a:srgbClr val="FF0000"/>
                </a:solidFill>
              </a:rPr>
              <a:t>: </a:t>
            </a:r>
            <a:r>
              <a:rPr lang="sv-SE" altLang="sv-SE" sz="1400" b="1" dirty="0" err="1">
                <a:solidFill>
                  <a:srgbClr val="FF0000"/>
                </a:solidFill>
              </a:rPr>
              <a:t>we</a:t>
            </a:r>
            <a:r>
              <a:rPr lang="sv-SE" altLang="sv-SE" sz="1400" b="1" dirty="0">
                <a:solidFill>
                  <a:srgbClr val="FF0000"/>
                </a:solidFill>
              </a:rPr>
              <a:t> save 1 </a:t>
            </a:r>
            <a:r>
              <a:rPr lang="sv-SE" altLang="sv-SE" sz="1400" b="1" dirty="0" err="1">
                <a:solidFill>
                  <a:srgbClr val="FF0000"/>
                </a:solidFill>
              </a:rPr>
              <a:t>out</a:t>
            </a:r>
            <a:r>
              <a:rPr lang="sv-SE" altLang="sv-SE" sz="1400" b="1" dirty="0">
                <a:solidFill>
                  <a:srgbClr val="FF0000"/>
                </a:solidFill>
              </a:rPr>
              <a:t> </a:t>
            </a:r>
            <a:r>
              <a:rPr lang="sv-SE" altLang="sv-SE" sz="1400" b="1" dirty="0" err="1">
                <a:solidFill>
                  <a:srgbClr val="FF0000"/>
                </a:solidFill>
              </a:rPr>
              <a:t>of</a:t>
            </a:r>
            <a:r>
              <a:rPr lang="sv-SE" altLang="sv-SE" sz="1400" b="1" dirty="0">
                <a:solidFill>
                  <a:srgbClr val="FF0000"/>
                </a:solidFill>
              </a:rPr>
              <a:t> 4 patients</a:t>
            </a: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r>
              <a:rPr lang="sv-SE" altLang="sv-SE" sz="1400" b="1" dirty="0">
                <a:solidFill>
                  <a:srgbClr val="FF0000"/>
                </a:solidFill>
              </a:rPr>
              <a:t>MAJOR UNMET CLINICAL NEED</a:t>
            </a: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endParaRPr lang="sv-SE" altLang="sv-SE" sz="1400" dirty="0">
              <a:solidFill>
                <a:srgbClr val="FFFF00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140B1EF2-D332-C1A1-7A8D-9BB04FD17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7" t="10800" r="15732" b="29001"/>
          <a:stretch/>
        </p:blipFill>
        <p:spPr>
          <a:xfrm>
            <a:off x="251521" y="599982"/>
            <a:ext cx="2808312" cy="19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29BAE95-5A63-D89F-C8B9-D1FF43C3D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7694"/>
            <a:ext cx="1442467" cy="218638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57D8BA6-D422-4DDF-0DAC-BDDA6E35E806}"/>
              </a:ext>
            </a:extLst>
          </p:cNvPr>
          <p:cNvSpPr txBox="1"/>
          <p:nvPr/>
        </p:nvSpPr>
        <p:spPr>
          <a:xfrm>
            <a:off x="191448" y="4266001"/>
            <a:ext cx="1375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29 Nov</a:t>
            </a: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LD 6,3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1A1DDC-ADE5-486F-5CB6-8F8CE64AAB9E}"/>
              </a:ext>
            </a:extLst>
          </p:cNvPr>
          <p:cNvSpPr txBox="1">
            <a:spLocks noChangeArrowheads="1"/>
          </p:cNvSpPr>
          <p:nvPr/>
        </p:nvSpPr>
        <p:spPr>
          <a:xfrm>
            <a:off x="3203848" y="2283718"/>
            <a:ext cx="1872208" cy="145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Eftersom chansen att få henne i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remission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bedöms som låg görs en tidig utvärdering, redan efter 1 kur.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8D82C4F-947F-9D0D-CBE1-53B175CC3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321588"/>
            <a:ext cx="1545494" cy="294518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682CA10-60CD-046E-0824-F2B12C8B49E6}"/>
              </a:ext>
            </a:extLst>
          </p:cNvPr>
          <p:cNvSpPr txBox="1"/>
          <p:nvPr/>
        </p:nvSpPr>
        <p:spPr>
          <a:xfrm>
            <a:off x="5550312" y="4266001"/>
            <a:ext cx="1375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19 Dec</a:t>
            </a: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LD 7,1: PD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DF52E97-452B-F8F4-B445-A58C2973788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</a:rPr>
              <a:t>Patienten</a:t>
            </a: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r>
              <a:rPr lang="sv-SE" altLang="sv-SE" sz="1400" dirty="0">
                <a:solidFill>
                  <a:srgbClr val="FFFF00"/>
                </a:solidFill>
              </a:rPr>
              <a:t>Hon kommer till Karolinska Solna 2 december 2022, startar G-DHAO (dexametason, </a:t>
            </a:r>
            <a:r>
              <a:rPr lang="sv-SE" altLang="sv-SE" sz="1400" dirty="0" err="1">
                <a:solidFill>
                  <a:srgbClr val="FFFF00"/>
                </a:solidFill>
              </a:rPr>
              <a:t>oxaliplatin</a:t>
            </a:r>
            <a:r>
              <a:rPr lang="sv-SE" altLang="sv-SE" sz="1400" dirty="0">
                <a:solidFill>
                  <a:srgbClr val="FFFF00"/>
                </a:solidFill>
              </a:rPr>
              <a:t>, </a:t>
            </a:r>
            <a:r>
              <a:rPr lang="sv-SE" altLang="sv-SE" sz="1400" dirty="0" err="1">
                <a:solidFill>
                  <a:srgbClr val="FFFF00"/>
                </a:solidFill>
              </a:rPr>
              <a:t>högdos</a:t>
            </a:r>
            <a:r>
              <a:rPr lang="sv-SE" altLang="sv-SE" sz="1400" dirty="0">
                <a:solidFill>
                  <a:srgbClr val="FFFF00"/>
                </a:solidFill>
              </a:rPr>
              <a:t>-Ara-C och G = </a:t>
            </a:r>
            <a:r>
              <a:rPr lang="sv-SE" altLang="sv-SE" sz="1400" dirty="0" err="1">
                <a:solidFill>
                  <a:srgbClr val="FFFF00"/>
                </a:solidFill>
              </a:rPr>
              <a:t>obinutuzumab</a:t>
            </a:r>
            <a:r>
              <a:rPr lang="sv-SE" altLang="sv-SE" sz="1400" dirty="0">
                <a:solidFill>
                  <a:srgbClr val="FFFF00"/>
                </a:solidFill>
              </a:rPr>
              <a:t>, en annan CD20-antikropp </a:t>
            </a:r>
            <a:r>
              <a:rPr lang="sv-SE" altLang="sv-SE" sz="1400" dirty="0" err="1">
                <a:solidFill>
                  <a:srgbClr val="FFFF00"/>
                </a:solidFill>
              </a:rPr>
              <a:t>ist</a:t>
            </a:r>
            <a:r>
              <a:rPr lang="sv-SE" altLang="sv-SE" sz="1400" dirty="0">
                <a:solidFill>
                  <a:srgbClr val="FFFF00"/>
                </a:solidFill>
              </a:rPr>
              <a:t> f </a:t>
            </a:r>
            <a:r>
              <a:rPr lang="sv-SE" altLang="sv-SE" sz="1400" dirty="0" err="1">
                <a:solidFill>
                  <a:srgbClr val="FFFF00"/>
                </a:solidFill>
              </a:rPr>
              <a:t>rituximab</a:t>
            </a:r>
            <a:r>
              <a:rPr lang="sv-SE" altLang="sv-SE" sz="1400" dirty="0">
                <a:solidFill>
                  <a:srgbClr val="FFFF00"/>
                </a:solidFill>
              </a:rPr>
              <a:t>), med målet att få patienten i </a:t>
            </a:r>
            <a:r>
              <a:rPr lang="sv-SE" altLang="sv-SE" sz="1400" dirty="0" err="1">
                <a:solidFill>
                  <a:srgbClr val="FFFF00"/>
                </a:solidFill>
              </a:rPr>
              <a:t>remission</a:t>
            </a:r>
            <a:r>
              <a:rPr lang="sv-SE" altLang="sv-SE" sz="1400" dirty="0">
                <a:solidFill>
                  <a:srgbClr val="FFFF00"/>
                </a:solidFill>
              </a:rPr>
              <a:t> och ta henne till BEAM + </a:t>
            </a:r>
            <a:r>
              <a:rPr lang="sv-SE" altLang="sv-SE" sz="1400" dirty="0" err="1">
                <a:solidFill>
                  <a:srgbClr val="FFFF00"/>
                </a:solidFill>
              </a:rPr>
              <a:t>autolog</a:t>
            </a:r>
            <a:r>
              <a:rPr lang="sv-SE" altLang="sv-SE" sz="1400" dirty="0">
                <a:solidFill>
                  <a:srgbClr val="FFFF00"/>
                </a:solidFill>
              </a:rPr>
              <a:t> stamcellstransplantation.</a:t>
            </a:r>
          </a:p>
        </p:txBody>
      </p:sp>
    </p:spTree>
    <p:extLst>
      <p:ext uri="{BB962C8B-B14F-4D97-AF65-F5344CB8AC3E}">
        <p14:creationId xmlns:p14="http://schemas.microsoft.com/office/powerpoint/2010/main" val="1903545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8C6754B1-69BE-487A-906A-58362E789A9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</a:rPr>
              <a:t>Patienten</a:t>
            </a:r>
          </a:p>
          <a:p>
            <a:endParaRPr lang="sv-SE" altLang="sv-SE" sz="1400" dirty="0">
              <a:solidFill>
                <a:srgbClr val="FFFF00"/>
              </a:solidFill>
            </a:endParaRPr>
          </a:p>
          <a:p>
            <a:r>
              <a:rPr lang="sv-SE" altLang="sv-SE" sz="1400" dirty="0">
                <a:solidFill>
                  <a:srgbClr val="FFFF00"/>
                </a:solidFill>
              </a:rPr>
              <a:t>Hon kommer till Karolinska Solna 2 december 2022, startar G-DHAO (dexametason, </a:t>
            </a:r>
            <a:r>
              <a:rPr lang="sv-SE" altLang="sv-SE" sz="1400" dirty="0" err="1">
                <a:solidFill>
                  <a:srgbClr val="FFFF00"/>
                </a:solidFill>
              </a:rPr>
              <a:t>oxaliplatin</a:t>
            </a:r>
            <a:r>
              <a:rPr lang="sv-SE" altLang="sv-SE" sz="1400" dirty="0">
                <a:solidFill>
                  <a:srgbClr val="FFFF00"/>
                </a:solidFill>
              </a:rPr>
              <a:t>, </a:t>
            </a:r>
            <a:r>
              <a:rPr lang="sv-SE" altLang="sv-SE" sz="1400" dirty="0" err="1">
                <a:solidFill>
                  <a:srgbClr val="FFFF00"/>
                </a:solidFill>
              </a:rPr>
              <a:t>högdos</a:t>
            </a:r>
            <a:r>
              <a:rPr lang="sv-SE" altLang="sv-SE" sz="1400" dirty="0">
                <a:solidFill>
                  <a:srgbClr val="FFFF00"/>
                </a:solidFill>
              </a:rPr>
              <a:t>-Ara-C och G = </a:t>
            </a:r>
            <a:r>
              <a:rPr lang="sv-SE" altLang="sv-SE" sz="1400" dirty="0" err="1">
                <a:solidFill>
                  <a:srgbClr val="FFFF00"/>
                </a:solidFill>
              </a:rPr>
              <a:t>obinutuzumab</a:t>
            </a:r>
            <a:r>
              <a:rPr lang="sv-SE" altLang="sv-SE" sz="1400" dirty="0">
                <a:solidFill>
                  <a:srgbClr val="FFFF00"/>
                </a:solidFill>
              </a:rPr>
              <a:t>, en annan CD20-antikropp </a:t>
            </a:r>
            <a:r>
              <a:rPr lang="sv-SE" altLang="sv-SE" sz="1400" dirty="0" err="1">
                <a:solidFill>
                  <a:srgbClr val="FFFF00"/>
                </a:solidFill>
              </a:rPr>
              <a:t>ist</a:t>
            </a:r>
            <a:r>
              <a:rPr lang="sv-SE" altLang="sv-SE" sz="1400" dirty="0">
                <a:solidFill>
                  <a:srgbClr val="FFFF00"/>
                </a:solidFill>
              </a:rPr>
              <a:t> f </a:t>
            </a:r>
            <a:r>
              <a:rPr lang="sv-SE" altLang="sv-SE" sz="1400" dirty="0" err="1">
                <a:solidFill>
                  <a:srgbClr val="FFFF00"/>
                </a:solidFill>
              </a:rPr>
              <a:t>rituximab</a:t>
            </a:r>
            <a:r>
              <a:rPr lang="sv-SE" altLang="sv-SE" sz="1400" dirty="0">
                <a:solidFill>
                  <a:srgbClr val="FFFF00"/>
                </a:solidFill>
              </a:rPr>
              <a:t>), med målet att få patienten i </a:t>
            </a:r>
            <a:r>
              <a:rPr lang="sv-SE" altLang="sv-SE" sz="1400" dirty="0" err="1">
                <a:solidFill>
                  <a:srgbClr val="FFFF00"/>
                </a:solidFill>
              </a:rPr>
              <a:t>remission</a:t>
            </a:r>
            <a:r>
              <a:rPr lang="sv-SE" altLang="sv-SE" sz="1400" dirty="0">
                <a:solidFill>
                  <a:srgbClr val="FFFF00"/>
                </a:solidFill>
              </a:rPr>
              <a:t> och ta henne till BEAM + </a:t>
            </a:r>
            <a:r>
              <a:rPr lang="sv-SE" altLang="sv-SE" sz="1400" dirty="0" err="1">
                <a:solidFill>
                  <a:srgbClr val="FFFF00"/>
                </a:solidFill>
              </a:rPr>
              <a:t>autolog</a:t>
            </a:r>
            <a:r>
              <a:rPr lang="sv-SE" altLang="sv-SE" sz="1400" dirty="0">
                <a:solidFill>
                  <a:srgbClr val="FFFF00"/>
                </a:solidFill>
              </a:rPr>
              <a:t> stamcellstransplantation.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29BAE95-5A63-D89F-C8B9-D1FF43C3D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7694"/>
            <a:ext cx="1442467" cy="218638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57D8BA6-D422-4DDF-0DAC-BDDA6E35E806}"/>
              </a:ext>
            </a:extLst>
          </p:cNvPr>
          <p:cNvSpPr txBox="1"/>
          <p:nvPr/>
        </p:nvSpPr>
        <p:spPr>
          <a:xfrm>
            <a:off x="191448" y="4266001"/>
            <a:ext cx="1375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29 Nov</a:t>
            </a: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LD 6,3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1A1DDC-ADE5-486F-5CB6-8F8CE64AAB9E}"/>
              </a:ext>
            </a:extLst>
          </p:cNvPr>
          <p:cNvSpPr txBox="1">
            <a:spLocks noChangeArrowheads="1"/>
          </p:cNvSpPr>
          <p:nvPr/>
        </p:nvSpPr>
        <p:spPr>
          <a:xfrm>
            <a:off x="3203848" y="2283718"/>
            <a:ext cx="1872208" cy="145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Eftersom chansen att få henne i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remission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bedöms som låg görs en tidig utvärdering, redan efter 1 kur.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8D82C4F-947F-9D0D-CBE1-53B175CC3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321588"/>
            <a:ext cx="1545494" cy="294518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682CA10-60CD-046E-0824-F2B12C8B49E6}"/>
              </a:ext>
            </a:extLst>
          </p:cNvPr>
          <p:cNvSpPr txBox="1"/>
          <p:nvPr/>
        </p:nvSpPr>
        <p:spPr>
          <a:xfrm>
            <a:off x="5550312" y="4266001"/>
            <a:ext cx="1375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19 Dec</a:t>
            </a: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LD 7,1: PD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ABF36EF-5423-035D-58EA-6483A88A58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7" t="10800" r="15732" b="29001"/>
          <a:stretch/>
        </p:blipFill>
        <p:spPr>
          <a:xfrm>
            <a:off x="323528" y="1215563"/>
            <a:ext cx="5026682" cy="3543399"/>
          </a:xfrm>
          <a:prstGeom prst="rect">
            <a:avLst/>
          </a:prstGeom>
        </p:spPr>
      </p:pic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987797F4-CF6A-EAD5-7999-1AC90EFB7CBE}"/>
              </a:ext>
            </a:extLst>
          </p:cNvPr>
          <p:cNvCxnSpPr/>
          <p:nvPr/>
        </p:nvCxnSpPr>
        <p:spPr>
          <a:xfrm flipH="1">
            <a:off x="1615376" y="2427734"/>
            <a:ext cx="36004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4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  <a:effectLst/>
              </a:rPr>
              <a:t>Patienten</a:t>
            </a: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Dras på nationell konferens (krävs för godkännande) och accepteras för CAR-T.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Tilltagande buksvullnad och nattsvettningar i väntan på T-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cellsaferes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.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BEA7A62-3660-6126-FAD7-670E2E352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82479"/>
            <a:ext cx="1545494" cy="294518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44992DD-A65F-25E0-33B5-CBCA49B72BA1}"/>
              </a:ext>
            </a:extLst>
          </p:cNvPr>
          <p:cNvSpPr txBox="1"/>
          <p:nvPr/>
        </p:nvSpPr>
        <p:spPr>
          <a:xfrm>
            <a:off x="179512" y="4711458"/>
            <a:ext cx="1375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19 Dec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38C85A7-2D6A-81CC-1F74-B0532C51C80E}"/>
              </a:ext>
            </a:extLst>
          </p:cNvPr>
          <p:cNvSpPr txBox="1">
            <a:spLocks noChangeArrowheads="1"/>
          </p:cNvSpPr>
          <p:nvPr/>
        </p:nvSpPr>
        <p:spPr>
          <a:xfrm>
            <a:off x="1907704" y="1851670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29 december: T-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cellsaferes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görs (gott utbyte)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Nu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palpatorisk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handbollsstor resistens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30 december: start brygg-regim – för att få tumörkontroll och optimera inför CAR-T,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PV-IKE-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Dexa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(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polatuzumab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vedotin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,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ifosfamid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,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karboplatin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,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etoposid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, dexametason) tom 2 januari. </a:t>
            </a: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81F7D06-CD6A-C15C-14CE-BC75A9BB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275606"/>
            <a:ext cx="1622318" cy="313145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095CA4F-A8F1-EEED-9162-5E7594326134}"/>
              </a:ext>
            </a:extLst>
          </p:cNvPr>
          <p:cNvSpPr txBox="1"/>
          <p:nvPr/>
        </p:nvSpPr>
        <p:spPr>
          <a:xfrm>
            <a:off x="5913175" y="4637072"/>
            <a:ext cx="3230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PET/CT 16 Jan: PD med exploderande tillväxt. Nya lesioner i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bl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a njure, lever, hjärta</a:t>
            </a:r>
          </a:p>
        </p:txBody>
      </p:sp>
    </p:spTree>
    <p:extLst>
      <p:ext uri="{BB962C8B-B14F-4D97-AF65-F5344CB8AC3E}">
        <p14:creationId xmlns:p14="http://schemas.microsoft.com/office/powerpoint/2010/main" val="323595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  <a:effectLst/>
              </a:rPr>
              <a:t>Patienten</a:t>
            </a: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Dras på nationell konferens (krävs för godkännande) och accepteras för CAR-T.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Tilltagande buksvullnad och nattsvettningar i väntan på T-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cellsaferes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.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BEA7A62-3660-6126-FAD7-670E2E352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82479"/>
            <a:ext cx="1545494" cy="294518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44992DD-A65F-25E0-33B5-CBCA49B72BA1}"/>
              </a:ext>
            </a:extLst>
          </p:cNvPr>
          <p:cNvSpPr txBox="1"/>
          <p:nvPr/>
        </p:nvSpPr>
        <p:spPr>
          <a:xfrm>
            <a:off x="179512" y="4711458"/>
            <a:ext cx="1375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19 Dec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38C85A7-2D6A-81CC-1F74-B0532C51C80E}"/>
              </a:ext>
            </a:extLst>
          </p:cNvPr>
          <p:cNvSpPr txBox="1">
            <a:spLocks noChangeArrowheads="1"/>
          </p:cNvSpPr>
          <p:nvPr/>
        </p:nvSpPr>
        <p:spPr>
          <a:xfrm>
            <a:off x="1907704" y="1851670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29 december: T-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cellsaferes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görs (gott utbyte)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Nu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palpatorisk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handbollsstor resistens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30 december: start brygg-regim – för att få tumörkontroll och optimera inför CAR-T,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PV-IKE-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Dexa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(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polatuzumab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vedotin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,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ifosfamid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,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karboplatin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,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etoposid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, dexametason) tom 2 januari. </a:t>
            </a: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81F7D06-CD6A-C15C-14CE-BC75A9BB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275606"/>
            <a:ext cx="1622318" cy="313145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095CA4F-A8F1-EEED-9162-5E7594326134}"/>
              </a:ext>
            </a:extLst>
          </p:cNvPr>
          <p:cNvSpPr txBox="1"/>
          <p:nvPr/>
        </p:nvSpPr>
        <p:spPr>
          <a:xfrm>
            <a:off x="5913175" y="4637072"/>
            <a:ext cx="3230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PET/CT 16 Jan: PD med exploderande tillväxt. Nya lesioner i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bl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a njure, lever, hjärta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BAA0666-9024-7CDD-0D01-D4ECC8CC9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7" t="10800" r="15732" b="29001"/>
          <a:stretch/>
        </p:blipFill>
        <p:spPr>
          <a:xfrm>
            <a:off x="323528" y="1215563"/>
            <a:ext cx="5026682" cy="3543399"/>
          </a:xfrm>
          <a:prstGeom prst="rect">
            <a:avLst/>
          </a:prstGeom>
        </p:spPr>
      </p:pic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BE4A2D8D-5CA4-BBF9-E5E5-9B197360B3AA}"/>
              </a:ext>
            </a:extLst>
          </p:cNvPr>
          <p:cNvCxnSpPr/>
          <p:nvPr/>
        </p:nvCxnSpPr>
        <p:spPr>
          <a:xfrm flipH="1">
            <a:off x="1607318" y="2596892"/>
            <a:ext cx="36004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455BF-B0CF-F058-943A-ABD74560C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5874"/>
            <a:ext cx="7004957" cy="4903470"/>
          </a:xfrm>
          <a:prstGeom prst="rect">
            <a:avLst/>
          </a:prstGeom>
        </p:spPr>
      </p:pic>
      <p:sp>
        <p:nvSpPr>
          <p:cNvPr id="4" name="textruta 9">
            <a:extLst>
              <a:ext uri="{FF2B5EF4-FFF2-40B4-BE49-F238E27FC236}">
                <a16:creationId xmlns:a16="http://schemas.microsoft.com/office/drawing/2014/main" id="{022F5464-EFD2-9D50-DF36-D51EE28C5D04}"/>
              </a:ext>
            </a:extLst>
          </p:cNvPr>
          <p:cNvSpPr txBox="1"/>
          <p:nvPr/>
        </p:nvSpPr>
        <p:spPr>
          <a:xfrm>
            <a:off x="0" y="95874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DSA-LL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B28B01F-3A3C-0A7E-B01B-56CB62C39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60" t="31801" r="43735" b="30399"/>
          <a:stretch/>
        </p:blipFill>
        <p:spPr>
          <a:xfrm>
            <a:off x="6711627" y="1203598"/>
            <a:ext cx="1152127" cy="194421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0818F1D6-F569-2156-7A34-6B93A70DD5E1}"/>
              </a:ext>
            </a:extLst>
          </p:cNvPr>
          <p:cNvSpPr txBox="1">
            <a:spLocks noChangeArrowheads="1"/>
          </p:cNvSpPr>
          <p:nvPr/>
        </p:nvSpPr>
        <p:spPr>
          <a:xfrm>
            <a:off x="6620564" y="3147814"/>
            <a:ext cx="936104" cy="360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100" dirty="0">
                <a:solidFill>
                  <a:srgbClr val="FF0000"/>
                </a:solidFill>
              </a:rPr>
              <a:t>Tom </a:t>
            </a:r>
            <a:r>
              <a:rPr lang="sv-SE" altLang="sv-SE" sz="1100" dirty="0" err="1">
                <a:solidFill>
                  <a:srgbClr val="FF0000"/>
                </a:solidFill>
              </a:rPr>
              <a:t>Erkers</a:t>
            </a:r>
            <a:endParaRPr lang="sv-SE" altLang="sv-SE" sz="1100" dirty="0">
              <a:solidFill>
                <a:srgbClr val="FF0000"/>
              </a:solidFill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344E164-40E4-5641-4FF1-62F059A2C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48" t="15001" r="10328" b="45800"/>
          <a:stretch/>
        </p:blipFill>
        <p:spPr>
          <a:xfrm>
            <a:off x="6073461" y="3355451"/>
            <a:ext cx="812930" cy="1083907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3E5195EC-6C7B-F63C-EA33-DA6F8D24CB56}"/>
              </a:ext>
            </a:extLst>
          </p:cNvPr>
          <p:cNvSpPr txBox="1">
            <a:spLocks noChangeArrowheads="1"/>
          </p:cNvSpPr>
          <p:nvPr/>
        </p:nvSpPr>
        <p:spPr>
          <a:xfrm>
            <a:off x="6080580" y="4439358"/>
            <a:ext cx="936104" cy="360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100" dirty="0" err="1">
                <a:solidFill>
                  <a:srgbClr val="FF0000"/>
                </a:solidFill>
              </a:rPr>
              <a:t>Brinton</a:t>
            </a:r>
            <a:r>
              <a:rPr lang="sv-SE" altLang="sv-SE" sz="1100" dirty="0">
                <a:solidFill>
                  <a:srgbClr val="FF0000"/>
                </a:solidFill>
              </a:rPr>
              <a:t> </a:t>
            </a:r>
            <a:r>
              <a:rPr lang="sv-SE" altLang="sv-SE" sz="1100" dirty="0" err="1">
                <a:solidFill>
                  <a:srgbClr val="FF0000"/>
                </a:solidFill>
              </a:rPr>
              <a:t>Seashore-Ludlow</a:t>
            </a:r>
            <a:endParaRPr lang="sv-SE" altLang="sv-SE" sz="1100" dirty="0">
              <a:solidFill>
                <a:srgbClr val="FF0000"/>
              </a:solidFill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77BD9D3B-1E2D-730F-96EF-6A64F5453E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00" t="13690" r="62528" b="63999"/>
          <a:stretch/>
        </p:blipFill>
        <p:spPr>
          <a:xfrm>
            <a:off x="7033932" y="3417268"/>
            <a:ext cx="812930" cy="996535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9ED3013B-097A-AD43-2787-9630266369AC}"/>
              </a:ext>
            </a:extLst>
          </p:cNvPr>
          <p:cNvSpPr txBox="1">
            <a:spLocks noChangeArrowheads="1"/>
          </p:cNvSpPr>
          <p:nvPr/>
        </p:nvSpPr>
        <p:spPr>
          <a:xfrm>
            <a:off x="6951983" y="4433564"/>
            <a:ext cx="936104" cy="360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100" dirty="0">
                <a:solidFill>
                  <a:srgbClr val="FF0000"/>
                </a:solidFill>
              </a:rPr>
              <a:t>Päivi</a:t>
            </a:r>
          </a:p>
          <a:p>
            <a:r>
              <a:rPr lang="sv-SE" altLang="sv-SE" sz="1100" dirty="0">
                <a:solidFill>
                  <a:srgbClr val="FF0000"/>
                </a:solidFill>
              </a:rPr>
              <a:t>Östling</a:t>
            </a:r>
          </a:p>
        </p:txBody>
      </p:sp>
    </p:spTree>
    <p:extLst>
      <p:ext uri="{BB962C8B-B14F-4D97-AF65-F5344CB8AC3E}">
        <p14:creationId xmlns:p14="http://schemas.microsoft.com/office/powerpoint/2010/main" val="1869446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5800" y="841594"/>
            <a:ext cx="7772400" cy="857250"/>
          </a:xfrm>
        </p:spPr>
        <p:txBody>
          <a:bodyPr/>
          <a:lstStyle/>
          <a:p>
            <a:r>
              <a:rPr lang="en-US" sz="2000" dirty="0"/>
              <a:t>M</a:t>
            </a:r>
            <a:r>
              <a:rPr lang="en-US" sz="2000" dirty="0">
                <a:effectLst/>
                <a:ea typeface="Calibri" panose="020F0502020204030204" pitchFamily="34" charset="0"/>
              </a:rPr>
              <a:t>ap the 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ex vivo </a:t>
            </a:r>
            <a:r>
              <a:rPr lang="en-US" sz="2000" dirty="0">
                <a:effectLst/>
                <a:ea typeface="Calibri" panose="020F0502020204030204" pitchFamily="34" charset="0"/>
              </a:rPr>
              <a:t>drug response landscape in relapsed/refractory lymphoid malignancy (DSA-LL study)</a:t>
            </a:r>
            <a:br>
              <a:rPr lang="en-US" sz="2000" dirty="0">
                <a:ea typeface="Calibri" panose="020F0502020204030204" pitchFamily="34" charset="0"/>
              </a:rPr>
            </a:br>
            <a:br>
              <a:rPr lang="sv-SE" sz="2000" dirty="0"/>
            </a:br>
            <a:br>
              <a:rPr lang="en-US" sz="2000" dirty="0"/>
            </a:br>
            <a:endParaRPr lang="sv-SE" sz="2000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249288" y="1245036"/>
            <a:ext cx="4682752" cy="183077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b="1" dirty="0"/>
              <a:t>DSA-LL - Observational study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b="1" dirty="0"/>
              <a:t>Patients included at relapse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b="1" dirty="0"/>
              <a:t>Tumor samples obtained during routine clinical sampling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b="1" dirty="0"/>
              <a:t>Samples are processed and incubated with 528 drugs in 5 concentrations for 24 hours</a:t>
            </a:r>
          </a:p>
          <a:p>
            <a:pPr>
              <a:buFont typeface="Wingdings" panose="05000000000000000000" pitchFamily="2" charset="2"/>
              <a:buChar char="§"/>
            </a:pPr>
            <a:endParaRPr lang="sv-SE" sz="1200" b="1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83BE11F-3A3B-4881-560B-A70EBF4C752A}"/>
              </a:ext>
            </a:extLst>
          </p:cNvPr>
          <p:cNvGraphicFramePr/>
          <p:nvPr/>
        </p:nvGraphicFramePr>
        <p:xfrm>
          <a:off x="5026968" y="2571750"/>
          <a:ext cx="3888432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7C1ECFC-8A49-3EB0-B60A-894799EB95A0}"/>
              </a:ext>
            </a:extLst>
          </p:cNvPr>
          <p:cNvGraphicFramePr/>
          <p:nvPr/>
        </p:nvGraphicFramePr>
        <p:xfrm>
          <a:off x="5026968" y="1370261"/>
          <a:ext cx="3888432" cy="85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765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F16B6F12-57A9-4A5B-9A17-1B761DEBD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6" y="4959408"/>
            <a:ext cx="4929254" cy="260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69850" indent="-69850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50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3875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0088" indent="-176213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4713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19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891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63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35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9829" indent="-69829" defTabSz="36977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585612" algn="l"/>
                <a:tab pos="1172811" algn="l"/>
                <a:tab pos="1758422" algn="l"/>
                <a:tab pos="2344035" algn="l"/>
                <a:tab pos="2931233" algn="l"/>
                <a:tab pos="3516845" algn="l"/>
                <a:tab pos="4104043" algn="l"/>
              </a:tabLst>
            </a:pPr>
            <a:r>
              <a:rPr lang="en-GB" altLang="sv-SE" sz="800" dirty="0">
                <a:solidFill>
                  <a:srgbClr val="000000"/>
                </a:solidFill>
              </a:rPr>
              <a:t>©2009 by American Society of </a:t>
            </a:r>
            <a:r>
              <a:rPr lang="en-GB" altLang="sv-SE" sz="800" dirty="0" err="1">
                <a:solidFill>
                  <a:srgbClr val="000000"/>
                </a:solidFill>
              </a:rPr>
              <a:t>Hematology</a:t>
            </a:r>
            <a:endParaRPr lang="en-GB" altLang="sv-SE" sz="800">
              <a:solidFill>
                <a:srgbClr val="000000"/>
              </a:solidFill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88F69EB-7AE6-499B-AD46-1C3983D55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54" y="65651"/>
            <a:ext cx="8961846" cy="507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Optimerad första linjens terapi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Aggressiva lymfom: bättre (intensivare)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immunokemoterapi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Tillägg redan i första linjen med t ex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BTKi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lämpliga undergrupper?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undergrupper: dvs molekylär klassifikation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Indolenta lymfom: försöka hitta sweet spot mellan optimal PFS, livskvalitet och kvarvarande möjligheter.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MRD-analyser kommer att införas, på liknande sätt som vi har PET/CT i dag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CAR-T-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cellsbehandling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kommer att behöva att förbättras för att optimera CAR-T-cellseffekt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Individualiserad terapi för att nå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remission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och därefter konsolidering med CAR-T eller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allogen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SCT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Bispecifika antikroppar!</a:t>
            </a:r>
          </a:p>
        </p:txBody>
      </p:sp>
    </p:spTree>
    <p:extLst>
      <p:ext uri="{BB962C8B-B14F-4D97-AF65-F5344CB8AC3E}">
        <p14:creationId xmlns:p14="http://schemas.microsoft.com/office/powerpoint/2010/main" val="902137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6624736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  <a:effectLst/>
              </a:rPr>
              <a:t>Patienten</a:t>
            </a: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17 januari: Patienten accepterar deltagande i DSA-LL.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18 januari: </a:t>
            </a:r>
            <a:r>
              <a:rPr lang="sv-SE" altLang="sv-SE" sz="1400" dirty="0" err="1">
                <a:solidFill>
                  <a:srgbClr val="FFFF00"/>
                </a:solidFill>
                <a:effectLst/>
              </a:rPr>
              <a:t>laparotomi</a:t>
            </a:r>
            <a:r>
              <a:rPr lang="sv-SE" altLang="sv-SE" sz="1400" dirty="0">
                <a:solidFill>
                  <a:srgbClr val="FFFF00"/>
                </a:solidFill>
                <a:effectLst/>
              </a:rPr>
              <a:t> och excision av 3 x 3 cm tumör i buk, 75% till DSA-LL och 25% till PAD: </a:t>
            </a:r>
            <a:r>
              <a:rPr lang="sv-SE" sz="14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DLBCL GCB, P53+, CD19+CD20+CD10+, 100% </a:t>
            </a:r>
            <a:r>
              <a:rPr lang="sv-SE" sz="14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proliferation</a:t>
            </a:r>
            <a:r>
              <a:rPr lang="sv-SE" sz="14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81F7D06-CD6A-C15C-14CE-BC75A9BB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26625"/>
            <a:ext cx="1622318" cy="313145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095CA4F-A8F1-EEED-9162-5E7594326134}"/>
              </a:ext>
            </a:extLst>
          </p:cNvPr>
          <p:cNvSpPr txBox="1"/>
          <p:nvPr/>
        </p:nvSpPr>
        <p:spPr>
          <a:xfrm>
            <a:off x="8519" y="4888091"/>
            <a:ext cx="3230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PET/CT 16 Jan</a:t>
            </a:r>
          </a:p>
        </p:txBody>
      </p:sp>
    </p:spTree>
    <p:extLst>
      <p:ext uri="{BB962C8B-B14F-4D97-AF65-F5344CB8AC3E}">
        <p14:creationId xmlns:p14="http://schemas.microsoft.com/office/powerpoint/2010/main" val="3066026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7A70B1-41B6-485A-8F3F-2E4516D2B8E6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51470"/>
            <a:ext cx="453650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 010 in DSA-LL</a:t>
            </a: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59DA56-D74E-8015-D994-B5D46E4D4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" t="22588" r="34250" b="3833"/>
          <a:stretch/>
        </p:blipFill>
        <p:spPr>
          <a:xfrm>
            <a:off x="107504" y="339502"/>
            <a:ext cx="6893060" cy="424847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85716D9-49A5-B472-838B-8F7E671AF04C}"/>
              </a:ext>
            </a:extLst>
          </p:cNvPr>
          <p:cNvSpPr txBox="1">
            <a:spLocks noChangeArrowheads="1"/>
          </p:cNvSpPr>
          <p:nvPr/>
        </p:nvSpPr>
        <p:spPr>
          <a:xfrm>
            <a:off x="7308304" y="1059582"/>
            <a:ext cx="1512168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Topp 5, sorterat på </a:t>
            </a:r>
            <a:r>
              <a:rPr kumimoji="0" lang="sv-SE" alt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sDSS</a:t>
            </a:r>
            <a:endParaRPr kumimoji="0" lang="sv-SE" altLang="sv-SE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400" b="1" dirty="0"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Resultat 19/1</a:t>
            </a: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46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776CA9B-8AB4-896A-3957-0600754E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" t="22587" r="87799" b="5276"/>
          <a:stretch/>
        </p:blipFill>
        <p:spPr>
          <a:xfrm>
            <a:off x="6228184" y="409306"/>
            <a:ext cx="1080120" cy="36004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6A4444C-F8E4-4291-D609-0499A771B513}"/>
              </a:ext>
            </a:extLst>
          </p:cNvPr>
          <p:cNvSpPr txBox="1">
            <a:spLocks noChangeArrowheads="1"/>
          </p:cNvSpPr>
          <p:nvPr/>
        </p:nvSpPr>
        <p:spPr>
          <a:xfrm>
            <a:off x="7416316" y="2319722"/>
            <a:ext cx="1512168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Topp 40, sorterat på </a:t>
            </a:r>
            <a:r>
              <a:rPr kumimoji="0" lang="sv-SE" alt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sDSS</a:t>
            </a:r>
            <a:endParaRPr kumimoji="0" lang="sv-SE" altLang="sv-SE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400" b="1" dirty="0"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Totalt 530 testade substanser</a:t>
            </a: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014D682-5E4C-806F-1094-644AE2158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7" t="22588" r="39762" b="6718"/>
          <a:stretch/>
        </p:blipFill>
        <p:spPr>
          <a:xfrm>
            <a:off x="251520" y="411510"/>
            <a:ext cx="5112568" cy="352839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208F885-0E8C-5C66-3840-84C9336A306F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4154844"/>
            <a:ext cx="1512168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6-11 plats, sorterat på </a:t>
            </a:r>
            <a:r>
              <a:rPr lang="sv-SE" altLang="sv-SE" sz="1400" b="1" dirty="0" err="1">
                <a:solidFill>
                  <a:srgbClr val="FFFF00"/>
                </a:solidFill>
                <a:effectLst/>
              </a:rPr>
              <a:t>sD</a:t>
            </a: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SS</a:t>
            </a: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46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23BDACD4-C8BF-DD24-8379-D77648603DA5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588010"/>
          <a:ext cx="6096000" cy="451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6120194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935722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77751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849886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520994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3623439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870427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584189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64865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sDSS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641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Venetoklax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155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Dasatinib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96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Etoposide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46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Doxorubicin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669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Carboplatin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245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Digoxin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201346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Gemcitabine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591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Vincristine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5095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Cytarabine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100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Oxaliplatin</a:t>
                      </a:r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048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200" i="1" kern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Bortezomib</a:t>
                      </a:r>
                      <a:endParaRPr lang="sv-SE" sz="1200" i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Same in all patients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714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200" i="1" kern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Methotrexate</a:t>
                      </a:r>
                      <a:endParaRPr lang="sv-SE" sz="1200" i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Same in all patients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63136"/>
                  </a:ext>
                </a:extLst>
              </a:tr>
            </a:tbl>
          </a:graphicData>
        </a:graphic>
      </p:graphicFrame>
      <p:pic>
        <p:nvPicPr>
          <p:cNvPr id="3" name="Bildobjekt 2">
            <a:extLst>
              <a:ext uri="{FF2B5EF4-FFF2-40B4-BE49-F238E27FC236}">
                <a16:creationId xmlns:a16="http://schemas.microsoft.com/office/drawing/2014/main" id="{E8392CE5-1395-BB39-F938-0A84FD6DB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8" t="24736" r="52443" b="59952"/>
          <a:stretch/>
        </p:blipFill>
        <p:spPr>
          <a:xfrm>
            <a:off x="5364088" y="74721"/>
            <a:ext cx="1656184" cy="156417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2F21C8C-679A-3010-D311-DEF4632AA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89" t="53766" r="53123" b="32515"/>
          <a:stretch/>
        </p:blipFill>
        <p:spPr>
          <a:xfrm>
            <a:off x="5364088" y="1506038"/>
            <a:ext cx="1656184" cy="1656184"/>
          </a:xfrm>
          <a:prstGeom prst="rect">
            <a:avLst/>
          </a:prstGeom>
        </p:spPr>
      </p:pic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FDCB17EF-97F7-68E9-1F38-7BD1D16CAAE7}"/>
              </a:ext>
            </a:extLst>
          </p:cNvPr>
          <p:cNvGraphicFramePr>
            <a:graphicFrameLocks noGrp="1"/>
          </p:cNvGraphicFramePr>
          <p:nvPr/>
        </p:nvGraphicFramePr>
        <p:xfrm>
          <a:off x="7189207" y="725394"/>
          <a:ext cx="16561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304003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278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Tazemetostat</a:t>
                      </a:r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20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Idelalisib</a:t>
                      </a:r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2, 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75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Omipalisib</a:t>
                      </a:r>
                      <a:r>
                        <a:rPr lang="sv-SE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20, 9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91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351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13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5400600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 err="1">
                <a:solidFill>
                  <a:srgbClr val="FFFF00"/>
                </a:solidFill>
                <a:effectLst/>
              </a:rPr>
              <a:t>Example</a:t>
            </a:r>
            <a:r>
              <a:rPr lang="sv-SE" altLang="sv-SE" sz="1400" b="1" dirty="0">
                <a:solidFill>
                  <a:srgbClr val="FFFF00"/>
                </a:solidFill>
                <a:effectLst/>
              </a:rPr>
              <a:t> </a:t>
            </a:r>
            <a:r>
              <a:rPr lang="sv-SE" altLang="sv-SE" sz="1400" b="1" dirty="0" err="1">
                <a:solidFill>
                  <a:srgbClr val="FFFF00"/>
                </a:solidFill>
                <a:effectLst/>
              </a:rPr>
              <a:t>of</a:t>
            </a:r>
            <a:r>
              <a:rPr lang="sv-SE" altLang="sv-SE" sz="1400" b="1" dirty="0">
                <a:solidFill>
                  <a:srgbClr val="FFFF00"/>
                </a:solidFill>
                <a:effectLst/>
              </a:rPr>
              <a:t> </a:t>
            </a:r>
            <a:r>
              <a:rPr lang="sv-SE" altLang="sv-SE" sz="1400" b="1" dirty="0" err="1">
                <a:solidFill>
                  <a:srgbClr val="FFFF00"/>
                </a:solidFill>
                <a:effectLst/>
              </a:rPr>
              <a:t>traps</a:t>
            </a:r>
            <a:r>
              <a:rPr lang="sv-SE" altLang="sv-SE" sz="1400" b="1" dirty="0">
                <a:solidFill>
                  <a:srgbClr val="FFFF00"/>
                </a:solidFill>
                <a:effectLst/>
              </a:rPr>
              <a:t>: </a:t>
            </a:r>
            <a:r>
              <a:rPr lang="sv-SE" altLang="sv-SE" sz="1400" b="1" dirty="0" err="1">
                <a:solidFill>
                  <a:srgbClr val="FFFF00"/>
                </a:solidFill>
                <a:effectLst/>
              </a:rPr>
              <a:t>Methotrexate</a:t>
            </a:r>
            <a:r>
              <a:rPr lang="sv-SE" altLang="sv-SE" sz="1400" b="1" dirty="0">
                <a:solidFill>
                  <a:srgbClr val="FFFF00"/>
                </a:solidFill>
                <a:effectLst/>
              </a:rPr>
              <a:t> in DSA-LL</a:t>
            </a: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DBD5BC4E-696C-89E2-0157-2FB10375BF9B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203598"/>
          <a:ext cx="4536504" cy="2898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2909">
                  <a:extLst>
                    <a:ext uri="{9D8B030D-6E8A-4147-A177-3AD203B41FA5}">
                      <a16:colId xmlns:a16="http://schemas.microsoft.com/office/drawing/2014/main" val="1193468843"/>
                    </a:ext>
                  </a:extLst>
                </a:gridCol>
                <a:gridCol w="907301">
                  <a:extLst>
                    <a:ext uri="{9D8B030D-6E8A-4147-A177-3AD203B41FA5}">
                      <a16:colId xmlns:a16="http://schemas.microsoft.com/office/drawing/2014/main" val="4012793733"/>
                    </a:ext>
                  </a:extLst>
                </a:gridCol>
                <a:gridCol w="1206134">
                  <a:extLst>
                    <a:ext uri="{9D8B030D-6E8A-4147-A177-3AD203B41FA5}">
                      <a16:colId xmlns:a16="http://schemas.microsoft.com/office/drawing/2014/main" val="98755906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79650369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24043633"/>
                    </a:ext>
                  </a:extLst>
                </a:gridCol>
              </a:tblGrid>
              <a:tr h="3622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Birth</a:t>
                      </a:r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date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Relapse</a:t>
                      </a:r>
                      <a:r>
                        <a:rPr lang="sv-SE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11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Diagnosis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MTX DSS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sDSS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221515"/>
                  </a:ext>
                </a:extLst>
              </a:tr>
              <a:tr h="3622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DSA-LL002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1999-04-09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Pre-B 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7846056"/>
                  </a:ext>
                </a:extLst>
              </a:tr>
              <a:tr h="3622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DSA-LL003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1962-12-15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Hepatosplenic</a:t>
                      </a:r>
                      <a:r>
                        <a:rPr lang="sv-S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 cell </a:t>
                      </a:r>
                      <a:r>
                        <a:rPr lang="sv-SE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lymphoma</a:t>
                      </a:r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9875330"/>
                  </a:ext>
                </a:extLst>
              </a:tr>
              <a:tr h="3622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DSA-LL004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1986-09-08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Angioimmunoblastic</a:t>
                      </a:r>
                      <a:r>
                        <a:rPr lang="sv-S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 cell </a:t>
                      </a:r>
                      <a:r>
                        <a:rPr lang="sv-SE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lymphoma</a:t>
                      </a:r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77218"/>
                  </a:ext>
                </a:extLst>
              </a:tr>
              <a:tr h="3622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DSA-LL007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1973-01-08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</a:t>
                      </a:r>
                      <a:r>
                        <a:rPr lang="sv-S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T-cell </a:t>
                      </a:r>
                      <a:r>
                        <a:rPr lang="sv-SE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lymphoma</a:t>
                      </a:r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-0,45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2506379"/>
                  </a:ext>
                </a:extLst>
              </a:tr>
              <a:tr h="3622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DSA-LL008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1971-12-10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Burkitt</a:t>
                      </a:r>
                      <a:r>
                        <a:rPr lang="sv-SE" sz="10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-like </a:t>
                      </a:r>
                      <a:r>
                        <a:rPr lang="sv-SE" sz="100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lymphoma</a:t>
                      </a:r>
                      <a:r>
                        <a:rPr lang="sv-SE" sz="10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100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sv-SE" sz="10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11q</a:t>
                      </a:r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-0,32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8631675"/>
                  </a:ext>
                </a:extLst>
              </a:tr>
              <a:tr h="3622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DSA-LL009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1992-04-28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-0,13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094569"/>
                  </a:ext>
                </a:extLst>
              </a:tr>
              <a:tr h="3622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DSA-LL010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1979-11-14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P53+ DLBCL, GC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</a:t>
                      </a:r>
                      <a:endParaRPr lang="sv-SE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6029209"/>
                  </a:ext>
                </a:extLst>
              </a:tr>
            </a:tbl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BB0D11AA-07F7-CE9E-3EAC-E1CA78774112}"/>
              </a:ext>
            </a:extLst>
          </p:cNvPr>
          <p:cNvSpPr txBox="1"/>
          <p:nvPr/>
        </p:nvSpPr>
        <p:spPr>
          <a:xfrm>
            <a:off x="5004048" y="1667549"/>
            <a:ext cx="367240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sv-SE" sz="14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not </a:t>
            </a:r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statistically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sv-SE" altLang="sv-SE" sz="140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Intense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interrogation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partners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reveals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bovine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serum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the cells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kept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folates</a:t>
            </a:r>
            <a:r>
              <a:rPr lang="sv-SE" altLang="sv-S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sv-SE" altLang="sv-SE" sz="140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Methotrexate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counteracted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folates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sv-SE" altLang="sv-SE" sz="140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at the moment, </a:t>
            </a:r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methotrexate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sv-SE" altLang="sv-SE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worthless</a:t>
            </a:r>
            <a:r>
              <a:rPr lang="sv-SE" altLang="sv-S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DSA-LL.</a:t>
            </a:r>
            <a:endParaRPr lang="sv-SE" altLang="sv-SE" sz="140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47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172819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  <a:effectLst/>
              </a:rPr>
              <a:t>Patienten</a:t>
            </a: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Vi syr ihop en behandlingsplan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81F7D06-CD6A-C15C-14CE-BC75A9BB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26625"/>
            <a:ext cx="1622318" cy="313145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095CA4F-A8F1-EEED-9162-5E7594326134}"/>
              </a:ext>
            </a:extLst>
          </p:cNvPr>
          <p:cNvSpPr txBox="1"/>
          <p:nvPr/>
        </p:nvSpPr>
        <p:spPr>
          <a:xfrm>
            <a:off x="8519" y="4888091"/>
            <a:ext cx="3230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PET/CT 16 Jan 2023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2C711B5-2280-57CB-7E59-62A14E75F9AE}"/>
              </a:ext>
            </a:extLst>
          </p:cNvPr>
          <p:cNvSpPr txBox="1"/>
          <p:nvPr/>
        </p:nvSpPr>
        <p:spPr>
          <a:xfrm>
            <a:off x="2141487" y="183540"/>
            <a:ext cx="684076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20 Jan 	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Obinutuzumab</a:t>
            </a:r>
            <a:endParaRPr lang="sv-SE" sz="12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21 Jan 	24h 1 g/m</a:t>
            </a:r>
            <a:r>
              <a:rPr lang="sv-SE" sz="1200" baseline="300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MTX IV</a:t>
            </a: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21-24 Jan 	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Dexa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40 mg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daily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then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slow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taper</a:t>
            </a: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23 Jan 	IT MTX + 50 mg/m</a:t>
            </a:r>
            <a:r>
              <a:rPr lang="sv-SE" sz="1200" baseline="300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doxorubicin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IV</a:t>
            </a: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24 Jan 	start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venetoclax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with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daily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ramp-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up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(20-50-100-200-400-800).</a:t>
            </a: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27 Jan	200 mg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venetoclax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She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feels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better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. No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tumour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lysis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syndrome</a:t>
            </a:r>
            <a:endParaRPr lang="sv-SE" sz="12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28 Jan	400 mg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venetoclax</a:t>
            </a:r>
            <a:endParaRPr lang="sv-SE" sz="12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29 Jan	800 mg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venetoclax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daily</a:t>
            </a:r>
            <a:endParaRPr lang="sv-SE" sz="12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30 Jan	start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dasatinib</a:t>
            </a:r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140 mg </a:t>
            </a:r>
            <a:r>
              <a:rPr lang="sv-SE" sz="12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daily</a:t>
            </a:r>
            <a:endParaRPr lang="sv-SE" sz="12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endParaRPr lang="sv-SE" sz="12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7 Feb	PET/CT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9874869-C6A4-9BCE-329A-ED3E227D7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548711"/>
            <a:ext cx="2016224" cy="305680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77B79F1-3736-8BBA-F11F-BFA0EF1B42D3}"/>
              </a:ext>
            </a:extLst>
          </p:cNvPr>
          <p:cNvSpPr txBox="1"/>
          <p:nvPr/>
        </p:nvSpPr>
        <p:spPr>
          <a:xfrm>
            <a:off x="5148064" y="4866501"/>
            <a:ext cx="3230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PET/CT 7 Feb 2023 – PR! Normalt LD.</a:t>
            </a:r>
          </a:p>
        </p:txBody>
      </p:sp>
    </p:spTree>
    <p:extLst>
      <p:ext uri="{BB962C8B-B14F-4D97-AF65-F5344CB8AC3E}">
        <p14:creationId xmlns:p14="http://schemas.microsoft.com/office/powerpoint/2010/main" val="748276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388843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1400" b="1" dirty="0">
                <a:solidFill>
                  <a:srgbClr val="FFFF00"/>
                </a:solidFill>
                <a:effectLst/>
              </a:rPr>
              <a:t>Patienten</a:t>
            </a:r>
          </a:p>
          <a:p>
            <a:endParaRPr lang="sv-SE" altLang="sv-SE" sz="1400" dirty="0">
              <a:solidFill>
                <a:srgbClr val="FFFF00"/>
              </a:solidFill>
              <a:effectLst/>
            </a:endParaRPr>
          </a:p>
          <a:p>
            <a:r>
              <a:rPr lang="sv-SE" altLang="sv-SE" sz="1400" dirty="0">
                <a:solidFill>
                  <a:srgbClr val="FFFF00"/>
                </a:solidFill>
                <a:effectLst/>
              </a:rPr>
              <a:t>Patienten kan nu göra CAR-T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9874869-C6A4-9BCE-329A-ED3E227D7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43347"/>
            <a:ext cx="2016224" cy="3056805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414A50D-9A63-B29A-3757-1E46246408DB}"/>
              </a:ext>
            </a:extLst>
          </p:cNvPr>
          <p:cNvSpPr txBox="1"/>
          <p:nvPr/>
        </p:nvSpPr>
        <p:spPr>
          <a:xfrm>
            <a:off x="3131840" y="560376"/>
            <a:ext cx="56166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16 Feb	</a:t>
            </a:r>
            <a:r>
              <a:rPr lang="sv-SE" sz="18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Flu-Cy</a:t>
            </a:r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lymfodepletion</a:t>
            </a:r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(konditionering)</a:t>
            </a:r>
          </a:p>
          <a:p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	+ </a:t>
            </a:r>
            <a:r>
              <a:rPr lang="sv-SE" sz="18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venetoclax</a:t>
            </a:r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lang="sv-SE" sz="18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seponeras</a:t>
            </a:r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20/2)</a:t>
            </a:r>
          </a:p>
          <a:p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	+ </a:t>
            </a:r>
            <a:r>
              <a:rPr lang="sv-SE" sz="18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dasatinib</a:t>
            </a:r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lang="sv-SE" sz="1800" dirty="0" err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seponeras</a:t>
            </a:r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20/2)</a:t>
            </a:r>
          </a:p>
          <a:p>
            <a:endParaRPr lang="sv-SE" sz="18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sv-SE" sz="18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21 Feb	CAR-T-cellsinfusion</a:t>
            </a:r>
          </a:p>
          <a:p>
            <a:endParaRPr lang="sv-SE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sv-SE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7 Mars	Går hem välmående</a:t>
            </a:r>
          </a:p>
          <a:p>
            <a:endParaRPr lang="sv-SE" sz="18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sv-SE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Och så hoppas vi att historien har detta lyckliga slut.</a:t>
            </a:r>
            <a:endParaRPr lang="sv-SE" sz="1800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61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F16B6F12-57A9-4A5B-9A17-1B761DEBD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6" y="4959408"/>
            <a:ext cx="4929254" cy="260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69850" indent="-69850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50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3875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0088" indent="-176213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4713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19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891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63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35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9829" marR="0" lvl="0" indent="-69829" algn="l" defTabSz="369777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85612" algn="l"/>
                <a:tab pos="1172811" algn="l"/>
                <a:tab pos="1758422" algn="l"/>
                <a:tab pos="2344035" algn="l"/>
                <a:tab pos="2931233" algn="l"/>
                <a:tab pos="3516845" algn="l"/>
                <a:tab pos="4104043" algn="l"/>
              </a:tabLst>
              <a:defRPr/>
            </a:pPr>
            <a:r>
              <a:rPr kumimoji="0" lang="en-GB" alt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©2009 by American Society of </a:t>
            </a:r>
            <a:r>
              <a:rPr kumimoji="0" lang="en-GB" alt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Hematology</a:t>
            </a:r>
            <a:endParaRPr kumimoji="0" lang="en-GB" altLang="sv-SE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88F69EB-7AE6-499B-AD46-1C3983D55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54" y="65651"/>
            <a:ext cx="8961846" cy="507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Optimerad första linjens terapi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Aggressiva lymfom: bättre (intensivare)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immunokemoterapi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Tillägg redan i första linjen med t ex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BTKi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lämpliga undergrupper?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undergrupper: dvs molekylär klassifikation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Indolenta lymfom: försöka hitta sweet spot mellan optimal PFS, livskvalitet och kvarvarande möjligheter.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MRD-analyser kommer att införas, på liknande sätt som vi har PET/CT i dag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CAR-T-</a:t>
            </a:r>
            <a:r>
              <a:rPr lang="sv-SE" altLang="sv-SE" sz="1799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cellsbehandling</a:t>
            </a: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kommer att behöva att förbättras för att optimera CAR-T-cellseffekt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Individualiserad terapi för att nå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remission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och därefter konsolidering med CAR-T eller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allogen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SCT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Bispecifika antikroppar!</a:t>
            </a:r>
          </a:p>
        </p:txBody>
      </p:sp>
    </p:spTree>
    <p:extLst>
      <p:ext uri="{BB962C8B-B14F-4D97-AF65-F5344CB8AC3E}">
        <p14:creationId xmlns:p14="http://schemas.microsoft.com/office/powerpoint/2010/main" val="1054288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4032448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15 maj: 3-månaders-kontroll. PET/CT visar tyvärr återkomst av nytt lymfom bredvid vänster njure. Patienten har ont där och LD på 4 – legat &lt;3 under mars och april. Man genomför ny mellannålsbiopsi som tyvärr bekräftar återfall efter CAR-T. Sjukdomen är fortfarande CD19+ men har blivit CD20-negativ. Mkt hög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proliferation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som tidigare.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095CA4F-A8F1-EEED-9162-5E7594326134}"/>
              </a:ext>
            </a:extLst>
          </p:cNvPr>
          <p:cNvSpPr txBox="1"/>
          <p:nvPr/>
        </p:nvSpPr>
        <p:spPr>
          <a:xfrm>
            <a:off x="4211960" y="4312727"/>
            <a:ext cx="3230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15 maj</a:t>
            </a:r>
          </a:p>
        </p:txBody>
      </p:sp>
      <p:pic>
        <p:nvPicPr>
          <p:cNvPr id="6" name="Bildobjekt 5" descr="En bild som visar Medicinsk bildtagning, skärmbild, röntgenfilm, radiologi&#10;&#10;Automatiskt genererad beskrivning">
            <a:extLst>
              <a:ext uri="{FF2B5EF4-FFF2-40B4-BE49-F238E27FC236}">
                <a16:creationId xmlns:a16="http://schemas.microsoft.com/office/drawing/2014/main" id="{5B611D2E-F9DD-1198-045A-5E09A74ED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70076" b="24977"/>
          <a:stretch/>
        </p:blipFill>
        <p:spPr>
          <a:xfrm>
            <a:off x="4283968" y="627534"/>
            <a:ext cx="2232248" cy="364445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38EF022-7715-EEAD-61A1-03397BC03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024" y="605820"/>
            <a:ext cx="2336972" cy="3753318"/>
          </a:xfrm>
          <a:prstGeom prst="rect">
            <a:avLst/>
          </a:prstGeom>
        </p:spPr>
      </p:pic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1882A7ED-5B53-3828-0E71-D0178F3FFD65}"/>
              </a:ext>
            </a:extLst>
          </p:cNvPr>
          <p:cNvCxnSpPr>
            <a:cxnSpLocks/>
          </p:cNvCxnSpPr>
          <p:nvPr/>
        </p:nvCxnSpPr>
        <p:spPr>
          <a:xfrm flipH="1">
            <a:off x="8028384" y="1922780"/>
            <a:ext cx="36004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872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417646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Vad ska vi göra med patienten?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Finns ringa stöd i litteraturen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Eftersom CD20-negativ kan vi inte ta in henne i någon av våra studier med bispecifika CD3/CD20-antikroppar. Hade varit det bästa.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Patientens båda systrar passar inte HLA-mässigt för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allogen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SCT (det finns hyggliga obesläktade donatorer). Hursomhelst tveksamt om man skulle få nog sjukdomskontroll ytterligare terapi så att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allogen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SCT skulle gå att genomföra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 noterar dock att patienten i har kvarvarande CAR-T-celler (0,003/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nL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), dvs. detta är ett genombrott av sjukdom trots att CAR-T-cellerna finns i kroppen och trots att lymfomet är CD19+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 vill </a:t>
            </a: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boosta</a:t>
            </a: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T-cellerna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DB5614A-CD6D-DA81-2681-A94973E8F03F}"/>
              </a:ext>
            </a:extLst>
          </p:cNvPr>
          <p:cNvSpPr txBox="1"/>
          <p:nvPr/>
        </p:nvSpPr>
        <p:spPr>
          <a:xfrm>
            <a:off x="4716016" y="3199840"/>
            <a:ext cx="3230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 et al, JBS 2024</a:t>
            </a:r>
          </a:p>
        </p:txBody>
      </p:sp>
      <p:pic>
        <p:nvPicPr>
          <p:cNvPr id="5124" name="Picture 4" descr="Immune evasion in cell-based immunotherapy: unraveling challenges and novel  strategies | Journal of Biomedical Science | Full Text">
            <a:extLst>
              <a:ext uri="{FF2B5EF4-FFF2-40B4-BE49-F238E27FC236}">
                <a16:creationId xmlns:a16="http://schemas.microsoft.com/office/drawing/2014/main" id="{58368308-529E-6C88-E827-EEE5AD62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80" y="177716"/>
            <a:ext cx="4292073" cy="30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77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F16B6F12-57A9-4A5B-9A17-1B761DEBD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6" y="4959408"/>
            <a:ext cx="4929254" cy="260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69850" indent="-69850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50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3875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0088" indent="-176213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4713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19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891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63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35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9829" indent="-69829" defTabSz="36977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585612" algn="l"/>
                <a:tab pos="1172811" algn="l"/>
                <a:tab pos="1758422" algn="l"/>
                <a:tab pos="2344035" algn="l"/>
                <a:tab pos="2931233" algn="l"/>
                <a:tab pos="3516845" algn="l"/>
                <a:tab pos="4104043" algn="l"/>
              </a:tabLst>
            </a:pPr>
            <a:r>
              <a:rPr lang="en-GB" altLang="sv-SE" sz="800" dirty="0">
                <a:solidFill>
                  <a:srgbClr val="000000"/>
                </a:solidFill>
              </a:rPr>
              <a:t>©2009 by American Society of </a:t>
            </a:r>
            <a:r>
              <a:rPr lang="en-GB" altLang="sv-SE" sz="800" dirty="0" err="1">
                <a:solidFill>
                  <a:srgbClr val="000000"/>
                </a:solidFill>
              </a:rPr>
              <a:t>Hematology</a:t>
            </a:r>
            <a:endParaRPr lang="en-GB" altLang="sv-SE" sz="800">
              <a:solidFill>
                <a:srgbClr val="000000"/>
              </a:solidFill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88F69EB-7AE6-499B-AD46-1C3983D55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54" y="65651"/>
            <a:ext cx="8961846" cy="507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Optimerad första linjens terapi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Aggressiva lymfom: bättre (intensivare) </a:t>
            </a:r>
            <a:r>
              <a:rPr lang="sv-SE" altLang="sv-SE" sz="1799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immunokemoterapi</a:t>
            </a: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Tillägg redan i första linjen med t ex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BTKi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lämpliga undergrupper?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undergrupper: dvs molekylär klassifikation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Indolenta lymfom: försöka hitta sweet spot mellan optimal PFS, livskvalitet och kvarvarande möjligheter.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MRD-analyser kommer att införas, på liknande sätt som vi har PET/CT i dag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CAR-T-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cellsbehandling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kommer att behöva att förbättras för att optimera CAR-T-cellseffekt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Individualiserad terapi för att nå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remission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och därefter konsolidering med CAR-T eller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allogen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SCT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Bispecifika antikroppar!</a:t>
            </a:r>
          </a:p>
        </p:txBody>
      </p:sp>
    </p:spTree>
    <p:extLst>
      <p:ext uri="{BB962C8B-B14F-4D97-AF65-F5344CB8AC3E}">
        <p14:creationId xmlns:p14="http://schemas.microsoft.com/office/powerpoint/2010/main" val="2055898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172819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2C711B5-2280-57CB-7E59-62A14E75F9AE}"/>
              </a:ext>
            </a:extLst>
          </p:cNvPr>
          <p:cNvSpPr txBox="1"/>
          <p:nvPr/>
        </p:nvSpPr>
        <p:spPr>
          <a:xfrm>
            <a:off x="2361825" y="195486"/>
            <a:ext cx="66204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2023-06-02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 beslutar oss för att starta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Lenalidomid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15 mg dagligen PO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Baserat på kunskap från antikroppsbehandling (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rituximab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tafasitamab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bispecifika antikroppar), där tillägg av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lenalidomid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definitivt ökar T- och NK-cellernas förmåga att döda tumörceller.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Nivolumab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(PD-1-blockad) 240 mg varannan vecka. Vi tror att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nivo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kan bidra till att förlänga CAR-T-cellernas överlevnad.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 finns visst stöd för dessa idéer vid CAR-T-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cellsbehandling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(Tomas et al.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Leukemia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2023;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Gazeau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 BJH 2023;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Ping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Ann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Transl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Med 2022;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Lemoine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Blood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2021).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2023-06-08: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Patienten har inte ont vid njuren längre. LD normaliserat.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3C90864-1E65-F7E0-B0D5-8FE2F1C4CC28}"/>
              </a:ext>
            </a:extLst>
          </p:cNvPr>
          <p:cNvSpPr txBox="1"/>
          <p:nvPr/>
        </p:nvSpPr>
        <p:spPr>
          <a:xfrm>
            <a:off x="89744" y="4250612"/>
            <a:ext cx="3230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15 maj</a:t>
            </a:r>
          </a:p>
        </p:txBody>
      </p:sp>
      <p:pic>
        <p:nvPicPr>
          <p:cNvPr id="11" name="Bildobjekt 10" descr="En bild som visar Medicinsk bildtagning, skärmbild, röntgenfilm, radiologi&#10;&#10;Automatiskt genererad beskrivning">
            <a:extLst>
              <a:ext uri="{FF2B5EF4-FFF2-40B4-BE49-F238E27FC236}">
                <a16:creationId xmlns:a16="http://schemas.microsoft.com/office/drawing/2014/main" id="{F373246C-734F-FCA7-83FC-754C21828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70076" b="24977"/>
          <a:stretch/>
        </p:blipFill>
        <p:spPr>
          <a:xfrm>
            <a:off x="161752" y="565419"/>
            <a:ext cx="2232248" cy="36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61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7381846-89BF-771A-FD2D-F32EE4BA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62" y="584840"/>
            <a:ext cx="2724441" cy="364445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74333" y="195486"/>
            <a:ext cx="172819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2C711B5-2280-57CB-7E59-62A14E75F9AE}"/>
              </a:ext>
            </a:extLst>
          </p:cNvPr>
          <p:cNvSpPr txBox="1"/>
          <p:nvPr/>
        </p:nvSpPr>
        <p:spPr>
          <a:xfrm>
            <a:off x="2361825" y="195486"/>
            <a:ext cx="6620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Lenalidomid-Nivolumab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pågår hela tiden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Bildobjekt 10" descr="En bild som visar Medicinsk bildtagning, skärmbild, röntgenfilm, radiologi&#10;&#10;Automatiskt genererad beskrivning">
            <a:extLst>
              <a:ext uri="{FF2B5EF4-FFF2-40B4-BE49-F238E27FC236}">
                <a16:creationId xmlns:a16="http://schemas.microsoft.com/office/drawing/2014/main" id="{F373246C-734F-FCA7-83FC-754C21828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70076" b="24977"/>
          <a:stretch/>
        </p:blipFill>
        <p:spPr>
          <a:xfrm>
            <a:off x="161752" y="565419"/>
            <a:ext cx="2232248" cy="364445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E068A9F-4142-D324-185E-9210F8F8C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018" y="584840"/>
            <a:ext cx="2099795" cy="3617992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6E9A41CA-B76F-E56C-6393-4AD233151045}"/>
              </a:ext>
            </a:extLst>
          </p:cNvPr>
          <p:cNvSpPr txBox="1"/>
          <p:nvPr/>
        </p:nvSpPr>
        <p:spPr>
          <a:xfrm>
            <a:off x="2339221" y="3733746"/>
            <a:ext cx="172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20 juni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PR!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961EA26-B603-D77E-7A76-85F1EF5C7B5F}"/>
              </a:ext>
            </a:extLst>
          </p:cNvPr>
          <p:cNvSpPr txBox="1"/>
          <p:nvPr/>
        </p:nvSpPr>
        <p:spPr>
          <a:xfrm>
            <a:off x="4912123" y="3791686"/>
            <a:ext cx="172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25 </a:t>
            </a: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sept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CR!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3C90864-1E65-F7E0-B0D5-8FE2F1C4CC28}"/>
              </a:ext>
            </a:extLst>
          </p:cNvPr>
          <p:cNvSpPr txBox="1"/>
          <p:nvPr/>
        </p:nvSpPr>
        <p:spPr>
          <a:xfrm>
            <a:off x="89745" y="3788947"/>
            <a:ext cx="1728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15 maj 2023</a:t>
            </a:r>
          </a:p>
        </p:txBody>
      </p:sp>
    </p:spTree>
    <p:extLst>
      <p:ext uri="{BB962C8B-B14F-4D97-AF65-F5344CB8AC3E}">
        <p14:creationId xmlns:p14="http://schemas.microsoft.com/office/powerpoint/2010/main" val="2128845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7381846-89BF-771A-FD2D-F32EE4BA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61" y="584840"/>
            <a:ext cx="2724441" cy="364445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74332" y="195486"/>
            <a:ext cx="172819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2C711B5-2280-57CB-7E59-62A14E75F9AE}"/>
              </a:ext>
            </a:extLst>
          </p:cNvPr>
          <p:cNvSpPr txBox="1"/>
          <p:nvPr/>
        </p:nvSpPr>
        <p:spPr>
          <a:xfrm>
            <a:off x="2361825" y="195486"/>
            <a:ext cx="6620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Lenalidomid-Nivolumab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pågår hela tiden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Bildobjekt 10" descr="En bild som visar Medicinsk bildtagning, skärmbild, röntgenfilm, radiologi&#10;&#10;Automatiskt genererad beskrivning">
            <a:extLst>
              <a:ext uri="{FF2B5EF4-FFF2-40B4-BE49-F238E27FC236}">
                <a16:creationId xmlns:a16="http://schemas.microsoft.com/office/drawing/2014/main" id="{F373246C-734F-FCA7-83FC-754C21828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70076" b="24977"/>
          <a:stretch/>
        </p:blipFill>
        <p:spPr>
          <a:xfrm>
            <a:off x="161751" y="565419"/>
            <a:ext cx="2232248" cy="364445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E068A9F-4142-D324-185E-9210F8F8C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017" y="584840"/>
            <a:ext cx="2099795" cy="3617992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6E9A41CA-B76F-E56C-6393-4AD233151045}"/>
              </a:ext>
            </a:extLst>
          </p:cNvPr>
          <p:cNvSpPr txBox="1"/>
          <p:nvPr/>
        </p:nvSpPr>
        <p:spPr>
          <a:xfrm>
            <a:off x="2339220" y="3733746"/>
            <a:ext cx="172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20 juni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PR!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961EA26-B603-D77E-7A76-85F1EF5C7B5F}"/>
              </a:ext>
            </a:extLst>
          </p:cNvPr>
          <p:cNvSpPr txBox="1"/>
          <p:nvPr/>
        </p:nvSpPr>
        <p:spPr>
          <a:xfrm>
            <a:off x="4912122" y="3791686"/>
            <a:ext cx="172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25 </a:t>
            </a: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sept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CR!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3C90864-1E65-F7E0-B0D5-8FE2F1C4CC28}"/>
              </a:ext>
            </a:extLst>
          </p:cNvPr>
          <p:cNvSpPr txBox="1"/>
          <p:nvPr/>
        </p:nvSpPr>
        <p:spPr>
          <a:xfrm>
            <a:off x="89744" y="3788947"/>
            <a:ext cx="1728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15 maj 2023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946D756-C1C1-CF76-03A8-28CBEA469C72}"/>
              </a:ext>
            </a:extLst>
          </p:cNvPr>
          <p:cNvSpPr txBox="1"/>
          <p:nvPr/>
        </p:nvSpPr>
        <p:spPr>
          <a:xfrm>
            <a:off x="1307360" y="4557866"/>
            <a:ext cx="4545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Men vad är det där?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E8B81C33-89CC-F6DE-EB83-96F3BEB8766B}"/>
              </a:ext>
            </a:extLst>
          </p:cNvPr>
          <p:cNvCxnSpPr>
            <a:cxnSpLocks/>
          </p:cNvCxnSpPr>
          <p:nvPr/>
        </p:nvCxnSpPr>
        <p:spPr>
          <a:xfrm flipV="1">
            <a:off x="2861441" y="3075806"/>
            <a:ext cx="757611" cy="15150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71B58597-EF13-BDB7-3F6F-F369A41DD66B}"/>
              </a:ext>
            </a:extLst>
          </p:cNvPr>
          <p:cNvCxnSpPr>
            <a:cxnSpLocks/>
          </p:cNvCxnSpPr>
          <p:nvPr/>
        </p:nvCxnSpPr>
        <p:spPr>
          <a:xfrm flipV="1">
            <a:off x="2961089" y="3165743"/>
            <a:ext cx="2892073" cy="15234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52107425-65BE-3F5B-2207-4AB58D1E07AA}"/>
              </a:ext>
            </a:extLst>
          </p:cNvPr>
          <p:cNvSpPr txBox="1">
            <a:spLocks noChangeArrowheads="1"/>
          </p:cNvSpPr>
          <p:nvPr/>
        </p:nvSpPr>
        <p:spPr>
          <a:xfrm>
            <a:off x="6876256" y="215271"/>
            <a:ext cx="226774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Under denna tid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Hela tiden normalt 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Inga B-symptom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Jag tror verkligen inte att detta är progress.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Mellannål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22 september: CD20-positiv nekros. Inga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viabla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celler i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flödescytometri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 tar en ny bild för att kartlägga anatomin lite.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Hon har hela tiden påvisbara CAR-T-celler via PCR på blod.</a:t>
            </a:r>
          </a:p>
        </p:txBody>
      </p:sp>
    </p:spTree>
    <p:extLst>
      <p:ext uri="{BB962C8B-B14F-4D97-AF65-F5344CB8AC3E}">
        <p14:creationId xmlns:p14="http://schemas.microsoft.com/office/powerpoint/2010/main" val="3555284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7381846-89BF-771A-FD2D-F32EE4BA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69" y="584840"/>
            <a:ext cx="2724441" cy="364445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88019" y="195486"/>
            <a:ext cx="172819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2C711B5-2280-57CB-7E59-62A14E75F9AE}"/>
              </a:ext>
            </a:extLst>
          </p:cNvPr>
          <p:cNvSpPr txBox="1"/>
          <p:nvPr/>
        </p:nvSpPr>
        <p:spPr>
          <a:xfrm>
            <a:off x="2361825" y="195486"/>
            <a:ext cx="6620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Lenalidomid-Nivolumab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pågår hela tiden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Bildobjekt 10" descr="En bild som visar Medicinsk bildtagning, skärmbild, röntgenfilm, radiologi&#10;&#10;Automatiskt genererad beskrivning">
            <a:extLst>
              <a:ext uri="{FF2B5EF4-FFF2-40B4-BE49-F238E27FC236}">
                <a16:creationId xmlns:a16="http://schemas.microsoft.com/office/drawing/2014/main" id="{F373246C-734F-FCA7-83FC-754C21828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70076" b="24977"/>
          <a:stretch/>
        </p:blipFill>
        <p:spPr>
          <a:xfrm>
            <a:off x="70259" y="565419"/>
            <a:ext cx="2232248" cy="364445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E068A9F-4142-D324-185E-9210F8F8C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525" y="584840"/>
            <a:ext cx="2099795" cy="3617992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6E9A41CA-B76F-E56C-6393-4AD233151045}"/>
              </a:ext>
            </a:extLst>
          </p:cNvPr>
          <p:cNvSpPr txBox="1"/>
          <p:nvPr/>
        </p:nvSpPr>
        <p:spPr>
          <a:xfrm>
            <a:off x="2247728" y="3733746"/>
            <a:ext cx="172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20 juni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PR!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961EA26-B603-D77E-7A76-85F1EF5C7B5F}"/>
              </a:ext>
            </a:extLst>
          </p:cNvPr>
          <p:cNvSpPr txBox="1"/>
          <p:nvPr/>
        </p:nvSpPr>
        <p:spPr>
          <a:xfrm>
            <a:off x="4820630" y="3791686"/>
            <a:ext cx="172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25 </a:t>
            </a: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sept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CR!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3C90864-1E65-F7E0-B0D5-8FE2F1C4CC28}"/>
              </a:ext>
            </a:extLst>
          </p:cNvPr>
          <p:cNvSpPr txBox="1"/>
          <p:nvPr/>
        </p:nvSpPr>
        <p:spPr>
          <a:xfrm>
            <a:off x="-1748" y="3788947"/>
            <a:ext cx="1728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15 maj 2023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946D756-C1C1-CF76-03A8-28CBEA469C72}"/>
              </a:ext>
            </a:extLst>
          </p:cNvPr>
          <p:cNvSpPr txBox="1"/>
          <p:nvPr/>
        </p:nvSpPr>
        <p:spPr>
          <a:xfrm>
            <a:off x="1307360" y="4557866"/>
            <a:ext cx="4545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Men vad är det där?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E8B81C33-89CC-F6DE-EB83-96F3BEB8766B}"/>
              </a:ext>
            </a:extLst>
          </p:cNvPr>
          <p:cNvCxnSpPr>
            <a:cxnSpLocks/>
          </p:cNvCxnSpPr>
          <p:nvPr/>
        </p:nvCxnSpPr>
        <p:spPr>
          <a:xfrm flipV="1">
            <a:off x="2769949" y="3075806"/>
            <a:ext cx="757611" cy="15150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71B58597-EF13-BDB7-3F6F-F369A41DD66B}"/>
              </a:ext>
            </a:extLst>
          </p:cNvPr>
          <p:cNvCxnSpPr>
            <a:cxnSpLocks/>
          </p:cNvCxnSpPr>
          <p:nvPr/>
        </p:nvCxnSpPr>
        <p:spPr>
          <a:xfrm flipV="1">
            <a:off x="2869597" y="3165743"/>
            <a:ext cx="2892073" cy="15234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52107425-65BE-3F5B-2207-4AB58D1E07AA}"/>
              </a:ext>
            </a:extLst>
          </p:cNvPr>
          <p:cNvSpPr txBox="1">
            <a:spLocks noChangeArrowheads="1"/>
          </p:cNvSpPr>
          <p:nvPr/>
        </p:nvSpPr>
        <p:spPr>
          <a:xfrm>
            <a:off x="6876256" y="215271"/>
            <a:ext cx="2267744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Under denna tid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Hela tiden normalt 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Inga B-symptom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Jag tror verkligen inte att detta är progress.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Mellannål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22 september: CD20-positiv nekros. Inga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viabla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celler i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flödescytometri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 tar en ny bild för att kartlägga anatomin lite.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6A3F7D0-9B63-1858-C28B-70AD250F1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986" y="565509"/>
            <a:ext cx="2385821" cy="3617992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3F8E2649-F8D8-DF64-A04F-DCD9CB67C055}"/>
              </a:ext>
            </a:extLst>
          </p:cNvPr>
          <p:cNvSpPr txBox="1"/>
          <p:nvPr/>
        </p:nvSpPr>
        <p:spPr>
          <a:xfrm>
            <a:off x="6966025" y="3884018"/>
            <a:ext cx="2016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4 oktober 2023</a:t>
            </a:r>
          </a:p>
        </p:txBody>
      </p:sp>
    </p:spTree>
    <p:extLst>
      <p:ext uri="{BB962C8B-B14F-4D97-AF65-F5344CB8AC3E}">
        <p14:creationId xmlns:p14="http://schemas.microsoft.com/office/powerpoint/2010/main" val="200417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172819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2C711B5-2280-57CB-7E59-62A14E75F9AE}"/>
              </a:ext>
            </a:extLst>
          </p:cNvPr>
          <p:cNvSpPr txBox="1"/>
          <p:nvPr/>
        </p:nvSpPr>
        <p:spPr>
          <a:xfrm>
            <a:off x="2361825" y="195486"/>
            <a:ext cx="6620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Lenalidomid-Nivolumab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pågår hela tiden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F798748-4B86-1769-B2CB-8B2A154F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77419"/>
            <a:ext cx="2385821" cy="3617992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CF76B7D8-7F5B-F7E2-CB6C-D8EC377D5F90}"/>
              </a:ext>
            </a:extLst>
          </p:cNvPr>
          <p:cNvSpPr txBox="1"/>
          <p:nvPr/>
        </p:nvSpPr>
        <p:spPr>
          <a:xfrm>
            <a:off x="922466" y="3867894"/>
            <a:ext cx="2016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PET/CT 4 oktober 2023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BEE41CF-1641-26ED-4B4F-55931221F08E}"/>
              </a:ext>
            </a:extLst>
          </p:cNvPr>
          <p:cNvSpPr txBox="1">
            <a:spLocks noChangeArrowheads="1"/>
          </p:cNvSpPr>
          <p:nvPr/>
        </p:nvSpPr>
        <p:spPr>
          <a:xfrm>
            <a:off x="3171946" y="603102"/>
            <a:ext cx="3600400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Klumpen växer stadigt. Den gör ont. Kan nu tydligt palperas. Motsvarar ursprungssjukdomens plats och där vi gjorde kirurgisk biopsi i januari. Normalt LD och inga B-symptom.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Diskuterar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strålning, men målet är rörligt. Lesionen engagerar 2 kärlgrenar av a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mesenterica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superior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samt ligger nära tunntarmsparti.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 tror fortfarande inte att det är lymfom på vanligt sätt. Får fortsätta med lena-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nivo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 bestämmer oss för att försöka ta bort den in toto kirurgiskt, i terapeutiskt och diagnostiskt syfte.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Opereras 18 oktober 2023: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50 cm tunntarm med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mesenteriell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adherent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tumör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excideras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26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 descr="En bild som visar snö&#10;&#10;Automatiskt genererad beskrivning">
            <a:extLst>
              <a:ext uri="{FF2B5EF4-FFF2-40B4-BE49-F238E27FC236}">
                <a16:creationId xmlns:a16="http://schemas.microsoft.com/office/drawing/2014/main" id="{E6E37270-3320-7FBE-C245-B97954F56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3304" y="627534"/>
            <a:ext cx="4860540" cy="324036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5051" y="35871"/>
            <a:ext cx="172819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Bildobjekt 6" descr="En bild som visar Syrenfärg&#10;&#10;Automatiskt genererad beskrivning">
            <a:extLst>
              <a:ext uri="{FF2B5EF4-FFF2-40B4-BE49-F238E27FC236}">
                <a16:creationId xmlns:a16="http://schemas.microsoft.com/office/drawing/2014/main" id="{8A5FE2A2-4374-4A9C-FD38-2125C81DA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91469"/>
            <a:ext cx="3864640" cy="2576426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2A28E592-27B1-849D-7401-360972B5F45F}"/>
              </a:ext>
            </a:extLst>
          </p:cNvPr>
          <p:cNvSpPr txBox="1">
            <a:spLocks noChangeArrowheads="1"/>
          </p:cNvSpPr>
          <p:nvPr/>
        </p:nvSpPr>
        <p:spPr>
          <a:xfrm>
            <a:off x="683568" y="1530187"/>
            <a:ext cx="847475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Kapsel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4A9AA38-48DD-73F9-121E-21B348A6A8D8}"/>
              </a:ext>
            </a:extLst>
          </p:cNvPr>
          <p:cNvSpPr txBox="1">
            <a:spLocks noChangeArrowheads="1"/>
          </p:cNvSpPr>
          <p:nvPr/>
        </p:nvSpPr>
        <p:spPr>
          <a:xfrm>
            <a:off x="2880872" y="1739012"/>
            <a:ext cx="847475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Tumör-cells-nekros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CB3C327-4E01-579A-52F8-BFE4538EC647}"/>
              </a:ext>
            </a:extLst>
          </p:cNvPr>
          <p:cNvSpPr txBox="1">
            <a:spLocks noChangeArrowheads="1"/>
          </p:cNvSpPr>
          <p:nvPr/>
        </p:nvSpPr>
        <p:spPr>
          <a:xfrm>
            <a:off x="1391925" y="1424728"/>
            <a:ext cx="847475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Viabla</a:t>
            </a: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tumör-celler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BAF2C27-ACF9-1854-312B-E1B15EF0060E}"/>
              </a:ext>
            </a:extLst>
          </p:cNvPr>
          <p:cNvSpPr txBox="1">
            <a:spLocks noChangeArrowheads="1"/>
          </p:cNvSpPr>
          <p:nvPr/>
        </p:nvSpPr>
        <p:spPr>
          <a:xfrm>
            <a:off x="78136" y="4836254"/>
            <a:ext cx="2379611" cy="2806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Bilder från Anna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Kwiecinska</a:t>
            </a: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F909433-AD20-4B15-1342-3C9553D44E2D}"/>
              </a:ext>
            </a:extLst>
          </p:cNvPr>
          <p:cNvSpPr txBox="1">
            <a:spLocks noChangeArrowheads="1"/>
          </p:cNvSpPr>
          <p:nvPr/>
        </p:nvSpPr>
        <p:spPr>
          <a:xfrm>
            <a:off x="221916" y="627534"/>
            <a:ext cx="1999601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Hematoxylin</a:t>
            </a: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-eosin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54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nö, skiss, Barnkonst, konst&#10;&#10;Automatiskt genererad beskrivning">
            <a:extLst>
              <a:ext uri="{FF2B5EF4-FFF2-40B4-BE49-F238E27FC236}">
                <a16:creationId xmlns:a16="http://schemas.microsoft.com/office/drawing/2014/main" id="{F0458E1F-02C5-D415-A604-B0D3A66CD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65" y="61537"/>
            <a:ext cx="4401797" cy="3859983"/>
          </a:xfrm>
          <a:prstGeom prst="rect">
            <a:avLst/>
          </a:prstGeom>
        </p:spPr>
      </p:pic>
      <p:pic>
        <p:nvPicPr>
          <p:cNvPr id="9" name="Bildobjekt 8" descr="En bild som visar fläck&#10;&#10;Automatiskt genererad beskrivning">
            <a:extLst>
              <a:ext uri="{FF2B5EF4-FFF2-40B4-BE49-F238E27FC236}">
                <a16:creationId xmlns:a16="http://schemas.microsoft.com/office/drawing/2014/main" id="{99AD79A9-C16B-F8DB-7C4F-AB8DB5527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11" y="3392602"/>
            <a:ext cx="2125826" cy="1699148"/>
          </a:xfrm>
          <a:prstGeom prst="rect">
            <a:avLst/>
          </a:prstGeom>
        </p:spPr>
      </p:pic>
      <p:pic>
        <p:nvPicPr>
          <p:cNvPr id="5" name="Bildobjekt 4" descr="En bild som visar tavla, konst&#10;&#10;Automatiskt genererad beskrivning">
            <a:extLst>
              <a:ext uri="{FF2B5EF4-FFF2-40B4-BE49-F238E27FC236}">
                <a16:creationId xmlns:a16="http://schemas.microsoft.com/office/drawing/2014/main" id="{F9BB1E11-CF3C-AD65-AC4E-63D1A2EFA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" y="61537"/>
            <a:ext cx="4162115" cy="328447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656C599-19CE-9D2E-C42F-0C2D64DD15FD}"/>
              </a:ext>
            </a:extLst>
          </p:cNvPr>
          <p:cNvSpPr txBox="1">
            <a:spLocks noChangeArrowheads="1"/>
          </p:cNvSpPr>
          <p:nvPr/>
        </p:nvSpPr>
        <p:spPr>
          <a:xfrm>
            <a:off x="107176" y="61537"/>
            <a:ext cx="1999601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CD19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6CE23FE-C870-34C8-2592-ED32FA2E5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" y="3435845"/>
            <a:ext cx="2220151" cy="1660755"/>
          </a:xfrm>
          <a:prstGeom prst="rect">
            <a:avLst/>
          </a:prstGeom>
        </p:spPr>
      </p:pic>
      <p:pic>
        <p:nvPicPr>
          <p:cNvPr id="8" name="Bildobjekt 7" descr="En bild som visar mark, brun, utomhus&#10;&#10;Automatiskt genererad beskrivning">
            <a:extLst>
              <a:ext uri="{FF2B5EF4-FFF2-40B4-BE49-F238E27FC236}">
                <a16:creationId xmlns:a16="http://schemas.microsoft.com/office/drawing/2014/main" id="{8ACF6425-BA4A-C75D-6BC5-99851461A9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08" y="3409741"/>
            <a:ext cx="1944216" cy="1699147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C43B572-2056-3ABB-0AAB-63E4C821E460}"/>
              </a:ext>
            </a:extLst>
          </p:cNvPr>
          <p:cNvSpPr txBox="1">
            <a:spLocks noChangeArrowheads="1"/>
          </p:cNvSpPr>
          <p:nvPr/>
        </p:nvSpPr>
        <p:spPr>
          <a:xfrm>
            <a:off x="-6581" y="3354973"/>
            <a:ext cx="1999601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CD19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8ACE1C6-5165-5C1D-0836-F7DE014DEB60}"/>
              </a:ext>
            </a:extLst>
          </p:cNvPr>
          <p:cNvSpPr txBox="1">
            <a:spLocks noChangeArrowheads="1"/>
          </p:cNvSpPr>
          <p:nvPr/>
        </p:nvSpPr>
        <p:spPr>
          <a:xfrm>
            <a:off x="2295023" y="3328869"/>
            <a:ext cx="1999601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CD20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0B38562-B3D9-F738-D89E-EA45757788C5}"/>
              </a:ext>
            </a:extLst>
          </p:cNvPr>
          <p:cNvSpPr txBox="1">
            <a:spLocks noChangeArrowheads="1"/>
          </p:cNvSpPr>
          <p:nvPr/>
        </p:nvSpPr>
        <p:spPr>
          <a:xfrm>
            <a:off x="6876257" y="4815985"/>
            <a:ext cx="2188260" cy="2806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Bilder från Anna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Kwiecinska</a:t>
            </a: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15D4DEBC-CF46-A19D-15B8-1CBECA71E239}"/>
              </a:ext>
            </a:extLst>
          </p:cNvPr>
          <p:cNvSpPr txBox="1">
            <a:spLocks noChangeArrowheads="1"/>
          </p:cNvSpPr>
          <p:nvPr/>
        </p:nvSpPr>
        <p:spPr>
          <a:xfrm>
            <a:off x="4328935" y="62959"/>
            <a:ext cx="1999601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CD3 (T-celler)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BF2BCEA1-C72F-9280-8A55-5763245D4341}"/>
              </a:ext>
            </a:extLst>
          </p:cNvPr>
          <p:cNvSpPr txBox="1">
            <a:spLocks noChangeArrowheads="1"/>
          </p:cNvSpPr>
          <p:nvPr/>
        </p:nvSpPr>
        <p:spPr>
          <a:xfrm>
            <a:off x="4294624" y="3392602"/>
            <a:ext cx="1999601" cy="310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CD3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398581D-0E7C-0361-6DD8-D0FBC5975DD0}"/>
              </a:ext>
            </a:extLst>
          </p:cNvPr>
          <p:cNvSpPr txBox="1">
            <a:spLocks noChangeArrowheads="1"/>
          </p:cNvSpPr>
          <p:nvPr/>
        </p:nvSpPr>
        <p:spPr>
          <a:xfrm>
            <a:off x="5184069" y="1221980"/>
            <a:ext cx="3384376" cy="16991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 göl av CD19+ lymfomceller som ute vid kapseln lever och delar sig, längre in halvanaerob miljö och nekros. Men de tar sig inte ut, för kapseln har en </a:t>
            </a: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tunn brun linje av (troligen CAR) T-celler. 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CAR-T låter ingen lymfomcell passera. Men de kan heller inte ta sig in och rensa upp.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Radikalt med 3 mm marginal.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88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6B3062-F03A-1DA0-9777-D49B3BBA566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5486"/>
            <a:ext cx="1728192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2C711B5-2280-57CB-7E59-62A14E75F9AE}"/>
              </a:ext>
            </a:extLst>
          </p:cNvPr>
          <p:cNvSpPr txBox="1"/>
          <p:nvPr/>
        </p:nvSpPr>
        <p:spPr>
          <a:xfrm>
            <a:off x="2361825" y="195486"/>
            <a:ext cx="6620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BEE41CF-1641-26ED-4B4F-55931221F08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577555"/>
            <a:ext cx="3600400" cy="243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Patienten har sedan operation CR på upprepade PET/CT.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200" dirty="0"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Lenalidomid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bestämmer vi att ge i totalt 1 år dvs tom maj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200" dirty="0"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>
                <a:solidFill>
                  <a:srgbClr val="FFFF00"/>
                </a:solidFill>
                <a:effectLst/>
              </a:rPr>
              <a:t>På sensommaren 2024 får patienten åter mätbara CD19+ och CD20+ celler (trots att CAR-T-cellerna finns kvar).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err="1">
                <a:solidFill>
                  <a:srgbClr val="FFFF00"/>
                </a:solidFill>
                <a:effectLst/>
              </a:rPr>
              <a:t>Pga</a:t>
            </a:r>
            <a:r>
              <a:rPr lang="sv-SE" altLang="sv-SE" sz="1200" dirty="0">
                <a:solidFill>
                  <a:srgbClr val="FFFF00"/>
                </a:solidFill>
                <a:effectLst/>
              </a:rPr>
              <a:t> tilltagande inflammatoriska biverkningar avslutas </a:t>
            </a:r>
            <a:r>
              <a:rPr lang="sv-SE" altLang="sv-SE" sz="1200" dirty="0" err="1">
                <a:solidFill>
                  <a:srgbClr val="FFFF00"/>
                </a:solidFill>
                <a:effectLst/>
              </a:rPr>
              <a:t>nivolumab</a:t>
            </a:r>
            <a:r>
              <a:rPr lang="sv-SE" altLang="sv-SE" sz="1200" dirty="0">
                <a:solidFill>
                  <a:srgbClr val="FFFF00"/>
                </a:solidFill>
                <a:effectLst/>
              </a:rPr>
              <a:t> augusti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Oktober 2024: </a:t>
            </a:r>
            <a:r>
              <a:rPr kumimoji="0" lang="sv-SE" alt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remission</a:t>
            </a:r>
            <a:r>
              <a:rPr kumimoji="0" lang="sv-SE" alt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kvarstår. Troligtvis botad.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1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F16B6F12-57A9-4A5B-9A17-1B761DEBD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6" y="4959408"/>
            <a:ext cx="4929254" cy="260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69850" indent="-69850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50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3875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0088" indent="-176213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4713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19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891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63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35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9829" marR="0" lvl="0" indent="-69829" algn="l" defTabSz="369777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85612" algn="l"/>
                <a:tab pos="1172811" algn="l"/>
                <a:tab pos="1758422" algn="l"/>
                <a:tab pos="2344035" algn="l"/>
                <a:tab pos="2931233" algn="l"/>
                <a:tab pos="3516845" algn="l"/>
                <a:tab pos="4104043" algn="l"/>
              </a:tabLst>
              <a:defRPr/>
            </a:pPr>
            <a:r>
              <a:rPr kumimoji="0" lang="en-GB" alt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©2009 by American Society of </a:t>
            </a:r>
            <a:r>
              <a:rPr kumimoji="0" lang="en-GB" alt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Hematology</a:t>
            </a:r>
            <a:endParaRPr kumimoji="0" lang="en-GB" altLang="sv-SE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88F69EB-7AE6-499B-AD46-1C3983D55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54" y="65651"/>
            <a:ext cx="8961846" cy="507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Optimerad första linjens terapi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Aggressiva lymfom: bättre (intensivare)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immunokemoterapi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Tillägg redan i första linjen med t ex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BTKi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lämpliga undergrupper?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undergrupper: dvs molekylär klassifikation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altLang="sv-SE" sz="1799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Indolenta lymfom: försöka hitta sweet spot mellan optimal PFS, livskvalitet och kvarvarande </a:t>
            </a: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möjligheter.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MRD-analyser kommer att införas, på liknande sätt som vi har PET/CT i dag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CAR-T-</a:t>
            </a:r>
            <a:r>
              <a:rPr kumimoji="0" lang="sv-SE" altLang="sv-SE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cellsbehandling</a:t>
            </a: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kommer att behöva att förbättras för att optimera CAR-T-cellseffekt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Individualiserad terapi för att nå </a:t>
            </a:r>
            <a:r>
              <a:rPr kumimoji="0" lang="sv-SE" altLang="sv-SE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remission</a:t>
            </a: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 därefter konsolidering med CAR-T eller </a:t>
            </a:r>
            <a:r>
              <a:rPr kumimoji="0" lang="sv-SE" altLang="sv-SE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allogen</a:t>
            </a: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SCT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Bispecifika antikroppar!</a:t>
            </a:r>
          </a:p>
        </p:txBody>
      </p:sp>
    </p:spTree>
    <p:extLst>
      <p:ext uri="{BB962C8B-B14F-4D97-AF65-F5344CB8AC3E}">
        <p14:creationId xmlns:p14="http://schemas.microsoft.com/office/powerpoint/2010/main" val="3196801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98212AE-E981-4199-8D26-0B865BBC30ED}"/>
              </a:ext>
            </a:extLst>
          </p:cNvPr>
          <p:cNvSpPr/>
          <p:nvPr/>
        </p:nvSpPr>
        <p:spPr>
          <a:xfrm>
            <a:off x="6009910" y="2757160"/>
            <a:ext cx="3041943" cy="22720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3C7E99B-CF1D-4637-9DFF-3A799A3A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46" y="114300"/>
            <a:ext cx="8959708" cy="147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Första </a:t>
            </a:r>
            <a:r>
              <a:rPr lang="sv-SE" alt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bsAk</a:t>
            </a: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1960-tal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Första kommersiella: </a:t>
            </a:r>
            <a:r>
              <a:rPr lang="sv-SE" alt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Blinatumomab</a:t>
            </a: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 </a:t>
            </a:r>
            <a:r>
              <a:rPr lang="sv-SE" alt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BiTE</a:t>
            </a: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Tillverkades 1985!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Blev godkänt 2014.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07D85B21-A40E-43BD-A2BB-22DFAC1D4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0" t="49438"/>
          <a:stretch/>
        </p:blipFill>
        <p:spPr bwMode="auto">
          <a:xfrm>
            <a:off x="5947090" y="2840922"/>
            <a:ext cx="3289056" cy="21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EEA8E832-F665-4659-B989-C5A89EC63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719" y="3029386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8E607EC-83E6-41D1-8949-E175D3DF6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090" y="3893179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CD19</a:t>
            </a:r>
          </a:p>
        </p:txBody>
      </p:sp>
      <p:pic>
        <p:nvPicPr>
          <p:cNvPr id="4098" name="Picture 2" descr="Mechanism of action of blinatumomab. The effector T-cell contains... |  Download Scientific Diagram">
            <a:extLst>
              <a:ext uri="{FF2B5EF4-FFF2-40B4-BE49-F238E27FC236}">
                <a16:creationId xmlns:a16="http://schemas.microsoft.com/office/drawing/2014/main" id="{5BDC1B24-D93C-47A5-B0FA-CE12EAA8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1" y="1790101"/>
            <a:ext cx="4039472" cy="318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08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C6539D83-5ABB-3D33-50CB-0C8AE031E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03" y="172311"/>
            <a:ext cx="7338046" cy="356169"/>
          </a:xfrm>
        </p:spPr>
        <p:txBody>
          <a:bodyPr/>
          <a:lstStyle/>
          <a:p>
            <a:r>
              <a:rPr lang="sv-SE" altLang="sv-SE" sz="1800" dirty="0">
                <a:effectLst/>
              </a:rPr>
              <a:t>CHOP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CBB7423-64E5-AD05-E310-C0C26A95634C}"/>
              </a:ext>
            </a:extLst>
          </p:cNvPr>
          <p:cNvSpPr txBox="1">
            <a:spLocks noChangeArrowheads="1"/>
          </p:cNvSpPr>
          <p:nvPr/>
        </p:nvSpPr>
        <p:spPr>
          <a:xfrm>
            <a:off x="117102" y="780756"/>
            <a:ext cx="4954857" cy="33059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altLang="sv-SE" sz="1400" dirty="0">
                <a:effectLst/>
              </a:rPr>
              <a:t>Publicerades 1976 av SWOG (</a:t>
            </a:r>
            <a:r>
              <a:rPr lang="sv-SE" altLang="sv-SE" sz="1400" dirty="0" err="1">
                <a:effectLst/>
              </a:rPr>
              <a:t>McKelvey</a:t>
            </a:r>
            <a:r>
              <a:rPr lang="sv-SE" altLang="sv-SE" sz="1400" dirty="0">
                <a:effectLst/>
              </a:rPr>
              <a:t> et al. Cancer 1976).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sv-SE" altLang="sv-SE" sz="1400" dirty="0">
              <a:effectLst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altLang="sv-SE" sz="1400" dirty="0">
                <a:effectLst/>
              </a:rPr>
              <a:t>CHOP botar 40% av DLBCL</a:t>
            </a:r>
          </a:p>
          <a:p>
            <a:pPr marL="0" indent="0">
              <a:lnSpc>
                <a:spcPct val="90000"/>
              </a:lnSpc>
              <a:buNone/>
            </a:pPr>
            <a:endParaRPr lang="sv-SE" altLang="sv-SE" sz="1400" dirty="0">
              <a:effectLst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altLang="sv-SE" sz="1400" dirty="0">
                <a:effectLst/>
              </a:rPr>
              <a:t>Med R-tillägg botas 15-20% fler av DLBCL-</a:t>
            </a:r>
            <a:r>
              <a:rPr lang="sv-SE" altLang="sv-SE" sz="1400" dirty="0" err="1">
                <a:effectLst/>
              </a:rPr>
              <a:t>pat</a:t>
            </a:r>
            <a:r>
              <a:rPr lang="sv-SE" altLang="sv-SE" sz="1400" dirty="0">
                <a:effectLst/>
              </a:rPr>
              <a:t> (50-60%)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sv-SE" altLang="sv-SE" sz="1400" dirty="0">
              <a:effectLst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altLang="sv-SE" sz="1400" dirty="0">
                <a:effectLst/>
              </a:rPr>
              <a:t>(CHOP Botar 40% av Hodgkin)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DEEEB30-DA90-9A43-B3E2-750B851A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54" y="844061"/>
            <a:ext cx="3466452" cy="18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ak pilkoppling 2">
            <a:extLst>
              <a:ext uri="{FF2B5EF4-FFF2-40B4-BE49-F238E27FC236}">
                <a16:creationId xmlns:a16="http://schemas.microsoft.com/office/drawing/2014/main" id="{EDD5818F-27D7-5970-C1FF-FA214A0920A0}"/>
              </a:ext>
            </a:extLst>
          </p:cNvPr>
          <p:cNvCxnSpPr>
            <a:cxnSpLocks/>
          </p:cNvCxnSpPr>
          <p:nvPr/>
        </p:nvCxnSpPr>
        <p:spPr>
          <a:xfrm flipV="1">
            <a:off x="4835137" y="1470074"/>
            <a:ext cx="1868118" cy="450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28A4E7FC-EF65-49D8-B1A5-6E68C451FC87}"/>
              </a:ext>
            </a:extLst>
          </p:cNvPr>
          <p:cNvCxnSpPr>
            <a:cxnSpLocks/>
          </p:cNvCxnSpPr>
          <p:nvPr/>
        </p:nvCxnSpPr>
        <p:spPr>
          <a:xfrm>
            <a:off x="2808939" y="1546764"/>
            <a:ext cx="33365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>
            <a:extLst>
              <a:ext uri="{FF2B5EF4-FFF2-40B4-BE49-F238E27FC236}">
                <a16:creationId xmlns:a16="http://schemas.microsoft.com/office/drawing/2014/main" id="{D48E3189-7B70-EF43-C4A5-A06CD8093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78359" r="59606"/>
          <a:stretch/>
        </p:blipFill>
        <p:spPr bwMode="auto">
          <a:xfrm>
            <a:off x="3066758" y="2763620"/>
            <a:ext cx="2637691" cy="226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E108AF7B-D028-9DA1-E90B-2AFF3BA101D1}"/>
              </a:ext>
            </a:extLst>
          </p:cNvPr>
          <p:cNvCxnSpPr>
            <a:cxnSpLocks/>
          </p:cNvCxnSpPr>
          <p:nvPr/>
        </p:nvCxnSpPr>
        <p:spPr>
          <a:xfrm>
            <a:off x="2989562" y="2552946"/>
            <a:ext cx="1113018" cy="1400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5">
            <a:extLst>
              <a:ext uri="{FF2B5EF4-FFF2-40B4-BE49-F238E27FC236}">
                <a16:creationId xmlns:a16="http://schemas.microsoft.com/office/drawing/2014/main" id="{F04D5D17-B037-7348-A807-FD7DEAD2B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034" y="2765374"/>
            <a:ext cx="1491175" cy="1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92113" indent="-196850"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87375" indent="-195263"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82638" indent="-195263"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979488" indent="-196850"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436688" indent="-196850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893888" indent="-196850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51088" indent="-196850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808288" indent="-196850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sv-SE" sz="825" b="1" dirty="0" err="1">
                <a:latin typeface="Arial" panose="020B0604020202020204" pitchFamily="34" charset="0"/>
              </a:rPr>
              <a:t>Coiffier</a:t>
            </a:r>
            <a:r>
              <a:rPr lang="en-GB" altLang="sv-SE" sz="825" b="1" dirty="0">
                <a:latin typeface="Arial" panose="020B0604020202020204" pitchFamily="34" charset="0"/>
              </a:rPr>
              <a:t> et al. Blood 2010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4602CA9-70E5-8E4F-555B-EB5FB21B0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45" y="3954964"/>
            <a:ext cx="1491175" cy="1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92113" indent="-196850"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87375" indent="-195263"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82638" indent="-195263"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979488" indent="-196850" algn="l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436688" indent="-196850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893888" indent="-196850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51088" indent="-196850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808288" indent="-196850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sv-SE" sz="825" b="1" dirty="0">
                <a:latin typeface="Arial" panose="020B0604020202020204" pitchFamily="34" charset="0"/>
              </a:rPr>
              <a:t>Wahlin et al. </a:t>
            </a:r>
            <a:r>
              <a:rPr lang="en-GB" altLang="sv-SE" sz="825" b="1" dirty="0" err="1">
                <a:latin typeface="Arial" panose="020B0604020202020204" pitchFamily="34" charset="0"/>
              </a:rPr>
              <a:t>EJHaem</a:t>
            </a:r>
            <a:r>
              <a:rPr lang="en-GB" altLang="sv-SE" sz="825" b="1" dirty="0">
                <a:latin typeface="Arial" panose="020B060402020202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022351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7016B90-752B-4446-B864-69224FD1B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6" t="11634" r="27813" b="13654"/>
          <a:stretch/>
        </p:blipFill>
        <p:spPr>
          <a:xfrm>
            <a:off x="50008" y="71437"/>
            <a:ext cx="5369534" cy="427910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6CDBBF8-3F3E-4997-B67E-EC49081A5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2" t="45673" r="39688" b="24760"/>
          <a:stretch/>
        </p:blipFill>
        <p:spPr>
          <a:xfrm>
            <a:off x="5486399" y="71437"/>
            <a:ext cx="3657601" cy="14644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A01A162-64D0-4696-93DF-1541B0906BC4}"/>
                  </a:ext>
                </a:extLst>
              </p14:cNvPr>
              <p14:cNvContentPartPr/>
              <p14:nvPr/>
            </p14:nvContentPartPr>
            <p14:xfrm>
              <a:off x="6519221" y="2977997"/>
              <a:ext cx="1386000" cy="1911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A01A162-64D0-4696-93DF-1541B0906B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5581" y="2869997"/>
                <a:ext cx="14936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751E17FB-0583-4C44-A41D-8C15261E0F17}"/>
                  </a:ext>
                </a:extLst>
              </p14:cNvPr>
              <p14:cNvContentPartPr/>
              <p14:nvPr/>
            </p14:nvContentPartPr>
            <p14:xfrm>
              <a:off x="5835221" y="2664077"/>
              <a:ext cx="1484280" cy="16992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751E17FB-0583-4C44-A41D-8C15261E0F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45221" y="2484077"/>
                <a:ext cx="166392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2981BE28-0294-4A08-8CC5-3B3EE23FD628}"/>
                  </a:ext>
                </a:extLst>
              </p14:cNvPr>
              <p14:cNvContentPartPr/>
              <p14:nvPr/>
            </p14:nvContentPartPr>
            <p14:xfrm>
              <a:off x="6314021" y="2669117"/>
              <a:ext cx="2191680" cy="151812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2981BE28-0294-4A08-8CC5-3B3EE23FD6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24381" y="2489477"/>
                <a:ext cx="2371320" cy="18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489688B2-8EFB-47C4-96A8-8758D5656B45}"/>
                  </a:ext>
                </a:extLst>
              </p14:cNvPr>
              <p14:cNvContentPartPr/>
              <p14:nvPr/>
            </p14:nvContentPartPr>
            <p14:xfrm>
              <a:off x="2903381" y="4109837"/>
              <a:ext cx="3477240" cy="68472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489688B2-8EFB-47C4-96A8-8758D5656B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13381" y="3930197"/>
                <a:ext cx="3656880" cy="10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07CA1CD4-7E06-4458-8DB6-7DB81D860BB3}"/>
                  </a:ext>
                </a:extLst>
              </p14:cNvPr>
              <p14:cNvContentPartPr/>
              <p14:nvPr/>
            </p14:nvContentPartPr>
            <p14:xfrm>
              <a:off x="4327541" y="3091097"/>
              <a:ext cx="505080" cy="3636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07CA1CD4-7E06-4458-8DB6-7DB81D860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73541" y="2983457"/>
                <a:ext cx="61272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7E460AB2-5A89-49D4-9AB3-0BBE7478BF94}"/>
                  </a:ext>
                </a:extLst>
              </p14:cNvPr>
              <p14:cNvContentPartPr/>
              <p14:nvPr/>
            </p14:nvContentPartPr>
            <p14:xfrm>
              <a:off x="258101" y="3249497"/>
              <a:ext cx="2488680" cy="10080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7E460AB2-5A89-49D4-9AB3-0BBE7478BF9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101" y="3141857"/>
                <a:ext cx="259632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5B9ECD41-39CF-4F12-8F51-C162030C16DD}"/>
                  </a:ext>
                </a:extLst>
              </p14:cNvPr>
              <p14:cNvContentPartPr/>
              <p14:nvPr/>
            </p14:nvContentPartPr>
            <p14:xfrm>
              <a:off x="3154661" y="3092177"/>
              <a:ext cx="1155240" cy="3636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5B9ECD41-39CF-4F12-8F51-C162030C16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01021" y="2984177"/>
                <a:ext cx="12628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94BAA011-DF92-4572-857F-94BEB6B0D242}"/>
                  </a:ext>
                </a:extLst>
              </p14:cNvPr>
              <p14:cNvContentPartPr/>
              <p14:nvPr/>
            </p14:nvContentPartPr>
            <p14:xfrm>
              <a:off x="1730861" y="3049697"/>
              <a:ext cx="1639080" cy="4968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94BAA011-DF92-4572-857F-94BEB6B0D24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76861" y="2941697"/>
                <a:ext cx="174672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49E06C67-EAF3-4D27-8181-62911823D7A2}"/>
                  </a:ext>
                </a:extLst>
              </p14:cNvPr>
              <p14:cNvContentPartPr/>
              <p14:nvPr/>
            </p14:nvContentPartPr>
            <p14:xfrm>
              <a:off x="3427181" y="3440657"/>
              <a:ext cx="1333440" cy="2160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49E06C67-EAF3-4D27-8181-62911823D7A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73181" y="3333017"/>
                <a:ext cx="144108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93015C37-E6B0-4565-BF4D-65FE17026828}"/>
                  </a:ext>
                </a:extLst>
              </p14:cNvPr>
              <p14:cNvContentPartPr/>
              <p14:nvPr/>
            </p14:nvContentPartPr>
            <p14:xfrm>
              <a:off x="264941" y="3614537"/>
              <a:ext cx="1232280" cy="4320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93015C37-E6B0-4565-BF4D-65FE1702682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1301" y="3506897"/>
                <a:ext cx="133992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81E4F989-B8D2-45F8-9607-E9C96B2FB268}"/>
                  </a:ext>
                </a:extLst>
              </p14:cNvPr>
              <p14:cNvContentPartPr/>
              <p14:nvPr/>
            </p14:nvContentPartPr>
            <p14:xfrm>
              <a:off x="4278581" y="3650177"/>
              <a:ext cx="384480" cy="828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81E4F989-B8D2-45F8-9607-E9C96B2FB2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24941" y="3542537"/>
                <a:ext cx="4921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93E953B2-9852-4846-82F2-261E685BC988}"/>
                  </a:ext>
                </a:extLst>
              </p14:cNvPr>
              <p14:cNvContentPartPr/>
              <p14:nvPr/>
            </p14:nvContentPartPr>
            <p14:xfrm>
              <a:off x="174221" y="3796697"/>
              <a:ext cx="2162880" cy="56160"/>
            </p14:xfrm>
          </p:contentPart>
        </mc:Choice>
        <mc:Fallback xmlns=""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93E953B2-9852-4846-82F2-261E685BC98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20221" y="3688697"/>
                <a:ext cx="227052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ABCFC3D9-23A3-4C8F-984C-AFB3C3F10844}"/>
                  </a:ext>
                </a:extLst>
              </p14:cNvPr>
              <p14:cNvContentPartPr/>
              <p14:nvPr/>
            </p14:nvContentPartPr>
            <p14:xfrm>
              <a:off x="7384661" y="890777"/>
              <a:ext cx="42840" cy="379800"/>
            </p14:xfrm>
          </p:contentPart>
        </mc:Choice>
        <mc:Fallback xmlns=""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ABCFC3D9-23A3-4C8F-984C-AFB3C3F1084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330661" y="782777"/>
                <a:ext cx="150480" cy="59544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ruta 23">
            <a:extLst>
              <a:ext uri="{FF2B5EF4-FFF2-40B4-BE49-F238E27FC236}">
                <a16:creationId xmlns:a16="http://schemas.microsoft.com/office/drawing/2014/main" id="{EA979186-83D0-4839-AA67-FB8C58A4C8F1}"/>
              </a:ext>
            </a:extLst>
          </p:cNvPr>
          <p:cNvSpPr txBox="1"/>
          <p:nvPr/>
        </p:nvSpPr>
        <p:spPr>
          <a:xfrm>
            <a:off x="5984574" y="2327379"/>
            <a:ext cx="27196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rgbClr val="FFFF00"/>
                </a:solidFill>
              </a:rPr>
              <a:t>I fas I-studien var ”</a:t>
            </a:r>
            <a:r>
              <a:rPr lang="sv-SE" sz="1400" dirty="0" err="1">
                <a:solidFill>
                  <a:srgbClr val="FFFF00"/>
                </a:solidFill>
              </a:rPr>
              <a:t>neurological</a:t>
            </a:r>
            <a:r>
              <a:rPr lang="sv-SE" sz="1400" dirty="0">
                <a:solidFill>
                  <a:srgbClr val="FFFF00"/>
                </a:solidFill>
              </a:rPr>
              <a:t> events </a:t>
            </a:r>
            <a:r>
              <a:rPr lang="sv-SE" sz="1400" dirty="0" err="1">
                <a:solidFill>
                  <a:srgbClr val="FFFF00"/>
                </a:solidFill>
              </a:rPr>
              <a:t>dose-limiting</a:t>
            </a:r>
            <a:r>
              <a:rPr lang="sv-SE" sz="1400" dirty="0">
                <a:solidFill>
                  <a:srgbClr val="FFFF00"/>
                </a:solidFill>
              </a:rPr>
              <a:t>”: </a:t>
            </a:r>
            <a:r>
              <a:rPr lang="en-US" sz="1400" dirty="0">
                <a:solidFill>
                  <a:srgbClr val="FFFF00"/>
                </a:solidFill>
              </a:rPr>
              <a:t>ORR 69% </a:t>
            </a:r>
            <a:r>
              <a:rPr lang="en-US" sz="1400" dirty="0" err="1">
                <a:solidFill>
                  <a:srgbClr val="FFFF00"/>
                </a:solidFill>
              </a:rPr>
              <a:t>för</a:t>
            </a:r>
            <a:r>
              <a:rPr lang="en-US" sz="1400" dirty="0">
                <a:solidFill>
                  <a:srgbClr val="FFFF00"/>
                </a:solidFill>
              </a:rPr>
              <a:t> NHL </a:t>
            </a:r>
            <a:r>
              <a:rPr lang="en-US" sz="1400" dirty="0" err="1">
                <a:solidFill>
                  <a:srgbClr val="FFFF00"/>
                </a:solidFill>
              </a:rPr>
              <a:t>och</a:t>
            </a:r>
            <a:r>
              <a:rPr lang="en-US" sz="1400" dirty="0">
                <a:solidFill>
                  <a:srgbClr val="FFFF00"/>
                </a:solidFill>
              </a:rPr>
              <a:t> 55% </a:t>
            </a:r>
            <a:r>
              <a:rPr lang="en-US" sz="1400" dirty="0" err="1">
                <a:solidFill>
                  <a:srgbClr val="FFFF00"/>
                </a:solidFill>
              </a:rPr>
              <a:t>för</a:t>
            </a:r>
            <a:r>
              <a:rPr lang="en-US" sz="1400" dirty="0">
                <a:solidFill>
                  <a:srgbClr val="FFFF00"/>
                </a:solidFill>
              </a:rPr>
              <a:t> DLBCL (n = 11).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FFFF00"/>
                </a:solidFill>
              </a:rPr>
              <a:t>I </a:t>
            </a:r>
            <a:r>
              <a:rPr lang="en-US" sz="1400" dirty="0" err="1">
                <a:solidFill>
                  <a:srgbClr val="FFFF00"/>
                </a:solidFill>
              </a:rPr>
              <a:t>fas</a:t>
            </a:r>
            <a:r>
              <a:rPr lang="en-US" sz="1400" dirty="0">
                <a:solidFill>
                  <a:srgbClr val="FFFF00"/>
                </a:solidFill>
              </a:rPr>
              <a:t> II ORR 43% med CR 19%.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FFFF00"/>
                </a:solidFill>
              </a:rPr>
              <a:t>&lt;- open label </a:t>
            </a:r>
            <a:r>
              <a:rPr lang="en-US" sz="1400" dirty="0" err="1">
                <a:solidFill>
                  <a:srgbClr val="FFFF00"/>
                </a:solidFill>
              </a:rPr>
              <a:t>liknande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11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E2E05A-300A-4C6E-98AB-5C578AA44B6C}"/>
              </a:ext>
            </a:extLst>
          </p:cNvPr>
          <p:cNvSpPr/>
          <p:nvPr/>
        </p:nvSpPr>
        <p:spPr>
          <a:xfrm>
            <a:off x="6081675" y="57211"/>
            <a:ext cx="3041943" cy="22720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2B36A51-EF80-4474-840E-58C6D8355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0" t="49438"/>
          <a:stretch/>
        </p:blipFill>
        <p:spPr bwMode="auto">
          <a:xfrm>
            <a:off x="6018855" y="140973"/>
            <a:ext cx="3289056" cy="21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6BA723C5-54FD-461E-9304-6A75CF66B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484" y="329437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A05EA40-2975-40DD-A75E-3A6554D50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855" y="1193230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CD19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8E42840-118A-4001-8481-1E0456B9A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8" y="114300"/>
            <a:ext cx="6238004" cy="369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Blinatumomab</a:t>
            </a: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Alltså ett	mycket intressant och värdefullt tillskott vid B-ALL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mindre värdefullt vid lymfom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Dessutom två andra väsentliga problem: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42900" indent="-342900" defTabSz="914126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lilla molekylen rinner ut genom njurarna direkt. Därför måste behandling ges som kontinuerlig långsam infusion 28 dagar i sträck!</a:t>
            </a:r>
          </a:p>
          <a:p>
            <a:pPr marL="342900" indent="-342900" defTabSz="914126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Biverkningsprofilen! Väldigt många får neurologiska biverkningar (grad ≥3 neurologiska AE c:a 25%)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E861698E-B4DE-4AAE-AAB0-6715E53714DC}"/>
                  </a:ext>
                </a:extLst>
              </p14:cNvPr>
              <p14:cNvContentPartPr/>
              <p14:nvPr/>
            </p14:nvContentPartPr>
            <p14:xfrm>
              <a:off x="1671300" y="3621735"/>
              <a:ext cx="360" cy="3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E861698E-B4DE-4AAE-AAB0-6715E53714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7300" y="351373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FE1F23A8-7222-4C79-AFA7-702D1F6813CF}"/>
                  </a:ext>
                </a:extLst>
              </p14:cNvPr>
              <p14:cNvContentPartPr/>
              <p14:nvPr/>
            </p14:nvContentPartPr>
            <p14:xfrm>
              <a:off x="1535580" y="3614175"/>
              <a:ext cx="36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FE1F23A8-7222-4C79-AFA7-702D1F6813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1940" y="350653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93AAE0BD-D612-4EF2-8EAD-6579A34A7756}"/>
                  </a:ext>
                </a:extLst>
              </p14:cNvPr>
              <p14:cNvContentPartPr/>
              <p14:nvPr/>
            </p14:nvContentPartPr>
            <p14:xfrm>
              <a:off x="1535580" y="3614175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93AAE0BD-D612-4EF2-8EAD-6579A34A77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1940" y="350653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0BAF9CCF-117A-4D3E-83D8-A170BA807FFA}"/>
                  </a:ext>
                </a:extLst>
              </p14:cNvPr>
              <p14:cNvContentPartPr/>
              <p14:nvPr/>
            </p14:nvContentPartPr>
            <p14:xfrm>
              <a:off x="2271420" y="2642895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0BAF9CCF-117A-4D3E-83D8-A170BA807F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7780" y="253489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8BDDB87E-41F2-4220-A9B2-77EBADFDE127}"/>
                  </a:ext>
                </a:extLst>
              </p14:cNvPr>
              <p14:cNvContentPartPr/>
              <p14:nvPr/>
            </p14:nvContentPartPr>
            <p14:xfrm>
              <a:off x="1542780" y="1071135"/>
              <a:ext cx="360" cy="3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8BDDB87E-41F2-4220-A9B2-77EBADFDE1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8780" y="963495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Bildobjekt 12">
            <a:extLst>
              <a:ext uri="{FF2B5EF4-FFF2-40B4-BE49-F238E27FC236}">
                <a16:creationId xmlns:a16="http://schemas.microsoft.com/office/drawing/2014/main" id="{9C39CB87-25C6-4F48-9D47-A9AD0257E0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709" t="15529" r="47143" b="43576"/>
          <a:stretch/>
        </p:blipFill>
        <p:spPr>
          <a:xfrm>
            <a:off x="6611388" y="2580100"/>
            <a:ext cx="2324391" cy="24347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D452BBB1-FE5F-4973-B7B7-4208C8BC36C9}"/>
                  </a:ext>
                </a:extLst>
              </p14:cNvPr>
              <p14:cNvContentPartPr/>
              <p14:nvPr/>
            </p14:nvContentPartPr>
            <p14:xfrm>
              <a:off x="8106461" y="4503677"/>
              <a:ext cx="661320" cy="34884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D452BBB1-FE5F-4973-B7B7-4208C8BC36C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52821" y="4396037"/>
                <a:ext cx="76896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4F4B1F89-4FD8-49B1-96B8-41E9519F9E9E}"/>
                  </a:ext>
                </a:extLst>
              </p14:cNvPr>
              <p14:cNvContentPartPr/>
              <p14:nvPr/>
            </p14:nvContentPartPr>
            <p14:xfrm>
              <a:off x="2966021" y="3057197"/>
              <a:ext cx="360" cy="36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4F4B1F89-4FD8-49B1-96B8-41E9519F9E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2381" y="294919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1FC30137-620C-4456-928C-45D9D560214F}"/>
                  </a:ext>
                </a:extLst>
              </p14:cNvPr>
              <p14:cNvContentPartPr/>
              <p14:nvPr/>
            </p14:nvContentPartPr>
            <p14:xfrm>
              <a:off x="1563101" y="900077"/>
              <a:ext cx="360" cy="36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1FC30137-620C-4456-928C-45D9D56021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9461" y="79243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61FD9206-E8AE-4BDC-8061-3048D4E80A06}"/>
                  </a:ext>
                </a:extLst>
              </p14:cNvPr>
              <p14:cNvContentPartPr/>
              <p14:nvPr/>
            </p14:nvContentPartPr>
            <p14:xfrm>
              <a:off x="593261" y="292757"/>
              <a:ext cx="360" cy="36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61FD9206-E8AE-4BDC-8061-3048D4E80A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261" y="1851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AFCE757F-D8F6-4A4D-A069-381B8AC047E5}"/>
                  </a:ext>
                </a:extLst>
              </p14:cNvPr>
              <p14:cNvContentPartPr/>
              <p14:nvPr/>
            </p14:nvContentPartPr>
            <p14:xfrm>
              <a:off x="425501" y="418397"/>
              <a:ext cx="3240" cy="36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AFCE757F-D8F6-4A4D-A069-381B8AC047E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1861" y="310757"/>
                <a:ext cx="1108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AAE09928-9369-46BF-9718-491892D41934}"/>
                  </a:ext>
                </a:extLst>
              </p14:cNvPr>
              <p14:cNvContentPartPr/>
              <p14:nvPr/>
            </p14:nvContentPartPr>
            <p14:xfrm>
              <a:off x="1584341" y="2770997"/>
              <a:ext cx="360" cy="36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AAE09928-9369-46BF-9718-491892D419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0341" y="2662997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8376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6D21A19-4C4D-4098-B09C-374EFC634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7" y="114300"/>
            <a:ext cx="7048827" cy="64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effector cell-associated neurotoxicity syndrome (ICANS)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en-US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A48651A-FBB5-4063-9D64-130DE86F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0" y="2774526"/>
            <a:ext cx="3506630" cy="196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ASTCT ICANS consensus grading for adults (adapted from Lee et al/ASTCT,...  | Download Scientific Diagram">
            <a:extLst>
              <a:ext uri="{FF2B5EF4-FFF2-40B4-BE49-F238E27FC236}">
                <a16:creationId xmlns:a16="http://schemas.microsoft.com/office/drawing/2014/main" id="{EBEB4628-8F58-4851-8F3B-CB615F75E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92"/>
          <a:stretch/>
        </p:blipFill>
        <p:spPr bwMode="auto">
          <a:xfrm>
            <a:off x="150970" y="700352"/>
            <a:ext cx="4490833" cy="19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155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Frontiers | Neurotoxicity and Cytokine Release Syndrome After Chimeric  Antigen Receptor T Cell Therapy: Insights Into Mechanisms and Novel  Therapies | Immunology">
            <a:extLst>
              <a:ext uri="{FF2B5EF4-FFF2-40B4-BE49-F238E27FC236}">
                <a16:creationId xmlns:a16="http://schemas.microsoft.com/office/drawing/2014/main" id="{C42E4DC4-EFE3-4EA1-A1D3-3E9DECEF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786351"/>
            <a:ext cx="4403259" cy="326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05F7BE67-CAE2-4D1C-98C6-5FF2DC3BB3C8}"/>
                  </a:ext>
                </a:extLst>
              </p14:cNvPr>
              <p14:cNvContentPartPr/>
              <p14:nvPr/>
            </p14:nvContentPartPr>
            <p14:xfrm>
              <a:off x="1842885" y="1999575"/>
              <a:ext cx="636120" cy="32940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05F7BE67-CAE2-4D1C-98C6-5FF2DC3BB3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8885" y="1891575"/>
                <a:ext cx="743760" cy="5450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 Box 6">
            <a:extLst>
              <a:ext uri="{FF2B5EF4-FFF2-40B4-BE49-F238E27FC236}">
                <a16:creationId xmlns:a16="http://schemas.microsoft.com/office/drawing/2014/main" id="{F5EAD78A-E2B6-411F-8650-401A8E508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7" y="114300"/>
            <a:ext cx="70488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ytokine</a:t>
            </a:r>
            <a:r>
              <a:rPr lang="en-US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release syndrome (CRS)</a:t>
            </a:r>
          </a:p>
        </p:txBody>
      </p:sp>
      <p:pic>
        <p:nvPicPr>
          <p:cNvPr id="8206" name="Picture 14" descr="Grading and management of CRS. Considerations and approaches for the... |  Download Scientific Diagram">
            <a:extLst>
              <a:ext uri="{FF2B5EF4-FFF2-40B4-BE49-F238E27FC236}">
                <a16:creationId xmlns:a16="http://schemas.microsoft.com/office/drawing/2014/main" id="{E1878E83-6CF5-4ADD-830F-14C0DE3D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7" y="554985"/>
            <a:ext cx="4648169" cy="24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ytokine release syndrome and associated neurotoxicity in cancer  immunotherapy | Nature Reviews Immunology">
            <a:extLst>
              <a:ext uri="{FF2B5EF4-FFF2-40B4-BE49-F238E27FC236}">
                <a16:creationId xmlns:a16="http://schemas.microsoft.com/office/drawing/2014/main" id="{293C0D2F-AA3B-439F-A588-ACAF6A750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7" y="3315026"/>
            <a:ext cx="3888110" cy="17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067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Multiple Myeloma Hub on Twitter: &quot;#LLMCongress2021| @NoopurRajeMD  @MGHCancerCenter Key points: prompt recognition and management of CRS/ICANS  is important for resolution, and patients should be followed carefully for  long term toxicities (cytopenias ...">
            <a:extLst>
              <a:ext uri="{FF2B5EF4-FFF2-40B4-BE49-F238E27FC236}">
                <a16:creationId xmlns:a16="http://schemas.microsoft.com/office/drawing/2014/main" id="{481AEC7F-8F5C-4FDD-9771-4B949415A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7" y="392197"/>
            <a:ext cx="7707873" cy="43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415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98212AE-E981-4199-8D26-0B865BBC30ED}"/>
              </a:ext>
            </a:extLst>
          </p:cNvPr>
          <p:cNvSpPr/>
          <p:nvPr/>
        </p:nvSpPr>
        <p:spPr>
          <a:xfrm>
            <a:off x="92146" y="2443052"/>
            <a:ext cx="3781839" cy="25861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3C7E99B-CF1D-4637-9DFF-3A799A3A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46" y="114300"/>
            <a:ext cx="9051854" cy="369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går ju att göra </a:t>
            </a:r>
            <a:r>
              <a:rPr lang="sv-SE" alt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bsAk</a:t>
            </a: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annat utseende – massvis av varianter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utvecklade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Humana/humaniserade kompletta </a:t>
            </a:r>
            <a:r>
              <a:rPr lang="sv-SE" alt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bsAk</a:t>
            </a: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halveringstid från 2 timmar -&gt; 8-21 dagar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Upptrappningsdosering – eftersom CRS/ICANS värst i början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Rejält med steroider i början		Tips: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Använd alltid dexametason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(alt betametason) minst 16 mg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Tips 2: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Förmodligen är tocilizumab den bästa 					profylaxen mot CRS och ICANS.</a:t>
            </a:r>
          </a:p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endParaRPr lang="sv-SE" alt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07D85B21-A40E-43BD-A2BB-22DFAC1D4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9" r="59939"/>
          <a:stretch/>
        </p:blipFill>
        <p:spPr bwMode="auto">
          <a:xfrm>
            <a:off x="-145179" y="2534784"/>
            <a:ext cx="3663176" cy="24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16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4CA7E84A-05D8-4E7F-BBFA-2E178F88EA9F}"/>
              </a:ext>
            </a:extLst>
          </p:cNvPr>
          <p:cNvSpPr/>
          <p:nvPr/>
        </p:nvSpPr>
        <p:spPr>
          <a:xfrm>
            <a:off x="1019102" y="369949"/>
            <a:ext cx="2378197" cy="2378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226A0D67-B48A-4148-B3AE-F31A34ECCAF8}"/>
              </a:ext>
            </a:extLst>
          </p:cNvPr>
          <p:cNvSpPr/>
          <p:nvPr/>
        </p:nvSpPr>
        <p:spPr>
          <a:xfrm>
            <a:off x="2635591" y="2322062"/>
            <a:ext cx="2378197" cy="2378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7D57ACF4-C77B-494D-8EE0-D8859A2379DB}"/>
              </a:ext>
            </a:extLst>
          </p:cNvPr>
          <p:cNvSpPr/>
          <p:nvPr/>
        </p:nvSpPr>
        <p:spPr>
          <a:xfrm>
            <a:off x="3515670" y="17157"/>
            <a:ext cx="2378197" cy="2378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337A2AF-5813-4A81-A436-64389FA6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554" y="976802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3F2739F-0BA4-4614-8523-9DBFC7A7F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844" y="1383605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CD20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0D859732-6BF9-401C-BB76-911D038F9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425" y="3186808"/>
            <a:ext cx="1048427" cy="92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tredje cell?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B2F60D96-EBE3-4894-8BEC-97868B233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 rot="21149877">
            <a:off x="3364470" y="1446218"/>
            <a:ext cx="226777" cy="2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EE30870-F555-4BFC-A1AD-C53FB9246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 rot="21149877">
            <a:off x="3175667" y="2209233"/>
            <a:ext cx="226777" cy="2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D0C6720-CEB9-4565-B333-0B05C6432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>
            <a:off x="3810225" y="2123655"/>
            <a:ext cx="226777" cy="2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1DEAF4B7-6C43-49E4-AD1D-5BC28F479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002" y="2038257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2B9614C-B181-4118-B710-E3E4C334777F}"/>
              </a:ext>
            </a:extLst>
          </p:cNvPr>
          <p:cNvSpPr/>
          <p:nvPr/>
        </p:nvSpPr>
        <p:spPr>
          <a:xfrm>
            <a:off x="3075824" y="1258910"/>
            <a:ext cx="791182" cy="565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Picture 8" descr="Bispecific Antibody | Sino Biological">
            <a:extLst>
              <a:ext uri="{FF2B5EF4-FFF2-40B4-BE49-F238E27FC236}">
                <a16:creationId xmlns:a16="http://schemas.microsoft.com/office/drawing/2014/main" id="{4713E659-877F-474D-8BD9-6C88230A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15" y="124269"/>
            <a:ext cx="2751998" cy="185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55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5BCBCAA-C5CF-486A-812E-369800A42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15529" r="41016"/>
          <a:stretch/>
        </p:blipFill>
        <p:spPr>
          <a:xfrm>
            <a:off x="142875" y="107155"/>
            <a:ext cx="5119837" cy="483631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42C1DBF-8E13-4D5E-9510-41F22946DE6F}"/>
              </a:ext>
            </a:extLst>
          </p:cNvPr>
          <p:cNvSpPr txBox="1"/>
          <p:nvPr/>
        </p:nvSpPr>
        <p:spPr>
          <a:xfrm>
            <a:off x="5489889" y="530800"/>
            <a:ext cx="3388865" cy="203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Odronextamab</a:t>
            </a:r>
            <a:r>
              <a:rPr 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(REGN1979)</a:t>
            </a:r>
          </a:p>
          <a:p>
            <a:endParaRPr 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Mosunetuzumab</a:t>
            </a:r>
            <a:r>
              <a:rPr 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(BTCT4465A)</a:t>
            </a:r>
          </a:p>
          <a:p>
            <a:endParaRPr 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Glofitamab</a:t>
            </a:r>
            <a:r>
              <a:rPr 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(RG6026)</a:t>
            </a:r>
          </a:p>
          <a:p>
            <a:endParaRPr lang="sv-SE" sz="1799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799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Epcoritamab</a:t>
            </a:r>
            <a:r>
              <a:rPr lang="sv-SE" sz="1799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(Gen3013)</a:t>
            </a:r>
          </a:p>
        </p:txBody>
      </p:sp>
    </p:spTree>
    <p:extLst>
      <p:ext uri="{BB962C8B-B14F-4D97-AF65-F5344CB8AC3E}">
        <p14:creationId xmlns:p14="http://schemas.microsoft.com/office/powerpoint/2010/main" val="2651355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D7274FE9-A106-46B5-8E4C-A7E0C9FCD4CF}"/>
              </a:ext>
            </a:extLst>
          </p:cNvPr>
          <p:cNvSpPr txBox="1"/>
          <p:nvPr/>
        </p:nvSpPr>
        <p:spPr>
          <a:xfrm>
            <a:off x="150072" y="112054"/>
            <a:ext cx="497335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Odronextamab</a:t>
            </a:r>
            <a:r>
              <a:rPr lang="sv-SE" sz="1400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(REGN1979)</a:t>
            </a:r>
          </a:p>
          <a:p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human</a:t>
            </a:r>
          </a:p>
          <a:p>
            <a:pPr algn="l"/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IgG4</a:t>
            </a:r>
          </a:p>
          <a:p>
            <a:pPr algn="l"/>
            <a:r>
              <a:rPr lang="sv-SE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CD3xCD20</a:t>
            </a:r>
          </a:p>
          <a:p>
            <a:pPr algn="l"/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Odronextamab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trappas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v1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v2,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därefter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veckodos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v3-v12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varannan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vecka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v14.</a:t>
            </a:r>
          </a:p>
          <a:p>
            <a:pPr algn="l"/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Behandling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fortsätts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till tox/progress</a:t>
            </a:r>
          </a:p>
          <a:p>
            <a:pPr algn="l"/>
            <a:endParaRPr lang="en-US" sz="1400" b="0" i="0" u="none" strike="noStrike" baseline="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BDB46D6B-33E8-45A8-A126-85C606E4B8FE}"/>
                  </a:ext>
                </a:extLst>
              </p14:cNvPr>
              <p14:cNvContentPartPr/>
              <p14:nvPr/>
            </p14:nvContentPartPr>
            <p14:xfrm>
              <a:off x="753840" y="239670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BDB46D6B-33E8-45A8-A126-85C606E4B8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200" y="1316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274FB532-BBDA-4C90-9D46-406A391C45C3}"/>
                  </a:ext>
                </a:extLst>
              </p14:cNvPr>
              <p14:cNvContentPartPr/>
              <p14:nvPr/>
            </p14:nvContentPartPr>
            <p14:xfrm>
              <a:off x="1416960" y="2285550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274FB532-BBDA-4C90-9D46-406A391C45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3320" y="21775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E8F22E10-8F58-410F-84D2-1C6B524195C7}"/>
                  </a:ext>
                </a:extLst>
              </p14:cNvPr>
              <p14:cNvContentPartPr/>
              <p14:nvPr/>
            </p14:nvContentPartPr>
            <p14:xfrm>
              <a:off x="2982960" y="3063150"/>
              <a:ext cx="360" cy="3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E8F22E10-8F58-410F-84D2-1C6B524195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320" y="29551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7878B80C-73D9-4EFD-AF86-CB2D4728D2A9}"/>
                  </a:ext>
                </a:extLst>
              </p14:cNvPr>
              <p14:cNvContentPartPr/>
              <p14:nvPr/>
            </p14:nvContentPartPr>
            <p14:xfrm>
              <a:off x="2982960" y="3063150"/>
              <a:ext cx="360" cy="3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7878B80C-73D9-4EFD-AF86-CB2D4728D2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320" y="29551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1C87CD21-6FBA-D9D9-E96B-B3243F976E1A}"/>
                  </a:ext>
                </a:extLst>
              </p14:cNvPr>
              <p14:cNvContentPartPr/>
              <p14:nvPr/>
            </p14:nvContentPartPr>
            <p14:xfrm>
              <a:off x="1238498" y="2676273"/>
              <a:ext cx="360" cy="36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1C87CD21-6FBA-D9D9-E96B-B3243F976E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4498" y="256863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FD3C2DF7-2933-2AEA-F6CE-8F98005403D3}"/>
                  </a:ext>
                </a:extLst>
              </p14:cNvPr>
              <p14:cNvContentPartPr/>
              <p14:nvPr/>
            </p14:nvContentPartPr>
            <p14:xfrm>
              <a:off x="1421378" y="3150033"/>
              <a:ext cx="3600" cy="36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FD3C2DF7-2933-2AEA-F6CE-8F98005403D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7378" y="3042393"/>
                <a:ext cx="111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5E5E8BAA-9B80-8400-5364-84F1D889A1C4}"/>
                  </a:ext>
                </a:extLst>
              </p14:cNvPr>
              <p14:cNvContentPartPr/>
              <p14:nvPr/>
            </p14:nvContentPartPr>
            <p14:xfrm>
              <a:off x="1628738" y="2027913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5E5E8BAA-9B80-8400-5364-84F1D889A1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75098" y="191991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A550F5E4-A3DF-278B-EA9A-8968827DB607}"/>
                  </a:ext>
                </a:extLst>
              </p14:cNvPr>
              <p14:cNvContentPartPr/>
              <p14:nvPr/>
            </p14:nvContentPartPr>
            <p14:xfrm>
              <a:off x="2701178" y="2639913"/>
              <a:ext cx="360" cy="1224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A550F5E4-A3DF-278B-EA9A-8968827DB6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47538" y="2531913"/>
                <a:ext cx="1080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105B8F57-E347-159C-89C4-1348D0B35C30}"/>
                  </a:ext>
                </a:extLst>
              </p14:cNvPr>
              <p14:cNvContentPartPr/>
              <p14:nvPr/>
            </p14:nvContentPartPr>
            <p14:xfrm>
              <a:off x="1520738" y="298833"/>
              <a:ext cx="360" cy="3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105B8F57-E347-159C-89C4-1348D0B35C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7098" y="191193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Bildobjekt 12">
            <a:extLst>
              <a:ext uri="{FF2B5EF4-FFF2-40B4-BE49-F238E27FC236}">
                <a16:creationId xmlns:a16="http://schemas.microsoft.com/office/drawing/2014/main" id="{8699AA87-16B8-5D02-63AF-6B2EF914E28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6631" t="29671" r="33282" b="22026"/>
          <a:stretch/>
        </p:blipFill>
        <p:spPr>
          <a:xfrm>
            <a:off x="346738" y="2452229"/>
            <a:ext cx="4580025" cy="23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61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BDB46D6B-33E8-45A8-A126-85C606E4B8FE}"/>
                  </a:ext>
                </a:extLst>
              </p14:cNvPr>
              <p14:cNvContentPartPr/>
              <p14:nvPr/>
            </p14:nvContentPartPr>
            <p14:xfrm>
              <a:off x="753840" y="239670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BDB46D6B-33E8-45A8-A126-85C606E4B8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200" y="1316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274FB532-BBDA-4C90-9D46-406A391C45C3}"/>
                  </a:ext>
                </a:extLst>
              </p14:cNvPr>
              <p14:cNvContentPartPr/>
              <p14:nvPr/>
            </p14:nvContentPartPr>
            <p14:xfrm>
              <a:off x="1416960" y="2285550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274FB532-BBDA-4C90-9D46-406A391C45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3320" y="21775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E8F22E10-8F58-410F-84D2-1C6B524195C7}"/>
                  </a:ext>
                </a:extLst>
              </p14:cNvPr>
              <p14:cNvContentPartPr/>
              <p14:nvPr/>
            </p14:nvContentPartPr>
            <p14:xfrm>
              <a:off x="2982960" y="3063150"/>
              <a:ext cx="360" cy="3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E8F22E10-8F58-410F-84D2-1C6B524195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320" y="29551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7878B80C-73D9-4EFD-AF86-CB2D4728D2A9}"/>
                  </a:ext>
                </a:extLst>
              </p14:cNvPr>
              <p14:cNvContentPartPr/>
              <p14:nvPr/>
            </p14:nvContentPartPr>
            <p14:xfrm>
              <a:off x="2982960" y="3063150"/>
              <a:ext cx="360" cy="3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7878B80C-73D9-4EFD-AF86-CB2D4728D2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320" y="295515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Bildobjekt 2">
            <a:extLst>
              <a:ext uri="{FF2B5EF4-FFF2-40B4-BE49-F238E27FC236}">
                <a16:creationId xmlns:a16="http://schemas.microsoft.com/office/drawing/2014/main" id="{E5848C6F-350C-1E9E-F451-E7E5286B61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081" t="22956" r="30036" b="52977"/>
          <a:stretch/>
        </p:blipFill>
        <p:spPr>
          <a:xfrm>
            <a:off x="60068" y="87116"/>
            <a:ext cx="3390153" cy="123787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2EE1966-D93E-49D6-F85F-A7B039A16C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276" t="35653" r="29386" b="11279"/>
          <a:stretch/>
        </p:blipFill>
        <p:spPr>
          <a:xfrm>
            <a:off x="3549474" y="87116"/>
            <a:ext cx="5431300" cy="44183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FBE05A62-9265-D543-E581-4CE16C820485}"/>
                  </a:ext>
                </a:extLst>
              </p14:cNvPr>
              <p14:cNvContentPartPr/>
              <p14:nvPr/>
            </p14:nvContentPartPr>
            <p14:xfrm>
              <a:off x="5569298" y="1565313"/>
              <a:ext cx="2484000" cy="15552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FBE05A62-9265-D543-E581-4CE16C82048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15658" y="1457313"/>
                <a:ext cx="25916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3CE13554-45D1-EEF8-6214-E5D5B16A183E}"/>
                  </a:ext>
                </a:extLst>
              </p14:cNvPr>
              <p14:cNvContentPartPr/>
              <p14:nvPr/>
            </p14:nvContentPartPr>
            <p14:xfrm>
              <a:off x="3619538" y="2815953"/>
              <a:ext cx="5248800" cy="21060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3CE13554-45D1-EEF8-6214-E5D5B16A18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65538" y="2707953"/>
                <a:ext cx="535644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15EC0188-E088-AF0D-3441-C469C9B3F8D8}"/>
                  </a:ext>
                </a:extLst>
              </p14:cNvPr>
              <p14:cNvContentPartPr/>
              <p14:nvPr/>
            </p14:nvContentPartPr>
            <p14:xfrm>
              <a:off x="6076538" y="3482313"/>
              <a:ext cx="2659320" cy="6732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15EC0188-E088-AF0D-3441-C469C9B3F8D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2538" y="3374313"/>
                <a:ext cx="276696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4EA1FBFB-3F9F-2B6D-2187-09C15CD915F8}"/>
                  </a:ext>
                </a:extLst>
              </p14:cNvPr>
              <p14:cNvContentPartPr/>
              <p14:nvPr/>
            </p14:nvContentPartPr>
            <p14:xfrm>
              <a:off x="4222538" y="3657273"/>
              <a:ext cx="880560" cy="900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4EA1FBFB-3F9F-2B6D-2187-09C15CD915F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68538" y="3549273"/>
                <a:ext cx="9882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89309B5F-5B07-B70D-6FCB-4B2E74C550AD}"/>
                  </a:ext>
                </a:extLst>
              </p14:cNvPr>
              <p14:cNvContentPartPr/>
              <p14:nvPr/>
            </p14:nvContentPartPr>
            <p14:xfrm>
              <a:off x="3673898" y="3815313"/>
              <a:ext cx="440280" cy="972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89309B5F-5B07-B70D-6FCB-4B2E74C550A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20258" y="3707313"/>
                <a:ext cx="5479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AE637331-729B-6844-861F-92D07A3E90A3}"/>
                  </a:ext>
                </a:extLst>
              </p14:cNvPr>
              <p14:cNvContentPartPr/>
              <p14:nvPr/>
            </p14:nvContentPartPr>
            <p14:xfrm>
              <a:off x="6770618" y="3723513"/>
              <a:ext cx="1372320" cy="14184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AE637331-729B-6844-861F-92D07A3E90A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16978" y="3615513"/>
                <a:ext cx="147996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19DE7980-7AED-F46C-1D1D-57C9445FAB2F}"/>
                  </a:ext>
                </a:extLst>
              </p14:cNvPr>
              <p14:cNvContentPartPr/>
              <p14:nvPr/>
            </p14:nvContentPartPr>
            <p14:xfrm>
              <a:off x="3632498" y="4047513"/>
              <a:ext cx="4209480" cy="6804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19DE7980-7AED-F46C-1D1D-57C9445FAB2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78498" y="3939873"/>
                <a:ext cx="4317120" cy="28368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Bildobjekt 21">
            <a:extLst>
              <a:ext uri="{FF2B5EF4-FFF2-40B4-BE49-F238E27FC236}">
                <a16:creationId xmlns:a16="http://schemas.microsoft.com/office/drawing/2014/main" id="{4CFE4BF7-B520-D521-D72B-64E401BF94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286" t="48062" r="19680" b="42184"/>
          <a:stretch/>
        </p:blipFill>
        <p:spPr>
          <a:xfrm>
            <a:off x="60068" y="1385133"/>
            <a:ext cx="1285746" cy="10027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BD46B237-6239-3A37-5947-3CBF89CBEDE8}"/>
                  </a:ext>
                </a:extLst>
              </p14:cNvPr>
              <p14:cNvContentPartPr/>
              <p14:nvPr/>
            </p14:nvContentPartPr>
            <p14:xfrm>
              <a:off x="1329120" y="4167803"/>
              <a:ext cx="7560" cy="10080"/>
            </p14:xfrm>
          </p:contentPart>
        </mc:Choice>
        <mc:Fallback xmlns=""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BD46B237-6239-3A37-5947-3CBF89CBED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75120" y="4060163"/>
                <a:ext cx="1152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220E9534-BA44-BD2E-AB99-D109756FACB0}"/>
                  </a:ext>
                </a:extLst>
              </p14:cNvPr>
              <p14:cNvContentPartPr/>
              <p14:nvPr/>
            </p14:nvContentPartPr>
            <p14:xfrm>
              <a:off x="928440" y="3854243"/>
              <a:ext cx="360" cy="360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220E9534-BA44-BD2E-AB99-D109756FACB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4440" y="374660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1CF0836A-E2EF-D627-A35D-33946B345EDA}"/>
                  </a:ext>
                </a:extLst>
              </p14:cNvPr>
              <p14:cNvContentPartPr/>
              <p14:nvPr/>
            </p14:nvContentPartPr>
            <p14:xfrm>
              <a:off x="653760" y="4435283"/>
              <a:ext cx="360" cy="10080"/>
            </p14:xfrm>
          </p:contentPart>
        </mc:Choice>
        <mc:Fallback xmlns=""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1CF0836A-E2EF-D627-A35D-33946B345ED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0120" y="4327283"/>
                <a:ext cx="1080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E2742A4D-EE31-E0B1-476E-84341DAEDBE9}"/>
                  </a:ext>
                </a:extLst>
              </p14:cNvPr>
              <p14:cNvContentPartPr/>
              <p14:nvPr/>
            </p14:nvContentPartPr>
            <p14:xfrm>
              <a:off x="463680" y="4002203"/>
              <a:ext cx="360" cy="360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E2742A4D-EE31-E0B1-476E-84341DAEDBE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0040" y="389420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4433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3B099A0-9EB4-4E24-8CBB-7048696D2C5E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46906"/>
            <a:ext cx="5112568" cy="9361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altLang="sv-SE" sz="2000" b="1" dirty="0" err="1">
                <a:solidFill>
                  <a:srgbClr val="FFFF00"/>
                </a:solidFill>
              </a:rPr>
              <a:t>Outcome</a:t>
            </a:r>
            <a:r>
              <a:rPr lang="sv-SE" altLang="sv-SE" sz="2000" b="1" dirty="0">
                <a:solidFill>
                  <a:srgbClr val="FFFF00"/>
                </a:solidFill>
              </a:rPr>
              <a:t> </a:t>
            </a:r>
            <a:r>
              <a:rPr lang="sv-SE" altLang="sv-SE" sz="2000" b="1" dirty="0" err="1">
                <a:solidFill>
                  <a:srgbClr val="FFFF00"/>
                </a:solidFill>
              </a:rPr>
              <a:t>according</a:t>
            </a:r>
            <a:r>
              <a:rPr lang="sv-SE" altLang="sv-SE" sz="2000" b="1" dirty="0">
                <a:solidFill>
                  <a:srgbClr val="FFFF00"/>
                </a:solidFill>
              </a:rPr>
              <a:t> to intention-to-</a:t>
            </a:r>
            <a:r>
              <a:rPr lang="sv-SE" altLang="sv-SE" sz="2000" b="1" dirty="0" err="1">
                <a:solidFill>
                  <a:srgbClr val="FFFF00"/>
                </a:solidFill>
              </a:rPr>
              <a:t>treat</a:t>
            </a:r>
            <a:endParaRPr lang="sv-SE" altLang="sv-SE" sz="2000" b="1" dirty="0">
              <a:solidFill>
                <a:srgbClr val="FFFF00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05DB9C8-CDB7-4DC0-FF7E-0B7E35FC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2" t="19201" r="37207" b="43000"/>
          <a:stretch/>
        </p:blipFill>
        <p:spPr>
          <a:xfrm>
            <a:off x="-7713" y="0"/>
            <a:ext cx="5536281" cy="2264842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75D0C6F-35C0-4776-9CEB-2881FD034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0"/>
          <a:stretch/>
        </p:blipFill>
        <p:spPr bwMode="auto">
          <a:xfrm>
            <a:off x="5269334" y="13345"/>
            <a:ext cx="376716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C13E7C2-9510-F22B-B7B7-22D37ED68757}"/>
              </a:ext>
            </a:extLst>
          </p:cNvPr>
          <p:cNvSpPr/>
          <p:nvPr/>
        </p:nvSpPr>
        <p:spPr>
          <a:xfrm>
            <a:off x="26350" y="2311748"/>
            <a:ext cx="4039111" cy="203132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401 patients &lt;70 yr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aggressive B-cell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hospitalised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Karolinska 2002-2020.</a:t>
            </a:r>
          </a:p>
          <a:p>
            <a:endPara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risk: at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least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endPara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aaIPI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or 3</a:t>
            </a:r>
          </a:p>
          <a:p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Extranodal</a:t>
            </a:r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endParaRPr lang="sv-S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&gt;6 cm</a:t>
            </a:r>
          </a:p>
        </p:txBody>
      </p:sp>
    </p:spTree>
    <p:extLst>
      <p:ext uri="{BB962C8B-B14F-4D97-AF65-F5344CB8AC3E}">
        <p14:creationId xmlns:p14="http://schemas.microsoft.com/office/powerpoint/2010/main" val="41265251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21E9E3-8037-0A85-1F66-389F7DF1D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5" t="21818" r="30062" b="32283"/>
          <a:stretch/>
        </p:blipFill>
        <p:spPr>
          <a:xfrm>
            <a:off x="130445" y="140597"/>
            <a:ext cx="5749398" cy="315827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1AA65A9-9621-3A3F-FB03-6D055FC0402A}"/>
              </a:ext>
            </a:extLst>
          </p:cNvPr>
          <p:cNvSpPr txBox="1"/>
          <p:nvPr/>
        </p:nvSpPr>
        <p:spPr>
          <a:xfrm>
            <a:off x="5751169" y="3298874"/>
            <a:ext cx="3090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FL: CR 72%</a:t>
            </a: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DLBCL: CR 53%</a:t>
            </a:r>
          </a:p>
          <a:p>
            <a:pPr algn="l"/>
            <a:r>
              <a:rPr lang="en-US" sz="18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CAR-T:</a:t>
            </a:r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 27%</a:t>
            </a:r>
          </a:p>
          <a:p>
            <a:pPr algn="l"/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 (FL): 17 </a:t>
            </a:r>
            <a:r>
              <a:rPr lang="en-US" sz="18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mån</a:t>
            </a:r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 (DL): 11 </a:t>
            </a:r>
            <a:r>
              <a:rPr lang="en-US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mån</a:t>
            </a:r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CRS grad 3-4: 7%</a:t>
            </a:r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CAF5AC4-9182-BEF9-1762-39799CF2B7BC}"/>
              </a:ext>
            </a:extLst>
          </p:cNvPr>
          <p:cNvSpPr txBox="1"/>
          <p:nvPr/>
        </p:nvSpPr>
        <p:spPr>
          <a:xfrm>
            <a:off x="5879843" y="2825679"/>
            <a:ext cx="2987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no prior lines: 3</a:t>
            </a:r>
          </a:p>
        </p:txBody>
      </p:sp>
    </p:spTree>
    <p:extLst>
      <p:ext uri="{BB962C8B-B14F-4D97-AF65-F5344CB8AC3E}">
        <p14:creationId xmlns:p14="http://schemas.microsoft.com/office/powerpoint/2010/main" val="1259919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D7274FE9-A106-46B5-8E4C-A7E0C9FCD4CF}"/>
              </a:ext>
            </a:extLst>
          </p:cNvPr>
          <p:cNvSpPr txBox="1"/>
          <p:nvPr/>
        </p:nvSpPr>
        <p:spPr>
          <a:xfrm>
            <a:off x="150072" y="70174"/>
            <a:ext cx="49733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Mosenutuzumab</a:t>
            </a:r>
            <a:endParaRPr lang="sv-SE" sz="1400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humaniserad</a:t>
            </a: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IgG1</a:t>
            </a:r>
          </a:p>
          <a:p>
            <a:pPr algn="l"/>
            <a:r>
              <a:rPr lang="sv-SE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CD3xCD20</a:t>
            </a:r>
          </a:p>
          <a:p>
            <a:pPr algn="l"/>
            <a:r>
              <a:rPr lang="sv-SE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Finns både som SC och IV</a:t>
            </a:r>
          </a:p>
          <a:p>
            <a:pPr algn="l"/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Mosenutuzumab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trappas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v1-v3,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därefter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var 3:e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vecka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Pat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avslutas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behandlingen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förlängs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pat med SD/PR till max 17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82D6817D-B39C-42B0-B739-D34F0F9E456D}"/>
                  </a:ext>
                </a:extLst>
              </p14:cNvPr>
              <p14:cNvContentPartPr/>
              <p14:nvPr/>
            </p14:nvContentPartPr>
            <p14:xfrm>
              <a:off x="1000800" y="285390"/>
              <a:ext cx="4680" cy="36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82D6817D-B39C-42B0-B739-D34F0F9E45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160" y="177390"/>
                <a:ext cx="112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B7128497-992A-461A-B144-FF88C7C2BCE8}"/>
                  </a:ext>
                </a:extLst>
              </p14:cNvPr>
              <p14:cNvContentPartPr/>
              <p14:nvPr/>
            </p14:nvContentPartPr>
            <p14:xfrm>
              <a:off x="650880" y="205470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B7128497-992A-461A-B144-FF88C7C2BC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240" y="974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88805EA3-E999-44AE-911A-FBB33C5D317D}"/>
                  </a:ext>
                </a:extLst>
              </p14:cNvPr>
              <p14:cNvContentPartPr/>
              <p14:nvPr/>
            </p14:nvContentPartPr>
            <p14:xfrm>
              <a:off x="1039680" y="1210950"/>
              <a:ext cx="36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88805EA3-E999-44AE-911A-FBB33C5D31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6040" y="11033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604E18AC-3356-4FE8-8565-57838DEBEE34}"/>
                  </a:ext>
                </a:extLst>
              </p14:cNvPr>
              <p14:cNvContentPartPr/>
              <p14:nvPr/>
            </p14:nvContentPartPr>
            <p14:xfrm>
              <a:off x="1085760" y="2033910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604E18AC-3356-4FE8-8565-57838DEBEE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1760" y="192627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1897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71A579A-161B-4DBB-A7EB-7EA6A2FF1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5" t="14923" r="34500" b="12087"/>
          <a:stretch/>
        </p:blipFill>
        <p:spPr>
          <a:xfrm>
            <a:off x="31610" y="0"/>
            <a:ext cx="5154930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B2CB0F45-F714-43EF-94BD-5132D4230288}"/>
                  </a:ext>
                </a:extLst>
              </p14:cNvPr>
              <p14:cNvContentPartPr/>
              <p14:nvPr/>
            </p14:nvContentPartPr>
            <p14:xfrm>
              <a:off x="2948400" y="4138470"/>
              <a:ext cx="2070360" cy="13716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B2CB0F45-F714-43EF-94BD-5132D42302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4760" y="4030830"/>
                <a:ext cx="2178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4E5EB836-D71E-426A-AAD7-1B8D2D58E7E9}"/>
                  </a:ext>
                </a:extLst>
              </p14:cNvPr>
              <p14:cNvContentPartPr/>
              <p14:nvPr/>
            </p14:nvContentPartPr>
            <p14:xfrm>
              <a:off x="559800" y="4267350"/>
              <a:ext cx="2706120" cy="10008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4E5EB836-D71E-426A-AAD7-1B8D2D58E7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6160" y="4159710"/>
                <a:ext cx="2813760" cy="3157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Bildobjekt 8">
            <a:extLst>
              <a:ext uri="{FF2B5EF4-FFF2-40B4-BE49-F238E27FC236}">
                <a16:creationId xmlns:a16="http://schemas.microsoft.com/office/drawing/2014/main" id="{856A371F-0A11-49B9-96C6-71A1C549AE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619" t="50717" r="21948" b="17620"/>
          <a:stretch/>
        </p:blipFill>
        <p:spPr>
          <a:xfrm>
            <a:off x="5389670" y="206954"/>
            <a:ext cx="3605740" cy="15682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061C5EB-42F5-4676-ADD4-3799C66D6F66}"/>
                  </a:ext>
                </a:extLst>
              </p14:cNvPr>
              <p14:cNvContentPartPr/>
              <p14:nvPr/>
            </p14:nvContentPartPr>
            <p14:xfrm>
              <a:off x="6503400" y="969390"/>
              <a:ext cx="2288880" cy="7092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061C5EB-42F5-4676-ADD4-3799C66D6F6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49400" y="861750"/>
                <a:ext cx="23965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A8E5A83C-69AB-4AA1-B376-6748B9C51DC3}"/>
                  </a:ext>
                </a:extLst>
              </p14:cNvPr>
              <p14:cNvContentPartPr/>
              <p14:nvPr/>
            </p14:nvContentPartPr>
            <p14:xfrm>
              <a:off x="5520240" y="1074510"/>
              <a:ext cx="3263760" cy="9180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A8E5A83C-69AB-4AA1-B376-6748B9C51D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66240" y="966510"/>
                <a:ext cx="337140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DE0F8A0F-9909-4FC5-8B3A-2A9385AEA311}"/>
                  </a:ext>
                </a:extLst>
              </p14:cNvPr>
              <p14:cNvContentPartPr/>
              <p14:nvPr/>
            </p14:nvContentPartPr>
            <p14:xfrm>
              <a:off x="5502240" y="1095390"/>
              <a:ext cx="3250080" cy="40284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DE0F8A0F-9909-4FC5-8B3A-2A9385AEA31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48240" y="987750"/>
                <a:ext cx="3357720" cy="6184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Bildobjekt 13">
            <a:extLst>
              <a:ext uri="{FF2B5EF4-FFF2-40B4-BE49-F238E27FC236}">
                <a16:creationId xmlns:a16="http://schemas.microsoft.com/office/drawing/2014/main" id="{3AF94CA7-66EF-40A9-94ED-A1A90306914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625" t="37018" r="54781" b="36846"/>
          <a:stretch/>
        </p:blipFill>
        <p:spPr>
          <a:xfrm>
            <a:off x="5520240" y="1890429"/>
            <a:ext cx="3278448" cy="15682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E7947DEF-18E2-4EDB-B717-483014F90E67}"/>
                  </a:ext>
                </a:extLst>
              </p14:cNvPr>
              <p14:cNvContentPartPr/>
              <p14:nvPr/>
            </p14:nvContentPartPr>
            <p14:xfrm>
              <a:off x="5616000" y="2857950"/>
              <a:ext cx="3177720" cy="52740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E7947DEF-18E2-4EDB-B717-483014F90E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62360" y="2749950"/>
                <a:ext cx="3285360" cy="7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5D64CAC2-C966-F476-E6D2-C32EA7B2616B}"/>
                  </a:ext>
                </a:extLst>
              </p14:cNvPr>
              <p14:cNvContentPartPr/>
              <p14:nvPr/>
            </p14:nvContentPartPr>
            <p14:xfrm>
              <a:off x="787680" y="3557963"/>
              <a:ext cx="1610280" cy="2988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5D64CAC2-C966-F476-E6D2-C32EA7B2616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680" y="3449963"/>
                <a:ext cx="1717920" cy="24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6208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E057FC7-4B2F-49A3-8093-3B27443AB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4" t="14692" r="36125" b="3846"/>
          <a:stretch/>
        </p:blipFill>
        <p:spPr>
          <a:xfrm>
            <a:off x="91440" y="80009"/>
            <a:ext cx="4743450" cy="4896017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B1D709B-BD77-02BD-2112-1B25961B8A87}"/>
              </a:ext>
            </a:extLst>
          </p:cNvPr>
          <p:cNvSpPr txBox="1"/>
          <p:nvPr/>
        </p:nvSpPr>
        <p:spPr>
          <a:xfrm>
            <a:off x="5368813" y="3458725"/>
            <a:ext cx="2987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no prior lines 3 (1-14)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8E482F5-7205-E8EA-FD94-88974A9E7328}"/>
              </a:ext>
            </a:extLst>
          </p:cNvPr>
          <p:cNvSpPr txBox="1"/>
          <p:nvPr/>
        </p:nvSpPr>
        <p:spPr>
          <a:xfrm>
            <a:off x="5368813" y="3746899"/>
            <a:ext cx="3479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Indolent B: CR 48,5%</a:t>
            </a: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Aggressive B: CR 19%</a:t>
            </a:r>
          </a:p>
          <a:p>
            <a:pPr algn="l"/>
            <a:endParaRPr lang="en-US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3-4 CRS: 1%</a:t>
            </a:r>
          </a:p>
        </p:txBody>
      </p:sp>
    </p:spTree>
    <p:extLst>
      <p:ext uri="{BB962C8B-B14F-4D97-AF65-F5344CB8AC3E}">
        <p14:creationId xmlns:p14="http://schemas.microsoft.com/office/powerpoint/2010/main" val="4058015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8F044A2-43A9-FAA4-55DD-1606DFED6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8" t="14707" r="36080"/>
          <a:stretch/>
        </p:blipFill>
        <p:spPr>
          <a:xfrm>
            <a:off x="116380" y="116377"/>
            <a:ext cx="4455620" cy="497136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193D2F3-E084-88AC-D162-F351845D352B}"/>
              </a:ext>
            </a:extLst>
          </p:cNvPr>
          <p:cNvSpPr txBox="1"/>
          <p:nvPr/>
        </p:nvSpPr>
        <p:spPr>
          <a:xfrm>
            <a:off x="4825220" y="2746498"/>
            <a:ext cx="3479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FL: CR 60%</a:t>
            </a: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PFS: 18 </a:t>
            </a:r>
            <a:r>
              <a:rPr lang="en-US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månader</a:t>
            </a:r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3-4 CRS: 2%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6F46D75C-BAAE-3DA6-74A3-E65714845B13}"/>
                  </a:ext>
                </a:extLst>
              </p14:cNvPr>
              <p14:cNvContentPartPr/>
              <p14:nvPr/>
            </p14:nvContentPartPr>
            <p14:xfrm>
              <a:off x="2443418" y="3632433"/>
              <a:ext cx="265320" cy="1872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6F46D75C-BAAE-3DA6-74A3-E65714845B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778" y="3524433"/>
                <a:ext cx="372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494B4A80-6359-5393-5DB7-5DC2D987428C}"/>
                  </a:ext>
                </a:extLst>
              </p14:cNvPr>
              <p14:cNvContentPartPr/>
              <p14:nvPr/>
            </p14:nvContentPartPr>
            <p14:xfrm>
              <a:off x="1205018" y="3844833"/>
              <a:ext cx="1160280" cy="4536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494B4A80-6359-5393-5DB7-5DC2D98742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378" y="3737193"/>
                <a:ext cx="126792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A7241769-31B3-9C6D-319B-BB923D2EE36F}"/>
                  </a:ext>
                </a:extLst>
              </p14:cNvPr>
              <p14:cNvContentPartPr/>
              <p14:nvPr/>
            </p14:nvContentPartPr>
            <p14:xfrm>
              <a:off x="3640778" y="4346313"/>
              <a:ext cx="791640" cy="759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A7241769-31B3-9C6D-319B-BB923D2EE3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778" y="4238673"/>
                <a:ext cx="8992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70E605B7-6B1F-7E59-0590-23B0368CBB41}"/>
                  </a:ext>
                </a:extLst>
              </p14:cNvPr>
              <p14:cNvContentPartPr/>
              <p14:nvPr/>
            </p14:nvContentPartPr>
            <p14:xfrm>
              <a:off x="182618" y="4520913"/>
              <a:ext cx="1287720" cy="1800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70E605B7-6B1F-7E59-0590-23B0368CBB4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978" y="4413273"/>
                <a:ext cx="13953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B3049982-3B66-6011-9067-0A4BAAEC87E1}"/>
                  </a:ext>
                </a:extLst>
              </p14:cNvPr>
              <p14:cNvContentPartPr/>
              <p14:nvPr/>
            </p14:nvContentPartPr>
            <p14:xfrm>
              <a:off x="6167978" y="1196673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B3049982-3B66-6011-9067-0A4BAAEC87E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13978" y="108867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3A1499B5-0425-8B62-85EB-A186A4F81C1A}"/>
                  </a:ext>
                </a:extLst>
              </p14:cNvPr>
              <p14:cNvContentPartPr/>
              <p14:nvPr/>
            </p14:nvContentPartPr>
            <p14:xfrm>
              <a:off x="6034778" y="747753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3A1499B5-0425-8B62-85EB-A186A4F81C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80778" y="640113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Bildobjekt 10">
            <a:extLst>
              <a:ext uri="{FF2B5EF4-FFF2-40B4-BE49-F238E27FC236}">
                <a16:creationId xmlns:a16="http://schemas.microsoft.com/office/drawing/2014/main" id="{834F3F88-2DF3-6E28-1851-CB97005D001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072" t="29539" r="37222" b="46119"/>
          <a:stretch/>
        </p:blipFill>
        <p:spPr>
          <a:xfrm>
            <a:off x="4825220" y="682809"/>
            <a:ext cx="3784209" cy="1252025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DB2EB40B-38D2-678A-52AE-56D63EBF259A}"/>
              </a:ext>
            </a:extLst>
          </p:cNvPr>
          <p:cNvSpPr txBox="1"/>
          <p:nvPr/>
        </p:nvSpPr>
        <p:spPr>
          <a:xfrm>
            <a:off x="4825220" y="2209861"/>
            <a:ext cx="2987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no prior lines 3 (2-4)</a:t>
            </a:r>
          </a:p>
        </p:txBody>
      </p:sp>
    </p:spTree>
    <p:extLst>
      <p:ext uri="{BB962C8B-B14F-4D97-AF65-F5344CB8AC3E}">
        <p14:creationId xmlns:p14="http://schemas.microsoft.com/office/powerpoint/2010/main" val="12675537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6F46D75C-BAAE-3DA6-74A3-E65714845B13}"/>
                  </a:ext>
                </a:extLst>
              </p14:cNvPr>
              <p14:cNvContentPartPr/>
              <p14:nvPr/>
            </p14:nvContentPartPr>
            <p14:xfrm>
              <a:off x="2443418" y="3632433"/>
              <a:ext cx="265320" cy="1872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6F46D75C-BAAE-3DA6-74A3-E65714845B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778" y="3524433"/>
                <a:ext cx="372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494B4A80-6359-5393-5DB7-5DC2D987428C}"/>
                  </a:ext>
                </a:extLst>
              </p14:cNvPr>
              <p14:cNvContentPartPr/>
              <p14:nvPr/>
            </p14:nvContentPartPr>
            <p14:xfrm>
              <a:off x="1205018" y="3844833"/>
              <a:ext cx="1160280" cy="4536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494B4A80-6359-5393-5DB7-5DC2D98742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378" y="3737193"/>
                <a:ext cx="126792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A7241769-31B3-9C6D-319B-BB923D2EE36F}"/>
                  </a:ext>
                </a:extLst>
              </p14:cNvPr>
              <p14:cNvContentPartPr/>
              <p14:nvPr/>
            </p14:nvContentPartPr>
            <p14:xfrm>
              <a:off x="3640778" y="4346313"/>
              <a:ext cx="791640" cy="759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A7241769-31B3-9C6D-319B-BB923D2EE3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778" y="4238673"/>
                <a:ext cx="8992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70E605B7-6B1F-7E59-0590-23B0368CBB41}"/>
                  </a:ext>
                </a:extLst>
              </p14:cNvPr>
              <p14:cNvContentPartPr/>
              <p14:nvPr/>
            </p14:nvContentPartPr>
            <p14:xfrm>
              <a:off x="182618" y="4520913"/>
              <a:ext cx="1287720" cy="1800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70E605B7-6B1F-7E59-0590-23B0368CBB4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978" y="4413273"/>
                <a:ext cx="13953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B3049982-3B66-6011-9067-0A4BAAEC87E1}"/>
                  </a:ext>
                </a:extLst>
              </p14:cNvPr>
              <p14:cNvContentPartPr/>
              <p14:nvPr/>
            </p14:nvContentPartPr>
            <p14:xfrm>
              <a:off x="6167978" y="1196673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B3049982-3B66-6011-9067-0A4BAAEC87E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13978" y="108867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3A1499B5-0425-8B62-85EB-A186A4F81C1A}"/>
                  </a:ext>
                </a:extLst>
              </p14:cNvPr>
              <p14:cNvContentPartPr/>
              <p14:nvPr/>
            </p14:nvContentPartPr>
            <p14:xfrm>
              <a:off x="6034778" y="747753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3A1499B5-0425-8B62-85EB-A186A4F81C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80778" y="640113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Bildobjekt 12">
            <a:extLst>
              <a:ext uri="{FF2B5EF4-FFF2-40B4-BE49-F238E27FC236}">
                <a16:creationId xmlns:a16="http://schemas.microsoft.com/office/drawing/2014/main" id="{CFAF67BC-21DD-A21B-7F4E-0FD7480202F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634" t="17568" r="36230" b="2463"/>
          <a:stretch/>
        </p:blipFill>
        <p:spPr>
          <a:xfrm>
            <a:off x="85051" y="92404"/>
            <a:ext cx="4148282" cy="4927939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D77BAD75-F07F-39C4-AD47-D68D8875E4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508" t="27157" r="37258" b="37968"/>
          <a:stretch/>
        </p:blipFill>
        <p:spPr>
          <a:xfrm>
            <a:off x="4356658" y="79850"/>
            <a:ext cx="4648714" cy="258207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3F1B3EF4-122E-A113-CA91-C996CDCD319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482" t="18234" r="37014" b="28617"/>
          <a:stretch/>
        </p:blipFill>
        <p:spPr>
          <a:xfrm>
            <a:off x="5135792" y="2549213"/>
            <a:ext cx="2852353" cy="245905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9EB5C669-BA49-6D5C-E367-68BF53AE2BE6}"/>
              </a:ext>
            </a:extLst>
          </p:cNvPr>
          <p:cNvSpPr txBox="1"/>
          <p:nvPr/>
        </p:nvSpPr>
        <p:spPr>
          <a:xfrm>
            <a:off x="5135792" y="3685217"/>
            <a:ext cx="22521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B2EB40B-38D2-678A-52AE-56D63EBF259A}"/>
              </a:ext>
            </a:extLst>
          </p:cNvPr>
          <p:cNvSpPr txBox="1"/>
          <p:nvPr/>
        </p:nvSpPr>
        <p:spPr>
          <a:xfrm>
            <a:off x="5068214" y="2531115"/>
            <a:ext cx="2987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39949880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7B3D42C-6561-ACEB-AA3E-21A568922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29519" r="43906" b="2404"/>
          <a:stretch/>
        </p:blipFill>
        <p:spPr>
          <a:xfrm>
            <a:off x="242887" y="500063"/>
            <a:ext cx="3564731" cy="440458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2C0DA07-22C0-7BA9-63A1-846E2737279F}"/>
              </a:ext>
            </a:extLst>
          </p:cNvPr>
          <p:cNvSpPr txBox="1"/>
          <p:nvPr/>
        </p:nvSpPr>
        <p:spPr>
          <a:xfrm>
            <a:off x="4068650" y="403624"/>
            <a:ext cx="34797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JCO,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alldeles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nyss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Extended follow-up av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</a:t>
            </a: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follow-up 39 months.</a:t>
            </a:r>
          </a:p>
          <a:p>
            <a:pPr algn="l"/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&lt;- DOR</a:t>
            </a:r>
          </a:p>
          <a:p>
            <a:pPr algn="l"/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PFS-&gt;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6B5FF84-4AD6-C248-C70E-FA767A5F5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19" t="21875" r="27343"/>
          <a:stretch/>
        </p:blipFill>
        <p:spPr>
          <a:xfrm>
            <a:off x="4862892" y="1742352"/>
            <a:ext cx="2685523" cy="31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40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D7274FE9-A106-46B5-8E4C-A7E0C9FCD4CF}"/>
              </a:ext>
            </a:extLst>
          </p:cNvPr>
          <p:cNvSpPr txBox="1"/>
          <p:nvPr/>
        </p:nvSpPr>
        <p:spPr>
          <a:xfrm>
            <a:off x="150072" y="70174"/>
            <a:ext cx="4973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MERLIN – startad NLG-studie!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82D6817D-B39C-42B0-B739-D34F0F9E456D}"/>
                  </a:ext>
                </a:extLst>
              </p14:cNvPr>
              <p14:cNvContentPartPr/>
              <p14:nvPr/>
            </p14:nvContentPartPr>
            <p14:xfrm>
              <a:off x="1000800" y="285390"/>
              <a:ext cx="4680" cy="36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82D6817D-B39C-42B0-B739-D34F0F9E45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160" y="177390"/>
                <a:ext cx="112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B7128497-992A-461A-B144-FF88C7C2BCE8}"/>
                  </a:ext>
                </a:extLst>
              </p14:cNvPr>
              <p14:cNvContentPartPr/>
              <p14:nvPr/>
            </p14:nvContentPartPr>
            <p14:xfrm>
              <a:off x="650880" y="205470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B7128497-992A-461A-B144-FF88C7C2BC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240" y="974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88805EA3-E999-44AE-911A-FBB33C5D317D}"/>
                  </a:ext>
                </a:extLst>
              </p14:cNvPr>
              <p14:cNvContentPartPr/>
              <p14:nvPr/>
            </p14:nvContentPartPr>
            <p14:xfrm>
              <a:off x="1039680" y="1210950"/>
              <a:ext cx="36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88805EA3-E999-44AE-911A-FBB33C5D31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6040" y="11033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604E18AC-3356-4FE8-8565-57838DEBEE34}"/>
                  </a:ext>
                </a:extLst>
              </p14:cNvPr>
              <p14:cNvContentPartPr/>
              <p14:nvPr/>
            </p14:nvContentPartPr>
            <p14:xfrm>
              <a:off x="1085760" y="2033910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604E18AC-3356-4FE8-8565-57838DEBEE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1760" y="192627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Bildobjekt 5">
            <a:extLst>
              <a:ext uri="{FF2B5EF4-FFF2-40B4-BE49-F238E27FC236}">
                <a16:creationId xmlns:a16="http://schemas.microsoft.com/office/drawing/2014/main" id="{49352296-BA61-4D74-9D20-69A4FBDFF5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396" t="22534" r="36261" b="4632"/>
          <a:stretch/>
        </p:blipFill>
        <p:spPr>
          <a:xfrm>
            <a:off x="251923" y="421046"/>
            <a:ext cx="4374859" cy="4174705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1B68C66F-0F79-49EB-829E-A809312E651E}"/>
              </a:ext>
            </a:extLst>
          </p:cNvPr>
          <p:cNvSpPr txBox="1"/>
          <p:nvPr/>
        </p:nvSpPr>
        <p:spPr>
          <a:xfrm>
            <a:off x="5123431" y="741590"/>
            <a:ext cx="329582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POD24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inklusive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singelrituximab</a:t>
            </a: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Mosenutuzumab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mg v1, 45 mg v2 + v3</a:t>
            </a:r>
          </a:p>
          <a:p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Därefter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mg var 3:e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vecka</a:t>
            </a: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cycler, PET/CT.</a:t>
            </a:r>
          </a:p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CR: follow-up</a:t>
            </a:r>
          </a:p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PR/SD: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ytterligare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cycler</a:t>
            </a:r>
          </a:p>
          <a:p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startat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Runt 15-20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inkluderats</a:t>
            </a: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56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AE95AD7-7120-3402-ED89-94436DCC2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2596" r="30000" b="30529"/>
          <a:stretch/>
        </p:blipFill>
        <p:spPr>
          <a:xfrm>
            <a:off x="257175" y="250032"/>
            <a:ext cx="8597999" cy="36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703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D7274FE9-A106-46B5-8E4C-A7E0C9FCD4CF}"/>
              </a:ext>
            </a:extLst>
          </p:cNvPr>
          <p:cNvSpPr txBox="1"/>
          <p:nvPr/>
        </p:nvSpPr>
        <p:spPr>
          <a:xfrm>
            <a:off x="150072" y="70174"/>
            <a:ext cx="497335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Glofitamab</a:t>
            </a:r>
            <a:endParaRPr lang="sv-SE" sz="1400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Binder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plats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samtidig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CD20-bindning</a:t>
            </a:r>
          </a:p>
          <a:p>
            <a:pPr algn="l"/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v-SE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CD3xCD20</a:t>
            </a:r>
          </a:p>
          <a:p>
            <a:pPr algn="l"/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Glofitamab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föregås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1000 mg Obinutuzumab</a:t>
            </a:r>
          </a:p>
          <a:p>
            <a:pPr algn="l"/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trappas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v1-v3,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därefter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var 3:e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vecka</a:t>
            </a: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slutar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82D6817D-B39C-42B0-B739-D34F0F9E456D}"/>
                  </a:ext>
                </a:extLst>
              </p14:cNvPr>
              <p14:cNvContentPartPr/>
              <p14:nvPr/>
            </p14:nvContentPartPr>
            <p14:xfrm>
              <a:off x="1000800" y="285390"/>
              <a:ext cx="4680" cy="36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82D6817D-B39C-42B0-B739-D34F0F9E45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160" y="177390"/>
                <a:ext cx="112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B7128497-992A-461A-B144-FF88C7C2BCE8}"/>
                  </a:ext>
                </a:extLst>
              </p14:cNvPr>
              <p14:cNvContentPartPr/>
              <p14:nvPr/>
            </p14:nvContentPartPr>
            <p14:xfrm>
              <a:off x="650880" y="205470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B7128497-992A-461A-B144-FF88C7C2BC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240" y="974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88805EA3-E999-44AE-911A-FBB33C5D317D}"/>
                  </a:ext>
                </a:extLst>
              </p14:cNvPr>
              <p14:cNvContentPartPr/>
              <p14:nvPr/>
            </p14:nvContentPartPr>
            <p14:xfrm>
              <a:off x="1039680" y="1210950"/>
              <a:ext cx="36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88805EA3-E999-44AE-911A-FBB33C5D31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6040" y="11033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604E18AC-3356-4FE8-8565-57838DEBEE34}"/>
                  </a:ext>
                </a:extLst>
              </p14:cNvPr>
              <p14:cNvContentPartPr/>
              <p14:nvPr/>
            </p14:nvContentPartPr>
            <p14:xfrm>
              <a:off x="1085760" y="2033910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604E18AC-3356-4FE8-8565-57838DEBEE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1760" y="19262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EC1421C4-36FB-693F-E422-A497C78C2CD9}"/>
                  </a:ext>
                </a:extLst>
              </p14:cNvPr>
              <p14:cNvContentPartPr/>
              <p14:nvPr/>
            </p14:nvContentPartPr>
            <p14:xfrm>
              <a:off x="4027320" y="1990135"/>
              <a:ext cx="3240" cy="324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EC1421C4-36FB-693F-E422-A497C78C2CD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3680" y="1882495"/>
                <a:ext cx="110880" cy="21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343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947A7E8C-9250-2A67-05B4-A3D635C0EDE3}"/>
              </a:ext>
            </a:extLst>
          </p:cNvPr>
          <p:cNvSpPr txBox="1"/>
          <p:nvPr/>
        </p:nvSpPr>
        <p:spPr>
          <a:xfrm>
            <a:off x="460608" y="0"/>
            <a:ext cx="800524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sv-SE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Hyper-CVAD/MA for </a:t>
            </a:r>
            <a:r>
              <a:rPr lang="sv-SE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v-SE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-risk aggressive B-cell </a:t>
            </a:r>
            <a:r>
              <a:rPr lang="sv-SE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lymphomas</a:t>
            </a:r>
            <a:r>
              <a:rPr lang="sv-SE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914378">
              <a:defRPr/>
            </a:pPr>
            <a:r>
              <a:rPr lang="sv-SE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sv-SE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single-centre</a:t>
            </a:r>
            <a:r>
              <a:rPr lang="sv-SE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  <a:r>
              <a:rPr lang="sv-SE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sv-SE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trial</a:t>
            </a:r>
          </a:p>
          <a:p>
            <a:pPr algn="ctr" defTabSz="914378">
              <a:defRPr/>
            </a:pPr>
            <a:r>
              <a:rPr lang="sv-SE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(HYPERION)</a:t>
            </a:r>
          </a:p>
          <a:p>
            <a:pPr algn="ctr" defTabSz="914378">
              <a:defRPr/>
            </a:pPr>
            <a:endParaRPr lang="sv-SE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defRPr/>
            </a:pPr>
            <a:r>
              <a:rPr lang="sv-SE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Karolinska University Hospital</a:t>
            </a:r>
            <a:endParaRPr lang="sv-SE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D29184B-0344-EB13-BEB2-D96B6C5B30DB}"/>
              </a:ext>
            </a:extLst>
          </p:cNvPr>
          <p:cNvSpPr txBox="1"/>
          <p:nvPr/>
        </p:nvSpPr>
        <p:spPr>
          <a:xfrm>
            <a:off x="147379" y="1846890"/>
            <a:ext cx="35792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sv-SE" sz="7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Titanen </a:t>
            </a:r>
            <a:r>
              <a:rPr lang="sv-SE" sz="7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Hyperion</a:t>
            </a:r>
            <a:r>
              <a:rPr lang="sv-SE" sz="7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(grekiska ”guden ovanför”; ”han som går däruppe”)</a:t>
            </a:r>
          </a:p>
          <a:p>
            <a:pPr marL="257175" indent="-257175" defTabSz="685800">
              <a:buFontTx/>
              <a:buChar char="-"/>
            </a:pPr>
            <a:r>
              <a:rPr lang="sv-SE" sz="7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Gaias (jordens) son.</a:t>
            </a:r>
          </a:p>
          <a:p>
            <a:pPr marL="257175" indent="-257175" defTabSz="685800">
              <a:buFontTx/>
              <a:buChar char="-"/>
            </a:pPr>
            <a:r>
              <a:rPr lang="sv-SE" sz="7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v-SE" sz="7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jälv</a:t>
            </a:r>
            <a:r>
              <a:rPr lang="sv-SE" sz="7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fader till Helios (solen) och </a:t>
            </a:r>
            <a:r>
              <a:rPr lang="sv-SE" sz="7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Selene</a:t>
            </a:r>
            <a:r>
              <a:rPr lang="sv-SE" sz="7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(månen)</a:t>
            </a:r>
          </a:p>
          <a:p>
            <a:pPr marL="257175" indent="-257175" defTabSz="685800">
              <a:buFontTx/>
              <a:buChar char="-"/>
            </a:pPr>
            <a:r>
              <a:rPr lang="sv-SE" sz="7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Tillsammans med sonen Helios är </a:t>
            </a:r>
            <a:r>
              <a:rPr lang="sv-SE" sz="7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Hyperion</a:t>
            </a:r>
            <a:r>
              <a:rPr lang="sv-SE" sz="7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solgud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7C70F6-8C1D-54CF-A943-3B19BFB4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94" y="2123889"/>
            <a:ext cx="2773011" cy="275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typ">
            <a:extLst>
              <a:ext uri="{FF2B5EF4-FFF2-40B4-BE49-F238E27FC236}">
                <a16:creationId xmlns:a16="http://schemas.microsoft.com/office/drawing/2014/main" id="{E4EBCFE0-7102-6241-880F-7B2051F1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49" y="3435341"/>
            <a:ext cx="2402171" cy="5349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4242017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63AF68F-B38A-41FC-9B21-A02BDE724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0" t="14000" r="34375" b="14461"/>
          <a:stretch/>
        </p:blipFill>
        <p:spPr>
          <a:xfrm>
            <a:off x="137160" y="102870"/>
            <a:ext cx="5086350" cy="494284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3814735-48CF-43F9-8BCE-9B36EB7A4A6C}"/>
              </a:ext>
            </a:extLst>
          </p:cNvPr>
          <p:cNvSpPr txBox="1"/>
          <p:nvPr/>
        </p:nvSpPr>
        <p:spPr>
          <a:xfrm>
            <a:off x="5755443" y="808825"/>
            <a:ext cx="29348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12 cycles. Retreatment allowed.</a:t>
            </a:r>
          </a:p>
          <a:p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3-4 CRS: 5%</a:t>
            </a:r>
          </a:p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3 ICANS: 1%</a:t>
            </a:r>
          </a:p>
          <a:p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no prior lines 3 (1-13)</a:t>
            </a:r>
          </a:p>
          <a:p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762FBF55-3C2A-C453-A631-307CE455100E}"/>
                  </a:ext>
                </a:extLst>
              </p14:cNvPr>
              <p14:cNvContentPartPr/>
              <p14:nvPr/>
            </p14:nvContentPartPr>
            <p14:xfrm>
              <a:off x="2559960" y="3384443"/>
              <a:ext cx="351720" cy="7488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762FBF55-3C2A-C453-A631-307CE45510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6320" y="3276803"/>
                <a:ext cx="459360" cy="29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0588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ACF014E-D78F-491A-8746-C07F4F327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10" t="56571" r="35000" b="13688"/>
          <a:stretch/>
        </p:blipFill>
        <p:spPr>
          <a:xfrm>
            <a:off x="84405" y="91439"/>
            <a:ext cx="3795671" cy="2743201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234E60B-FB4C-3520-E489-EFF4668CA986}"/>
              </a:ext>
            </a:extLst>
          </p:cNvPr>
          <p:cNvSpPr txBox="1"/>
          <p:nvPr/>
        </p:nvSpPr>
        <p:spPr>
          <a:xfrm>
            <a:off x="4175588" y="91439"/>
            <a:ext cx="3090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indolent: CR 69%</a:t>
            </a: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aggressive: CR 61%</a:t>
            </a:r>
          </a:p>
          <a:p>
            <a:pPr algn="l"/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CRS grad 3-4: 5%</a:t>
            </a:r>
          </a:p>
        </p:txBody>
      </p:sp>
    </p:spTree>
    <p:extLst>
      <p:ext uri="{BB962C8B-B14F-4D97-AF65-F5344CB8AC3E}">
        <p14:creationId xmlns:p14="http://schemas.microsoft.com/office/powerpoint/2010/main" val="3869812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3EC86833-6019-5960-4850-949046FDF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29" t="14633" r="28385" b="22871"/>
          <a:stretch/>
        </p:blipFill>
        <p:spPr>
          <a:xfrm>
            <a:off x="49237" y="70339"/>
            <a:ext cx="4522763" cy="5041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88B6CAE5-5D92-8F61-A4CC-AA72A2EF5930}"/>
                  </a:ext>
                </a:extLst>
              </p14:cNvPr>
              <p14:cNvContentPartPr/>
              <p14:nvPr/>
            </p14:nvContentPartPr>
            <p14:xfrm>
              <a:off x="2771280" y="3762803"/>
              <a:ext cx="28836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88B6CAE5-5D92-8F61-A4CC-AA72A2EF59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7280" y="3654803"/>
                <a:ext cx="39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792F6E5A-8C78-F4D6-D391-76D7D7527D44}"/>
                  </a:ext>
                </a:extLst>
              </p14:cNvPr>
              <p14:cNvContentPartPr/>
              <p14:nvPr/>
            </p14:nvContentPartPr>
            <p14:xfrm>
              <a:off x="1425223" y="3918691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792F6E5A-8C78-F4D6-D391-76D7D7527D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223" y="38106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6802CB72-FDB2-0C32-A0FB-F50433F4DA29}"/>
                  </a:ext>
                </a:extLst>
              </p14:cNvPr>
              <p14:cNvContentPartPr/>
              <p14:nvPr/>
            </p14:nvContentPartPr>
            <p14:xfrm>
              <a:off x="6505920" y="3136763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6802CB72-FDB2-0C32-A0FB-F50433F4DA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52280" y="3028763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Bildobjekt 11">
            <a:extLst>
              <a:ext uri="{FF2B5EF4-FFF2-40B4-BE49-F238E27FC236}">
                <a16:creationId xmlns:a16="http://schemas.microsoft.com/office/drawing/2014/main" id="{ED655678-B91D-3169-9F45-E71C21FFB6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56" t="42723" r="28939" b="39022"/>
          <a:stretch/>
        </p:blipFill>
        <p:spPr>
          <a:xfrm>
            <a:off x="4958613" y="141279"/>
            <a:ext cx="3767599" cy="2430471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DAA9390B-FECA-A595-DC3D-6433873AFA1F}"/>
              </a:ext>
            </a:extLst>
          </p:cNvPr>
          <p:cNvSpPr txBox="1"/>
          <p:nvPr/>
        </p:nvSpPr>
        <p:spPr>
          <a:xfrm>
            <a:off x="4958613" y="2718362"/>
            <a:ext cx="3479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DLBCL: CR 39%</a:t>
            </a: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PFS: 5 </a:t>
            </a:r>
            <a:r>
              <a:rPr lang="en-US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månader</a:t>
            </a:r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3-4 CRS: 4%</a:t>
            </a:r>
          </a:p>
        </p:txBody>
      </p:sp>
    </p:spTree>
    <p:extLst>
      <p:ext uri="{BB962C8B-B14F-4D97-AF65-F5344CB8AC3E}">
        <p14:creationId xmlns:p14="http://schemas.microsoft.com/office/powerpoint/2010/main" val="362573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D7274FE9-A106-46B5-8E4C-A7E0C9FCD4CF}"/>
              </a:ext>
            </a:extLst>
          </p:cNvPr>
          <p:cNvSpPr txBox="1"/>
          <p:nvPr/>
        </p:nvSpPr>
        <p:spPr>
          <a:xfrm>
            <a:off x="150072" y="70174"/>
            <a:ext cx="49733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Epcoritamab</a:t>
            </a:r>
            <a:endParaRPr lang="sv-SE" sz="1400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v-SE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CD3xCD20</a:t>
            </a:r>
          </a:p>
          <a:p>
            <a:pPr algn="l"/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v-SE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Subkutant</a:t>
            </a:r>
          </a:p>
          <a:p>
            <a:pPr algn="l"/>
            <a:endParaRPr lang="sv-SE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Epcoritamab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trappas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varje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vecka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28-dagars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cykeln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därefter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varje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vecka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cykel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2,sen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varannan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vecka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cykel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3-6,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gång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månad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m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cykel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tills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vidare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82D6817D-B39C-42B0-B739-D34F0F9E456D}"/>
                  </a:ext>
                </a:extLst>
              </p14:cNvPr>
              <p14:cNvContentPartPr/>
              <p14:nvPr/>
            </p14:nvContentPartPr>
            <p14:xfrm>
              <a:off x="1000800" y="285390"/>
              <a:ext cx="4680" cy="36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82D6817D-B39C-42B0-B739-D34F0F9E45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160" y="177390"/>
                <a:ext cx="112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B7128497-992A-461A-B144-FF88C7C2BCE8}"/>
                  </a:ext>
                </a:extLst>
              </p14:cNvPr>
              <p14:cNvContentPartPr/>
              <p14:nvPr/>
            </p14:nvContentPartPr>
            <p14:xfrm>
              <a:off x="650880" y="205470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B7128497-992A-461A-B144-FF88C7C2BC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240" y="974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88805EA3-E999-44AE-911A-FBB33C5D317D}"/>
                  </a:ext>
                </a:extLst>
              </p14:cNvPr>
              <p14:cNvContentPartPr/>
              <p14:nvPr/>
            </p14:nvContentPartPr>
            <p14:xfrm>
              <a:off x="1039680" y="1210950"/>
              <a:ext cx="36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88805EA3-E999-44AE-911A-FBB33C5D31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6040" y="11033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604E18AC-3356-4FE8-8565-57838DEBEE34}"/>
                  </a:ext>
                </a:extLst>
              </p14:cNvPr>
              <p14:cNvContentPartPr/>
              <p14:nvPr/>
            </p14:nvContentPartPr>
            <p14:xfrm>
              <a:off x="1085760" y="2033910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604E18AC-3356-4FE8-8565-57838DEBEE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1760" y="192627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1158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7297F9A-9348-4853-92A2-261562618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4" t="14230" r="19991" b="5231"/>
          <a:stretch/>
        </p:blipFill>
        <p:spPr>
          <a:xfrm>
            <a:off x="148589" y="80010"/>
            <a:ext cx="6046647" cy="501162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E349C84-1A8A-445D-A358-CF82843861E0}"/>
              </a:ext>
            </a:extLst>
          </p:cNvPr>
          <p:cNvSpPr txBox="1"/>
          <p:nvPr/>
        </p:nvSpPr>
        <p:spPr>
          <a:xfrm>
            <a:off x="6343200" y="618848"/>
            <a:ext cx="234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no prior lines 3</a:t>
            </a:r>
          </a:p>
          <a:p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E0CA3C37-1EE3-44F6-8B21-04E085E30EAA}"/>
                  </a:ext>
                </a:extLst>
              </p14:cNvPr>
              <p14:cNvContentPartPr/>
              <p14:nvPr/>
            </p14:nvContentPartPr>
            <p14:xfrm>
              <a:off x="7173360" y="1149390"/>
              <a:ext cx="5040" cy="468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E0CA3C37-1EE3-44F6-8B21-04E085E30E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9360" y="1041750"/>
                <a:ext cx="11268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18116587-A6BA-426F-A215-67BC39404F53}"/>
                  </a:ext>
                </a:extLst>
              </p14:cNvPr>
              <p14:cNvContentPartPr/>
              <p14:nvPr/>
            </p14:nvContentPartPr>
            <p14:xfrm>
              <a:off x="6411960" y="1005390"/>
              <a:ext cx="360" cy="36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18116587-A6BA-426F-A215-67BC39404F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7960" y="8973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99B3D782-12E1-42F4-8BE3-62448C32D394}"/>
                  </a:ext>
                </a:extLst>
              </p14:cNvPr>
              <p14:cNvContentPartPr/>
              <p14:nvPr/>
            </p14:nvContentPartPr>
            <p14:xfrm>
              <a:off x="6411960" y="1508670"/>
              <a:ext cx="360" cy="3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99B3D782-12E1-42F4-8BE3-62448C32D3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7960" y="14006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2605638A-476D-4084-AAC0-0E0E00B72BC7}"/>
                  </a:ext>
                </a:extLst>
              </p14:cNvPr>
              <p14:cNvContentPartPr/>
              <p14:nvPr/>
            </p14:nvContentPartPr>
            <p14:xfrm>
              <a:off x="6411960" y="1508670"/>
              <a:ext cx="36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2605638A-476D-4084-AAC0-0E0E00B72B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7960" y="14006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22D72E23-B3F8-442A-8C40-A5AC7F696629}"/>
                  </a:ext>
                </a:extLst>
              </p14:cNvPr>
              <p14:cNvContentPartPr/>
              <p14:nvPr/>
            </p14:nvContentPartPr>
            <p14:xfrm>
              <a:off x="6343200" y="1885590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22D72E23-B3F8-442A-8C40-A5AC7F6966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89560" y="17779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BD5BD548-E964-4678-96A8-D7B0C6C5C252}"/>
                  </a:ext>
                </a:extLst>
              </p14:cNvPr>
              <p14:cNvContentPartPr/>
              <p14:nvPr/>
            </p14:nvContentPartPr>
            <p14:xfrm>
              <a:off x="6343200" y="1885590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BD5BD548-E964-4678-96A8-D7B0C6C5C2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89560" y="17779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8625C377-3326-B62E-2484-8464A400E6C1}"/>
                  </a:ext>
                </a:extLst>
              </p14:cNvPr>
              <p14:cNvContentPartPr/>
              <p14:nvPr/>
            </p14:nvContentPartPr>
            <p14:xfrm>
              <a:off x="3008207" y="3025993"/>
              <a:ext cx="437040" cy="7920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8625C377-3326-B62E-2484-8464A400E6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54567" y="2918353"/>
                <a:ext cx="544680" cy="2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156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A897CF9-A7F3-4158-8E76-E5C333F6F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94" t="24954" r="28088"/>
          <a:stretch/>
        </p:blipFill>
        <p:spPr>
          <a:xfrm>
            <a:off x="121022" y="107576"/>
            <a:ext cx="4168589" cy="496666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3F28E1E-1FB2-81A9-5B2B-9CCDA2287577}"/>
              </a:ext>
            </a:extLst>
          </p:cNvPr>
          <p:cNvSpPr txBox="1"/>
          <p:nvPr/>
        </p:nvSpPr>
        <p:spPr>
          <a:xfrm>
            <a:off x="4751708" y="697442"/>
            <a:ext cx="35842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FL: CR 50%</a:t>
            </a: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DLBCL: CR 38-45%</a:t>
            </a:r>
          </a:p>
          <a:p>
            <a:pPr algn="l"/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 (DLBCL): 9 </a:t>
            </a:r>
            <a:r>
              <a:rPr lang="en-US" sz="18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mån</a:t>
            </a:r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 (FL): </a:t>
            </a:r>
            <a:r>
              <a:rPr lang="en-US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oklart</a:t>
            </a:r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CRS grad 3-4: 0%</a:t>
            </a:r>
            <a:endParaRPr lang="en-US" sz="18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298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D1FA738-69D4-4D9A-1100-A4AB0C171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8" t="15375" r="31065" b="6146"/>
          <a:stretch/>
        </p:blipFill>
        <p:spPr>
          <a:xfrm>
            <a:off x="65903" y="90616"/>
            <a:ext cx="4736756" cy="502383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BE74F07-90F3-9AF2-E733-4C147328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1" t="21402" r="39009" b="21043"/>
          <a:stretch/>
        </p:blipFill>
        <p:spPr>
          <a:xfrm>
            <a:off x="4893275" y="90615"/>
            <a:ext cx="4184821" cy="32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964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E45DF8A-9477-3793-3352-6D358E1FD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3" t="12072" r="33423" b="43927"/>
          <a:stretch/>
        </p:blipFill>
        <p:spPr>
          <a:xfrm>
            <a:off x="222421" y="214184"/>
            <a:ext cx="7806674" cy="43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353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593C473B-1AAF-4508-9A18-7C15E92B9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76115"/>
              </p:ext>
            </p:extLst>
          </p:nvPr>
        </p:nvGraphicFramePr>
        <p:xfrm>
          <a:off x="247650" y="1008380"/>
          <a:ext cx="7997824" cy="2417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210">
                  <a:extLst>
                    <a:ext uri="{9D8B030D-6E8A-4147-A177-3AD203B41FA5}">
                      <a16:colId xmlns:a16="http://schemas.microsoft.com/office/drawing/2014/main" val="2826449776"/>
                    </a:ext>
                  </a:extLst>
                </a:gridCol>
                <a:gridCol w="1411605">
                  <a:extLst>
                    <a:ext uri="{9D8B030D-6E8A-4147-A177-3AD203B41FA5}">
                      <a16:colId xmlns:a16="http://schemas.microsoft.com/office/drawing/2014/main" val="1023290569"/>
                    </a:ext>
                  </a:extLst>
                </a:gridCol>
                <a:gridCol w="1247659">
                  <a:extLst>
                    <a:ext uri="{9D8B030D-6E8A-4147-A177-3AD203B41FA5}">
                      <a16:colId xmlns:a16="http://schemas.microsoft.com/office/drawing/2014/main" val="2063164388"/>
                    </a:ext>
                  </a:extLst>
                </a:gridCol>
                <a:gridCol w="1143328">
                  <a:extLst>
                    <a:ext uri="{9D8B030D-6E8A-4147-A177-3AD203B41FA5}">
                      <a16:colId xmlns:a16="http://schemas.microsoft.com/office/drawing/2014/main" val="397766054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7802502"/>
                    </a:ext>
                  </a:extLst>
                </a:gridCol>
                <a:gridCol w="757195">
                  <a:extLst>
                    <a:ext uri="{9D8B030D-6E8A-4147-A177-3AD203B41FA5}">
                      <a16:colId xmlns:a16="http://schemas.microsoft.com/office/drawing/2014/main" val="3134586802"/>
                    </a:ext>
                  </a:extLst>
                </a:gridCol>
                <a:gridCol w="1053159">
                  <a:extLst>
                    <a:ext uri="{9D8B030D-6E8A-4147-A177-3AD203B41FA5}">
                      <a16:colId xmlns:a16="http://schemas.microsoft.com/office/drawing/2014/main" val="107821787"/>
                    </a:ext>
                  </a:extLst>
                </a:gridCol>
                <a:gridCol w="552268">
                  <a:extLst>
                    <a:ext uri="{9D8B030D-6E8A-4147-A177-3AD203B41FA5}">
                      <a16:colId xmlns:a16="http://schemas.microsoft.com/office/drawing/2014/main" val="3229096922"/>
                    </a:ext>
                  </a:extLst>
                </a:gridCol>
              </a:tblGrid>
              <a:tr h="925564">
                <a:tc>
                  <a:txBody>
                    <a:bodyPr/>
                    <a:lstStyle/>
                    <a:p>
                      <a:endParaRPr lang="sv-SE" sz="10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b="0" i="0" baseline="0" dirty="0"/>
                        <a:t>CR / PFS </a:t>
                      </a:r>
                      <a:r>
                        <a:rPr lang="sv-SE" sz="1000" b="0" i="0" baseline="0" dirty="0" err="1"/>
                        <a:t>högmal</a:t>
                      </a:r>
                      <a:r>
                        <a:rPr lang="sv-SE" sz="1000" b="0" i="0" baseline="0" dirty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b="0" i="0" baseline="0" dirty="0"/>
                        <a:t>CR / PFS </a:t>
                      </a:r>
                      <a:r>
                        <a:rPr lang="sv-SE" sz="1000" b="0" i="0" baseline="0" dirty="0" err="1"/>
                        <a:t>lågmal</a:t>
                      </a:r>
                      <a:r>
                        <a:rPr lang="sv-SE" sz="1000" b="0" i="0" baseline="0" dirty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b="0" i="0" baseline="0" dirty="0"/>
                        <a:t>Tidigare CAR-T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b="0" i="0" baseline="0" dirty="0"/>
                        <a:t>Grad ≥3 CRS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b="0" i="0" baseline="0" dirty="0"/>
                        <a:t>Grad ≥3 ICANS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b="0" i="0" baseline="0" dirty="0"/>
                        <a:t>SAE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b="0" i="0" baseline="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82090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sv-SE" sz="1000" dirty="0" err="1">
                          <a:solidFill>
                            <a:schemeClr val="bg1"/>
                          </a:solidFill>
                        </a:rPr>
                        <a:t>Odro</a:t>
                      </a:r>
                      <a:endParaRPr lang="sv-S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53% / 11m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72% / 17m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75373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sv-SE" sz="1000" dirty="0" err="1">
                          <a:solidFill>
                            <a:schemeClr val="bg1"/>
                          </a:solidFill>
                        </a:rPr>
                        <a:t>Mosun</a:t>
                      </a:r>
                      <a:endParaRPr lang="sv-S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19% / 1.4m</a:t>
                      </a:r>
                    </a:p>
                    <a:p>
                      <a:r>
                        <a:rPr lang="sv-SE" sz="1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49%</a:t>
                      </a:r>
                    </a:p>
                    <a:p>
                      <a:r>
                        <a:rPr lang="sv-SE" sz="1000" dirty="0"/>
                        <a:t>FL: 60% / 18m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10%</a:t>
                      </a:r>
                    </a:p>
                    <a:p>
                      <a:r>
                        <a:rPr lang="sv-SE" sz="10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1%</a:t>
                      </a:r>
                    </a:p>
                    <a:p>
                      <a:r>
                        <a:rPr lang="sv-SE" sz="10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0%</a:t>
                      </a:r>
                    </a:p>
                    <a:p>
                      <a:r>
                        <a:rPr lang="sv-SE" sz="10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35%</a:t>
                      </a:r>
                    </a:p>
                    <a:p>
                      <a:r>
                        <a:rPr lang="sv-SE" sz="1000" dirty="0"/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230</a:t>
                      </a:r>
                    </a:p>
                    <a:p>
                      <a:r>
                        <a:rPr lang="sv-SE" sz="10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064309"/>
                  </a:ext>
                </a:extLst>
              </a:tr>
              <a:tr h="409472">
                <a:tc>
                  <a:txBody>
                    <a:bodyPr/>
                    <a:lstStyle/>
                    <a:p>
                      <a:r>
                        <a:rPr lang="sv-SE" sz="1000" dirty="0" err="1">
                          <a:solidFill>
                            <a:schemeClr val="bg1"/>
                          </a:solidFill>
                        </a:rPr>
                        <a:t>Glofi</a:t>
                      </a:r>
                      <a:endParaRPr lang="sv-S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49% (vid dos ≥10mg)</a:t>
                      </a:r>
                    </a:p>
                    <a:p>
                      <a:r>
                        <a:rPr lang="sv-SE" sz="1000" dirty="0"/>
                        <a:t>DLBCL: 39% / 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59% (≥10 mg)</a:t>
                      </a:r>
                    </a:p>
                    <a:p>
                      <a:r>
                        <a:rPr lang="sv-SE" sz="1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2%</a:t>
                      </a:r>
                    </a:p>
                    <a:p>
                      <a:r>
                        <a:rPr lang="sv-SE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5% (≥10 mg)</a:t>
                      </a:r>
                    </a:p>
                    <a:p>
                      <a:r>
                        <a:rPr lang="sv-SE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1%</a:t>
                      </a:r>
                    </a:p>
                    <a:p>
                      <a:r>
                        <a:rPr lang="sv-SE" sz="10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59%</a:t>
                      </a:r>
                    </a:p>
                    <a:p>
                      <a:r>
                        <a:rPr lang="sv-SE" sz="1000" dirty="0"/>
                        <a:t>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171</a:t>
                      </a:r>
                    </a:p>
                    <a:p>
                      <a:r>
                        <a:rPr lang="sv-SE" sz="10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193013"/>
                  </a:ext>
                </a:extLst>
              </a:tr>
              <a:tr h="386237">
                <a:tc>
                  <a:txBody>
                    <a:bodyPr/>
                    <a:lstStyle/>
                    <a:p>
                      <a:r>
                        <a:rPr lang="sv-SE" sz="1000" dirty="0" err="1">
                          <a:solidFill>
                            <a:schemeClr val="bg1"/>
                          </a:solidFill>
                        </a:rPr>
                        <a:t>Epco</a:t>
                      </a:r>
                      <a:endParaRPr lang="sv-S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38% (48 mg)</a:t>
                      </a:r>
                    </a:p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38% / 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50%</a:t>
                      </a:r>
                    </a:p>
                    <a:p>
                      <a:r>
                        <a:rPr lang="sv-SE" sz="1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11%</a:t>
                      </a:r>
                    </a:p>
                    <a:p>
                      <a:r>
                        <a:rPr lang="sv-SE" sz="1000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1%</a:t>
                      </a:r>
                    </a:p>
                    <a:p>
                      <a:r>
                        <a:rPr lang="sv-SE" sz="10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3%</a:t>
                      </a:r>
                    </a:p>
                    <a:p>
                      <a:r>
                        <a:rPr lang="sv-SE" sz="10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68%</a:t>
                      </a:r>
                    </a:p>
                    <a:p>
                      <a:r>
                        <a:rPr lang="sv-SE" sz="1000" dirty="0"/>
                        <a:t>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73</a:t>
                      </a:r>
                    </a:p>
                    <a:p>
                      <a:r>
                        <a:rPr lang="sv-SE" sz="1000" dirty="0"/>
                        <a:t>157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099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4712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61DF30-1477-46C6-B2C5-B72254E480EA}"/>
              </a:ext>
            </a:extLst>
          </p:cNvPr>
          <p:cNvSpPr txBox="1">
            <a:spLocks noChangeArrowheads="1"/>
          </p:cNvSpPr>
          <p:nvPr/>
        </p:nvSpPr>
        <p:spPr>
          <a:xfrm>
            <a:off x="114041" y="157640"/>
            <a:ext cx="8915917" cy="459524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b="1" dirty="0">
                <a:solidFill>
                  <a:srgbClr val="FFFF00"/>
                </a:solidFill>
              </a:rPr>
              <a:t>Partners till </a:t>
            </a:r>
            <a:r>
              <a:rPr lang="sv-SE" sz="1600" b="1" dirty="0" err="1">
                <a:solidFill>
                  <a:srgbClr val="FFFF00"/>
                </a:solidFill>
              </a:rPr>
              <a:t>bsAk</a:t>
            </a:r>
            <a:endParaRPr lang="sv-SE" sz="1600" b="1" dirty="0">
              <a:solidFill>
                <a:srgbClr val="FFFF00"/>
              </a:solidFill>
            </a:endParaRP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 err="1">
                <a:solidFill>
                  <a:srgbClr val="FFFF00"/>
                </a:solidFill>
              </a:rPr>
              <a:t>Gemcitabin</a:t>
            </a:r>
            <a:r>
              <a:rPr lang="sv-SE" sz="1600" dirty="0">
                <a:solidFill>
                  <a:srgbClr val="FFFF00"/>
                </a:solidFill>
              </a:rPr>
              <a:t> hämmar FOXP3+ regulatoriska T-celler</a:t>
            </a:r>
            <a:r>
              <a:rPr lang="sv-SE" sz="1200" dirty="0">
                <a:solidFill>
                  <a:srgbClr val="FFFF00"/>
                </a:solidFill>
              </a:rPr>
              <a:t> (Bunt et al Cancer </a:t>
            </a:r>
            <a:r>
              <a:rPr lang="sv-SE" sz="1200" dirty="0" err="1">
                <a:solidFill>
                  <a:srgbClr val="FFFF00"/>
                </a:solidFill>
              </a:rPr>
              <a:t>Immunol</a:t>
            </a:r>
            <a:r>
              <a:rPr lang="sv-SE" sz="1200" dirty="0">
                <a:solidFill>
                  <a:srgbClr val="FFFF00"/>
                </a:solidFill>
              </a:rPr>
              <a:t> </a:t>
            </a:r>
            <a:r>
              <a:rPr lang="sv-SE" sz="1200" dirty="0" err="1">
                <a:solidFill>
                  <a:srgbClr val="FFFF00"/>
                </a:solidFill>
              </a:rPr>
              <a:t>Immunother</a:t>
            </a:r>
            <a:r>
              <a:rPr lang="sv-SE" sz="1200" dirty="0">
                <a:solidFill>
                  <a:srgbClr val="FFFF00"/>
                </a:solidFill>
              </a:rPr>
              <a:t> 2014)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 err="1">
                <a:solidFill>
                  <a:srgbClr val="FFFF00"/>
                </a:solidFill>
              </a:rPr>
              <a:t>Gemcitabin</a:t>
            </a:r>
            <a:r>
              <a:rPr lang="sv-SE" sz="1600" dirty="0">
                <a:solidFill>
                  <a:srgbClr val="FFFF00"/>
                </a:solidFill>
              </a:rPr>
              <a:t> </a:t>
            </a:r>
            <a:r>
              <a:rPr lang="sv-SE" sz="1600" dirty="0" err="1">
                <a:solidFill>
                  <a:srgbClr val="FFFF00"/>
                </a:solidFill>
              </a:rPr>
              <a:t>sensitiserar</a:t>
            </a:r>
            <a:r>
              <a:rPr lang="sv-SE" sz="1600" dirty="0">
                <a:solidFill>
                  <a:srgbClr val="FFFF00"/>
                </a:solidFill>
              </a:rPr>
              <a:t> lungcancerceller för Fas/</a:t>
            </a:r>
            <a:r>
              <a:rPr lang="sv-SE" sz="1600" dirty="0" err="1">
                <a:solidFill>
                  <a:srgbClr val="FFFF00"/>
                </a:solidFill>
              </a:rPr>
              <a:t>FasL</a:t>
            </a:r>
            <a:r>
              <a:rPr lang="sv-SE" sz="1600" dirty="0">
                <a:solidFill>
                  <a:srgbClr val="FFFF00"/>
                </a:solidFill>
              </a:rPr>
              <a:t>-dödande </a:t>
            </a:r>
            <a:r>
              <a:rPr lang="sv-SE" sz="1200" dirty="0">
                <a:solidFill>
                  <a:srgbClr val="FFFF00"/>
                </a:solidFill>
              </a:rPr>
              <a:t>(Siena et al </a:t>
            </a:r>
            <a:r>
              <a:rPr lang="sv-SE" sz="1200" dirty="0" err="1">
                <a:solidFill>
                  <a:srgbClr val="FFFF00"/>
                </a:solidFill>
              </a:rPr>
              <a:t>Immunology</a:t>
            </a:r>
            <a:r>
              <a:rPr lang="sv-SE" sz="1200" dirty="0">
                <a:solidFill>
                  <a:srgbClr val="FFFF00"/>
                </a:solidFill>
              </a:rPr>
              <a:t> 2014)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 err="1">
                <a:solidFill>
                  <a:srgbClr val="FFFF00"/>
                </a:solidFill>
              </a:rPr>
              <a:t>Gemcitabin</a:t>
            </a:r>
            <a:r>
              <a:rPr lang="sv-SE" sz="1600" dirty="0">
                <a:solidFill>
                  <a:srgbClr val="FFFF00"/>
                </a:solidFill>
              </a:rPr>
              <a:t> </a:t>
            </a:r>
            <a:r>
              <a:rPr lang="sv-SE" sz="1600" dirty="0" err="1">
                <a:solidFill>
                  <a:srgbClr val="FFFF00"/>
                </a:solidFill>
              </a:rPr>
              <a:t>primar</a:t>
            </a:r>
            <a:r>
              <a:rPr lang="sv-SE" sz="1600" dirty="0">
                <a:solidFill>
                  <a:srgbClr val="FFFF00"/>
                </a:solidFill>
              </a:rPr>
              <a:t> celldöd vid PD1-blockad i </a:t>
            </a:r>
            <a:r>
              <a:rPr lang="sv-SE" sz="1600" dirty="0" err="1">
                <a:solidFill>
                  <a:srgbClr val="FFFF00"/>
                </a:solidFill>
              </a:rPr>
              <a:t>pancreascancer</a:t>
            </a:r>
            <a:r>
              <a:rPr lang="sv-SE" sz="1600" dirty="0">
                <a:solidFill>
                  <a:srgbClr val="FFFF00"/>
                </a:solidFill>
              </a:rPr>
              <a:t> </a:t>
            </a:r>
            <a:r>
              <a:rPr lang="sv-SE" sz="1200" dirty="0">
                <a:solidFill>
                  <a:srgbClr val="FFFF00"/>
                </a:solidFill>
              </a:rPr>
              <a:t>(</a:t>
            </a:r>
            <a:r>
              <a:rPr lang="sv-SE" sz="1200" dirty="0" err="1">
                <a:solidFill>
                  <a:srgbClr val="FFFF00"/>
                </a:solidFill>
              </a:rPr>
              <a:t>Principe</a:t>
            </a:r>
            <a:r>
              <a:rPr lang="sv-SE" sz="1200" dirty="0">
                <a:solidFill>
                  <a:srgbClr val="FFFF00"/>
                </a:solidFill>
              </a:rPr>
              <a:t> et al Cancer Med 2013)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 err="1">
                <a:solidFill>
                  <a:srgbClr val="FFFF00"/>
                </a:solidFill>
              </a:rPr>
              <a:t>Lenalidomid</a:t>
            </a:r>
            <a:r>
              <a:rPr lang="sv-SE" sz="1600" dirty="0">
                <a:solidFill>
                  <a:srgbClr val="FFFF00"/>
                </a:solidFill>
              </a:rPr>
              <a:t> inducerar immunaktivitet och motverkar regulatoriska T </a:t>
            </a:r>
            <a:r>
              <a:rPr lang="sv-SE" sz="1200" dirty="0">
                <a:solidFill>
                  <a:srgbClr val="FFFF00"/>
                </a:solidFill>
              </a:rPr>
              <a:t>(Busch et al </a:t>
            </a:r>
            <a:r>
              <a:rPr lang="sv-SE" sz="1200" dirty="0" err="1">
                <a:solidFill>
                  <a:srgbClr val="FFFF00"/>
                </a:solidFill>
              </a:rPr>
              <a:t>Clin</a:t>
            </a:r>
            <a:r>
              <a:rPr lang="sv-SE" sz="1200" dirty="0">
                <a:solidFill>
                  <a:srgbClr val="FFFF00"/>
                </a:solidFill>
              </a:rPr>
              <a:t> </a:t>
            </a:r>
            <a:r>
              <a:rPr lang="sv-SE" sz="1200" dirty="0" err="1">
                <a:solidFill>
                  <a:srgbClr val="FFFF00"/>
                </a:solidFill>
              </a:rPr>
              <a:t>Exp</a:t>
            </a:r>
            <a:r>
              <a:rPr lang="sv-SE" sz="1200" dirty="0">
                <a:solidFill>
                  <a:srgbClr val="FFFF00"/>
                </a:solidFill>
              </a:rPr>
              <a:t> </a:t>
            </a:r>
            <a:r>
              <a:rPr lang="sv-SE" sz="1200" dirty="0" err="1">
                <a:solidFill>
                  <a:srgbClr val="FFFF00"/>
                </a:solidFill>
              </a:rPr>
              <a:t>Immunol</a:t>
            </a:r>
            <a:r>
              <a:rPr lang="sv-SE" sz="1200" dirty="0">
                <a:solidFill>
                  <a:srgbClr val="FFFF00"/>
                </a:solidFill>
              </a:rPr>
              <a:t> 2014)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 err="1">
                <a:solidFill>
                  <a:srgbClr val="FFFF00"/>
                </a:solidFill>
              </a:rPr>
              <a:t>Lenalidomid</a:t>
            </a:r>
            <a:r>
              <a:rPr lang="sv-SE" sz="1600" dirty="0">
                <a:solidFill>
                  <a:srgbClr val="FFFF00"/>
                </a:solidFill>
              </a:rPr>
              <a:t> hämmar </a:t>
            </a:r>
            <a:r>
              <a:rPr lang="sv-SE" sz="1600" dirty="0" err="1">
                <a:solidFill>
                  <a:srgbClr val="FFFF00"/>
                </a:solidFill>
              </a:rPr>
              <a:t>nursing</a:t>
            </a:r>
            <a:r>
              <a:rPr lang="sv-SE" sz="1600" dirty="0">
                <a:solidFill>
                  <a:srgbClr val="FFFF00"/>
                </a:solidFill>
              </a:rPr>
              <a:t> immune cells </a:t>
            </a:r>
            <a:r>
              <a:rPr lang="sv-SE" sz="1200" dirty="0">
                <a:solidFill>
                  <a:srgbClr val="FFFF00"/>
                </a:solidFill>
              </a:rPr>
              <a:t>(</a:t>
            </a:r>
            <a:r>
              <a:rPr lang="sv-SE" sz="1200" dirty="0" err="1">
                <a:solidFill>
                  <a:srgbClr val="FFFF00"/>
                </a:solidFill>
              </a:rPr>
              <a:t>Fiorcari</a:t>
            </a:r>
            <a:r>
              <a:rPr lang="sv-SE" sz="1200" dirty="0">
                <a:solidFill>
                  <a:srgbClr val="FFFF00"/>
                </a:solidFill>
              </a:rPr>
              <a:t> et al </a:t>
            </a:r>
            <a:r>
              <a:rPr lang="sv-SE" sz="1200" dirty="0" err="1">
                <a:solidFill>
                  <a:srgbClr val="FFFF00"/>
                </a:solidFill>
              </a:rPr>
              <a:t>Haematol</a:t>
            </a:r>
            <a:r>
              <a:rPr lang="sv-SE" sz="1200" dirty="0">
                <a:solidFill>
                  <a:srgbClr val="FFFF00"/>
                </a:solidFill>
              </a:rPr>
              <a:t> 2015)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>
                <a:solidFill>
                  <a:srgbClr val="FFFF00"/>
                </a:solidFill>
              </a:rPr>
              <a:t>Aktivering av Th1 immunitet kopplat till nytta av </a:t>
            </a:r>
            <a:r>
              <a:rPr lang="sv-SE" sz="1600" dirty="0" err="1">
                <a:solidFill>
                  <a:srgbClr val="FFFF00"/>
                </a:solidFill>
              </a:rPr>
              <a:t>lenalidomid</a:t>
            </a:r>
            <a:r>
              <a:rPr lang="sv-SE" sz="1600" dirty="0">
                <a:solidFill>
                  <a:srgbClr val="FFFF00"/>
                </a:solidFill>
              </a:rPr>
              <a:t> vid KLL </a:t>
            </a:r>
            <a:r>
              <a:rPr lang="sv-SE" sz="1200" dirty="0">
                <a:solidFill>
                  <a:srgbClr val="FFFF00"/>
                </a:solidFill>
              </a:rPr>
              <a:t>(</a:t>
            </a:r>
            <a:r>
              <a:rPr lang="sv-SE" sz="1200" dirty="0" err="1">
                <a:solidFill>
                  <a:srgbClr val="FFFF00"/>
                </a:solidFill>
              </a:rPr>
              <a:t>Aue</a:t>
            </a:r>
            <a:r>
              <a:rPr lang="sv-SE" sz="1200" dirty="0">
                <a:solidFill>
                  <a:srgbClr val="FFFF00"/>
                </a:solidFill>
              </a:rPr>
              <a:t> et al J </a:t>
            </a:r>
            <a:r>
              <a:rPr lang="sv-SE" sz="1200" dirty="0" err="1">
                <a:solidFill>
                  <a:srgbClr val="FFFF00"/>
                </a:solidFill>
              </a:rPr>
              <a:t>Immunol</a:t>
            </a:r>
            <a:r>
              <a:rPr lang="sv-SE" sz="1200" dirty="0">
                <a:solidFill>
                  <a:srgbClr val="FFFF00"/>
                </a:solidFill>
              </a:rPr>
              <a:t> 2019)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 err="1">
                <a:solidFill>
                  <a:srgbClr val="FFFF00"/>
                </a:solidFill>
              </a:rPr>
              <a:t>Lenalidomid</a:t>
            </a:r>
            <a:r>
              <a:rPr lang="sv-SE" sz="1600" dirty="0">
                <a:solidFill>
                  <a:srgbClr val="FFFF00"/>
                </a:solidFill>
              </a:rPr>
              <a:t> triggar T-cellsaktivering i </a:t>
            </a:r>
            <a:r>
              <a:rPr lang="sv-SE" sz="1600" dirty="0" err="1">
                <a:solidFill>
                  <a:srgbClr val="FFFF00"/>
                </a:solidFill>
              </a:rPr>
              <a:t>follikulärt</a:t>
            </a:r>
            <a:r>
              <a:rPr lang="sv-SE" sz="1600" dirty="0">
                <a:solidFill>
                  <a:srgbClr val="FFFF00"/>
                </a:solidFill>
              </a:rPr>
              <a:t> lymfom </a:t>
            </a:r>
            <a:r>
              <a:rPr lang="sv-SE" sz="1200" dirty="0">
                <a:solidFill>
                  <a:srgbClr val="FFFF00"/>
                </a:solidFill>
              </a:rPr>
              <a:t>(</a:t>
            </a:r>
            <a:r>
              <a:rPr lang="sv-SE" sz="1200" dirty="0" err="1">
                <a:solidFill>
                  <a:srgbClr val="FFFF00"/>
                </a:solidFill>
              </a:rPr>
              <a:t>Menard</a:t>
            </a:r>
            <a:r>
              <a:rPr lang="sv-SE" sz="1200" dirty="0">
                <a:solidFill>
                  <a:srgbClr val="FFFF00"/>
                </a:solidFill>
              </a:rPr>
              <a:t> et al </a:t>
            </a:r>
            <a:r>
              <a:rPr lang="sv-SE" sz="1200" dirty="0" err="1">
                <a:solidFill>
                  <a:srgbClr val="FFFF00"/>
                </a:solidFill>
              </a:rPr>
              <a:t>Blood</a:t>
            </a:r>
            <a:r>
              <a:rPr lang="sv-SE" sz="1200" dirty="0">
                <a:solidFill>
                  <a:srgbClr val="FFFF00"/>
                </a:solidFill>
              </a:rPr>
              <a:t> </a:t>
            </a:r>
            <a:r>
              <a:rPr lang="sv-SE" sz="1200" dirty="0" err="1">
                <a:solidFill>
                  <a:srgbClr val="FFFF00"/>
                </a:solidFill>
              </a:rPr>
              <a:t>Adv</a:t>
            </a:r>
            <a:r>
              <a:rPr lang="sv-SE" sz="1200" dirty="0">
                <a:solidFill>
                  <a:srgbClr val="FFFF00"/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2277046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5C9A1ABB-B4BD-4DCA-9257-93977D966B69}"/>
              </a:ext>
            </a:extLst>
          </p:cNvPr>
          <p:cNvSpPr txBox="1"/>
          <p:nvPr/>
        </p:nvSpPr>
        <p:spPr>
          <a:xfrm>
            <a:off x="0" y="356933"/>
            <a:ext cx="49519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sv-SE" sz="10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first-line</a:t>
            </a:r>
            <a:r>
              <a: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0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0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sv-SE" sz="10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-risk* aggressive B cell </a:t>
            </a:r>
            <a:r>
              <a:rPr lang="sv-SE" sz="10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lymphomas</a:t>
            </a:r>
            <a:r>
              <a: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 = 156)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B008CEF-21BB-43B9-A15D-6A7A59656354}"/>
              </a:ext>
            </a:extLst>
          </p:cNvPr>
          <p:cNvSpPr txBox="1"/>
          <p:nvPr/>
        </p:nvSpPr>
        <p:spPr>
          <a:xfrm>
            <a:off x="1284570" y="2172690"/>
            <a:ext cx="651934" cy="346249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R-HCVAD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957BB4E-650E-425D-9C24-554FB1999314}"/>
              </a:ext>
            </a:extLst>
          </p:cNvPr>
          <p:cNvSpPr txBox="1"/>
          <p:nvPr/>
        </p:nvSpPr>
        <p:spPr>
          <a:xfrm>
            <a:off x="2003664" y="2172690"/>
            <a:ext cx="651934" cy="219291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R-MA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8ED1454-DE58-4CB7-A8AA-E5062FA9982F}"/>
              </a:ext>
            </a:extLst>
          </p:cNvPr>
          <p:cNvSpPr txBox="1"/>
          <p:nvPr/>
        </p:nvSpPr>
        <p:spPr>
          <a:xfrm>
            <a:off x="2722758" y="2172690"/>
            <a:ext cx="651934" cy="346249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R-HCVAD</a:t>
            </a:r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9B917255-3FA4-4483-8061-C0BB0D145FF1}"/>
              </a:ext>
            </a:extLst>
          </p:cNvPr>
          <p:cNvSpPr txBox="1"/>
          <p:nvPr/>
        </p:nvSpPr>
        <p:spPr>
          <a:xfrm>
            <a:off x="225592" y="601974"/>
            <a:ext cx="24634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≥1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aaIPI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≥2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or IIE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High-grade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B-cell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CD5+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TP53+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C573F095-B553-2A8F-73D6-81D93AD4A2A2}"/>
              </a:ext>
            </a:extLst>
          </p:cNvPr>
          <p:cNvGrpSpPr/>
          <p:nvPr/>
        </p:nvGrpSpPr>
        <p:grpSpPr>
          <a:xfrm>
            <a:off x="7247653" y="2170392"/>
            <a:ext cx="1823534" cy="1546577"/>
            <a:chOff x="327553" y="3692070"/>
            <a:chExt cx="2431378" cy="2062102"/>
          </a:xfrm>
        </p:grpSpPr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18396F55-7FF6-4914-B731-F7D4813385E8}"/>
                </a:ext>
              </a:extLst>
            </p:cNvPr>
            <p:cNvSpPr txBox="1"/>
            <p:nvPr/>
          </p:nvSpPr>
          <p:spPr>
            <a:xfrm>
              <a:off x="327553" y="3692070"/>
              <a:ext cx="2431378" cy="20621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sv-SE" sz="10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PET/CT</a:t>
              </a: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7B01EEE2-4C21-4A1D-9863-1EA28D3D1063}"/>
                </a:ext>
              </a:extLst>
            </p:cNvPr>
            <p:cNvSpPr txBox="1"/>
            <p:nvPr/>
          </p:nvSpPr>
          <p:spPr>
            <a:xfrm>
              <a:off x="436112" y="4072402"/>
              <a:ext cx="2185495" cy="292388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CR: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finished</a:t>
              </a:r>
              <a:endPara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28207150-C73C-4A4F-B211-F398D5076DFC}"/>
                </a:ext>
              </a:extLst>
            </p:cNvPr>
            <p:cNvSpPr txBox="1"/>
            <p:nvPr/>
          </p:nvSpPr>
          <p:spPr>
            <a:xfrm>
              <a:off x="436112" y="4415824"/>
              <a:ext cx="2185503" cy="96949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PR: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Immunochemotherapy</a:t>
              </a: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continuation</a:t>
              </a: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1 R-HCVAD + 1 R-MA (and/or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irradiation</a:t>
              </a: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 Final PET/CT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</a:t>
              </a: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last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7" name="textruta 66">
              <a:extLst>
                <a:ext uri="{FF2B5EF4-FFF2-40B4-BE49-F238E27FC236}">
                  <a16:creationId xmlns:a16="http://schemas.microsoft.com/office/drawing/2014/main" id="{755926F0-8FE4-41C4-A7E8-DE958F0139BE}"/>
                </a:ext>
              </a:extLst>
            </p:cNvPr>
            <p:cNvSpPr txBox="1"/>
            <p:nvPr/>
          </p:nvSpPr>
          <p:spPr>
            <a:xfrm>
              <a:off x="433649" y="5394852"/>
              <a:ext cx="2185495" cy="29238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SD/PD: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failure</a:t>
              </a:r>
              <a:endPara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0D319891-628A-07EE-75F9-048954EC52AB}"/>
              </a:ext>
            </a:extLst>
          </p:cNvPr>
          <p:cNvGrpSpPr/>
          <p:nvPr/>
        </p:nvGrpSpPr>
        <p:grpSpPr>
          <a:xfrm>
            <a:off x="3441851" y="2180873"/>
            <a:ext cx="1159747" cy="738664"/>
            <a:chOff x="4325081" y="2669675"/>
            <a:chExt cx="1546329" cy="984885"/>
          </a:xfrm>
        </p:grpSpPr>
        <p:sp>
          <p:nvSpPr>
            <p:cNvPr id="107" name="textruta 106">
              <a:extLst>
                <a:ext uri="{FF2B5EF4-FFF2-40B4-BE49-F238E27FC236}">
                  <a16:creationId xmlns:a16="http://schemas.microsoft.com/office/drawing/2014/main" id="{1A21EF35-31B2-4BC9-9364-D1F65DF751A6}"/>
                </a:ext>
              </a:extLst>
            </p:cNvPr>
            <p:cNvSpPr txBox="1"/>
            <p:nvPr/>
          </p:nvSpPr>
          <p:spPr>
            <a:xfrm>
              <a:off x="4325081" y="2669675"/>
              <a:ext cx="1546329" cy="98488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sv-SE" sz="10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</a:t>
              </a: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>
                <a:defRPr/>
              </a:pPr>
              <a:endParaRPr lang="sv-SE" sz="1050" b="1" dirty="0">
                <a:solidFill>
                  <a:prstClr val="white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ruta 68">
              <a:extLst>
                <a:ext uri="{FF2B5EF4-FFF2-40B4-BE49-F238E27FC236}">
                  <a16:creationId xmlns:a16="http://schemas.microsoft.com/office/drawing/2014/main" id="{4D24A31A-D757-47FF-BF41-00BC06546232}"/>
                </a:ext>
              </a:extLst>
            </p:cNvPr>
            <p:cNvSpPr txBox="1"/>
            <p:nvPr/>
          </p:nvSpPr>
          <p:spPr>
            <a:xfrm>
              <a:off x="4370277" y="3251644"/>
              <a:ext cx="1455934" cy="29238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SD/PD: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failure</a:t>
              </a:r>
              <a:endPara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ruta 107">
              <a:extLst>
                <a:ext uri="{FF2B5EF4-FFF2-40B4-BE49-F238E27FC236}">
                  <a16:creationId xmlns:a16="http://schemas.microsoft.com/office/drawing/2014/main" id="{90889270-F555-46BD-B61C-F65EB29B99AD}"/>
                </a:ext>
              </a:extLst>
            </p:cNvPr>
            <p:cNvSpPr txBox="1"/>
            <p:nvPr/>
          </p:nvSpPr>
          <p:spPr>
            <a:xfrm>
              <a:off x="4370277" y="2922046"/>
              <a:ext cx="1455934" cy="292388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sv-SE" sz="825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CR/PR: </a:t>
              </a:r>
              <a:r>
                <a:rPr lang="sv-SE" sz="825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proceed</a:t>
              </a:r>
              <a:endPara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ruta 3">
            <a:extLst>
              <a:ext uri="{FF2B5EF4-FFF2-40B4-BE49-F238E27FC236}">
                <a16:creationId xmlns:a16="http://schemas.microsoft.com/office/drawing/2014/main" id="{2FA681A9-81FD-7232-14E2-D7724714F4A3}"/>
              </a:ext>
            </a:extLst>
          </p:cNvPr>
          <p:cNvSpPr txBox="1"/>
          <p:nvPr/>
        </p:nvSpPr>
        <p:spPr>
          <a:xfrm>
            <a:off x="1" y="61533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sv-SE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134C3C2-30D3-0695-1F29-7804D8E2FF3E}"/>
              </a:ext>
            </a:extLst>
          </p:cNvPr>
          <p:cNvSpPr txBox="1"/>
          <p:nvPr/>
        </p:nvSpPr>
        <p:spPr>
          <a:xfrm>
            <a:off x="34351" y="2170391"/>
            <a:ext cx="873595" cy="4154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/ </a:t>
            </a:r>
            <a:r>
              <a:rPr lang="sv-SE" sz="10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endParaRPr lang="sv-SE" sz="1050" b="1" dirty="0">
              <a:solidFill>
                <a:prstClr val="white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9D90CB2-868C-4144-9CDF-59B459DA1CD3}"/>
              </a:ext>
            </a:extLst>
          </p:cNvPr>
          <p:cNvSpPr txBox="1"/>
          <p:nvPr/>
        </p:nvSpPr>
        <p:spPr>
          <a:xfrm>
            <a:off x="4657975" y="2180872"/>
            <a:ext cx="651934" cy="219291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R-MA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EB3D783A-F654-1149-A44C-BA8EE855667F}"/>
              </a:ext>
            </a:extLst>
          </p:cNvPr>
          <p:cNvSpPr txBox="1"/>
          <p:nvPr/>
        </p:nvSpPr>
        <p:spPr>
          <a:xfrm>
            <a:off x="5377707" y="2180872"/>
            <a:ext cx="651934" cy="346249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R-HCVAD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D240BF3-A77B-DA24-397A-0D36879435AD}"/>
              </a:ext>
            </a:extLst>
          </p:cNvPr>
          <p:cNvSpPr txBox="1"/>
          <p:nvPr/>
        </p:nvSpPr>
        <p:spPr>
          <a:xfrm>
            <a:off x="0" y="4551053"/>
            <a:ext cx="53904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R-HCVAD,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rituximab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hyperfractionated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cyclophosphamide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vincristine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doxorubicin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dexamethasone</a:t>
            </a:r>
            <a:endParaRPr lang="sv-SE" sz="7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R-MA,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rituximab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high-dose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methotrexate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high-dose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cytarabine</a:t>
            </a:r>
            <a:endParaRPr lang="sv-SE" sz="7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R-CHOP,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rituximab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cyclophosphamide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doxorubicin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vincristine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prednisolone</a:t>
            </a:r>
            <a:endParaRPr lang="sv-SE" sz="7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R-CHOEP,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rituximab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cyclophosphamide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doxorubicin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vincristine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etoposide</a:t>
            </a:r>
            <a:r>
              <a:rPr lang="sv-SE" sz="7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7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prednisolone</a:t>
            </a:r>
            <a:endParaRPr lang="sv-SE" sz="7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ild 20">
            <a:extLst>
              <a:ext uri="{FF2B5EF4-FFF2-40B4-BE49-F238E27FC236}">
                <a16:creationId xmlns:a16="http://schemas.microsoft.com/office/drawing/2014/main" id="{676C3DE2-38F4-60E5-8568-59A807BB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7804" y="4288003"/>
            <a:ext cx="4271150" cy="793965"/>
          </a:xfrm>
          <a:prstGeom prst="rect">
            <a:avLst/>
          </a:prstGeom>
        </p:spPr>
      </p:pic>
      <p:cxnSp>
        <p:nvCxnSpPr>
          <p:cNvPr id="34" name="Rak pilkoppling 33">
            <a:extLst>
              <a:ext uri="{FF2B5EF4-FFF2-40B4-BE49-F238E27FC236}">
                <a16:creationId xmlns:a16="http://schemas.microsoft.com/office/drawing/2014/main" id="{3409505C-0174-5A8D-021E-FB76442AE174}"/>
              </a:ext>
            </a:extLst>
          </p:cNvPr>
          <p:cNvCxnSpPr>
            <a:cxnSpLocks/>
          </p:cNvCxnSpPr>
          <p:nvPr/>
        </p:nvCxnSpPr>
        <p:spPr>
          <a:xfrm>
            <a:off x="1999927" y="2495163"/>
            <a:ext cx="0" cy="699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pilkoppling 35">
            <a:extLst>
              <a:ext uri="{FF2B5EF4-FFF2-40B4-BE49-F238E27FC236}">
                <a16:creationId xmlns:a16="http://schemas.microsoft.com/office/drawing/2014/main" id="{30FFEE5C-A105-B490-F96E-EE1A4B051BD9}"/>
              </a:ext>
            </a:extLst>
          </p:cNvPr>
          <p:cNvCxnSpPr>
            <a:cxnSpLocks/>
          </p:cNvCxnSpPr>
          <p:nvPr/>
        </p:nvCxnSpPr>
        <p:spPr>
          <a:xfrm>
            <a:off x="2718893" y="2495163"/>
            <a:ext cx="0" cy="699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ruta 36">
            <a:extLst>
              <a:ext uri="{FF2B5EF4-FFF2-40B4-BE49-F238E27FC236}">
                <a16:creationId xmlns:a16="http://schemas.microsoft.com/office/drawing/2014/main" id="{8E512304-A127-A2AE-7899-CC9545FDDE55}"/>
              </a:ext>
            </a:extLst>
          </p:cNvPr>
          <p:cNvSpPr txBox="1"/>
          <p:nvPr/>
        </p:nvSpPr>
        <p:spPr>
          <a:xfrm>
            <a:off x="4158749" y="557247"/>
            <a:ext cx="287521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sv-SE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sv-SE" sz="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r>
              <a:rPr lang="sv-SE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exclusion</a:t>
            </a:r>
            <a:r>
              <a:rPr lang="sv-SE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18-65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Eligibile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cycles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R-Hyper-CVAD/R-MA</a:t>
            </a:r>
          </a:p>
          <a:p>
            <a:pPr defTabSz="685800"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PS 0-4</a:t>
            </a:r>
          </a:p>
          <a:p>
            <a:pPr defTabSz="685800"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Burkitt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leukaemia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transformed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CD20 negative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TdT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CD34 positive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sv-SE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sv-SE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sv-S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Rak pilkoppling 37">
            <a:extLst>
              <a:ext uri="{FF2B5EF4-FFF2-40B4-BE49-F238E27FC236}">
                <a16:creationId xmlns:a16="http://schemas.microsoft.com/office/drawing/2014/main" id="{8425EE25-D843-4F73-9318-9C324F89BB80}"/>
              </a:ext>
            </a:extLst>
          </p:cNvPr>
          <p:cNvCxnSpPr>
            <a:cxnSpLocks/>
          </p:cNvCxnSpPr>
          <p:nvPr/>
        </p:nvCxnSpPr>
        <p:spPr>
          <a:xfrm>
            <a:off x="4667957" y="2495163"/>
            <a:ext cx="0" cy="699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Rak pilkoppling 38">
            <a:extLst>
              <a:ext uri="{FF2B5EF4-FFF2-40B4-BE49-F238E27FC236}">
                <a16:creationId xmlns:a16="http://schemas.microsoft.com/office/drawing/2014/main" id="{3DD94863-CA05-FA33-7004-FABBEE7EA178}"/>
              </a:ext>
            </a:extLst>
          </p:cNvPr>
          <p:cNvCxnSpPr>
            <a:cxnSpLocks/>
          </p:cNvCxnSpPr>
          <p:nvPr/>
        </p:nvCxnSpPr>
        <p:spPr>
          <a:xfrm>
            <a:off x="5379219" y="2495163"/>
            <a:ext cx="0" cy="699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9259B915-8129-C1F3-1A56-BF906AD1D80B}"/>
              </a:ext>
            </a:extLst>
          </p:cNvPr>
          <p:cNvCxnSpPr>
            <a:cxnSpLocks/>
          </p:cNvCxnSpPr>
          <p:nvPr/>
        </p:nvCxnSpPr>
        <p:spPr>
          <a:xfrm>
            <a:off x="6096161" y="2495163"/>
            <a:ext cx="0" cy="699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ruta 43">
            <a:extLst>
              <a:ext uri="{FF2B5EF4-FFF2-40B4-BE49-F238E27FC236}">
                <a16:creationId xmlns:a16="http://schemas.microsoft.com/office/drawing/2014/main" id="{1C9905FC-82C7-ABF2-B1A6-7C067E763EB4}"/>
              </a:ext>
            </a:extLst>
          </p:cNvPr>
          <p:cNvSpPr txBox="1"/>
          <p:nvPr/>
        </p:nvSpPr>
        <p:spPr>
          <a:xfrm>
            <a:off x="6090481" y="2180872"/>
            <a:ext cx="651934" cy="219291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R-MA</a:t>
            </a:r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542619AE-ED50-48A1-1C22-DB4A54FDAF8B}"/>
              </a:ext>
            </a:extLst>
          </p:cNvPr>
          <p:cNvSpPr txBox="1"/>
          <p:nvPr/>
        </p:nvSpPr>
        <p:spPr>
          <a:xfrm>
            <a:off x="1987627" y="3249112"/>
            <a:ext cx="43140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sv-SE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         W          I           T           C          H           I           N          G </a:t>
            </a:r>
          </a:p>
        </p:txBody>
      </p:sp>
      <p:sp>
        <p:nvSpPr>
          <p:cNvPr id="48" name="textruta 47">
            <a:extLst>
              <a:ext uri="{FF2B5EF4-FFF2-40B4-BE49-F238E27FC236}">
                <a16:creationId xmlns:a16="http://schemas.microsoft.com/office/drawing/2014/main" id="{4BC4ED3B-829B-330B-6EC5-8E68A13011C5}"/>
              </a:ext>
            </a:extLst>
          </p:cNvPr>
          <p:cNvSpPr txBox="1"/>
          <p:nvPr/>
        </p:nvSpPr>
        <p:spPr>
          <a:xfrm>
            <a:off x="1691941" y="3424996"/>
            <a:ext cx="46097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who, according to specified criteria, cannot manage more R-Hyper-CVAD/R-MA are switched to R-CHOP (R-CHOEP for primary mediastinal B-cell lymphoma) to complete 6 cycles of chemotherapy and they continue in study with that treatment</a:t>
            </a:r>
            <a:endParaRPr lang="sv-SE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Rak pilkoppling 50">
            <a:extLst>
              <a:ext uri="{FF2B5EF4-FFF2-40B4-BE49-F238E27FC236}">
                <a16:creationId xmlns:a16="http://schemas.microsoft.com/office/drawing/2014/main" id="{0B21C861-FBC8-0DE8-7240-C0DCA064D1A5}"/>
              </a:ext>
            </a:extLst>
          </p:cNvPr>
          <p:cNvCxnSpPr>
            <a:cxnSpLocks/>
          </p:cNvCxnSpPr>
          <p:nvPr/>
        </p:nvCxnSpPr>
        <p:spPr>
          <a:xfrm>
            <a:off x="6803859" y="2278976"/>
            <a:ext cx="31131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Rak pilkoppling 51">
            <a:extLst>
              <a:ext uri="{FF2B5EF4-FFF2-40B4-BE49-F238E27FC236}">
                <a16:creationId xmlns:a16="http://schemas.microsoft.com/office/drawing/2014/main" id="{54BE4943-0627-346F-6E5C-1857F4A4392F}"/>
              </a:ext>
            </a:extLst>
          </p:cNvPr>
          <p:cNvCxnSpPr>
            <a:cxnSpLocks/>
          </p:cNvCxnSpPr>
          <p:nvPr/>
        </p:nvCxnSpPr>
        <p:spPr>
          <a:xfrm>
            <a:off x="6803859" y="3300124"/>
            <a:ext cx="31131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Rak pilkoppling 52">
            <a:extLst>
              <a:ext uri="{FF2B5EF4-FFF2-40B4-BE49-F238E27FC236}">
                <a16:creationId xmlns:a16="http://schemas.microsoft.com/office/drawing/2014/main" id="{EA569E60-99F5-D519-E079-885C3025FB0E}"/>
              </a:ext>
            </a:extLst>
          </p:cNvPr>
          <p:cNvCxnSpPr>
            <a:cxnSpLocks/>
          </p:cNvCxnSpPr>
          <p:nvPr/>
        </p:nvCxnSpPr>
        <p:spPr>
          <a:xfrm>
            <a:off x="911810" y="2278976"/>
            <a:ext cx="31131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1815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2855754-68D1-5280-B3F6-EC2A5DB25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99" y="0"/>
            <a:ext cx="8564201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BB6A0184-D172-4E46-08BF-F4C0B0A21477}"/>
                  </a:ext>
                </a:extLst>
              </p14:cNvPr>
              <p14:cNvContentPartPr/>
              <p14:nvPr/>
            </p14:nvContentPartPr>
            <p14:xfrm>
              <a:off x="2751525" y="1809855"/>
              <a:ext cx="2612880" cy="1839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BB6A0184-D172-4E46-08BF-F4C0B0A214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7525" y="1701855"/>
                <a:ext cx="2720520" cy="39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93533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D8A5D08-D8F6-4878-8831-BD0391E84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3" t="18059" r="41921" b="12602"/>
          <a:stretch/>
        </p:blipFill>
        <p:spPr>
          <a:xfrm>
            <a:off x="161364" y="0"/>
            <a:ext cx="4147746" cy="50700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D76BA48-B3C6-442C-BDA2-8B3712279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5" t="14000" r="41125" b="50000"/>
          <a:stretch/>
        </p:blipFill>
        <p:spPr>
          <a:xfrm>
            <a:off x="4309110" y="121024"/>
            <a:ext cx="4790738" cy="29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028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5B06961-DD52-E76E-490E-133CFF5A5182}"/>
              </a:ext>
            </a:extLst>
          </p:cNvPr>
          <p:cNvSpPr txBox="1">
            <a:spLocks noChangeArrowheads="1"/>
          </p:cNvSpPr>
          <p:nvPr/>
        </p:nvSpPr>
        <p:spPr>
          <a:xfrm>
            <a:off x="114041" y="157640"/>
            <a:ext cx="8915917" cy="459524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b="1" dirty="0">
                <a:solidFill>
                  <a:srgbClr val="FFFF00"/>
                </a:solidFill>
              </a:rPr>
              <a:t>GCT3013-02 – </a:t>
            </a:r>
            <a:r>
              <a:rPr lang="sv-SE" sz="1600" b="1" dirty="0" err="1">
                <a:solidFill>
                  <a:srgbClr val="FFFF00"/>
                </a:solidFill>
              </a:rPr>
              <a:t>complex</a:t>
            </a:r>
            <a:r>
              <a:rPr lang="sv-SE" sz="1600" b="1" dirty="0">
                <a:solidFill>
                  <a:srgbClr val="FFFF00"/>
                </a:solidFill>
              </a:rPr>
              <a:t> </a:t>
            </a:r>
            <a:r>
              <a:rPr lang="sv-SE" sz="1600" b="1" dirty="0" err="1">
                <a:solidFill>
                  <a:srgbClr val="FFFF00"/>
                </a:solidFill>
              </a:rPr>
              <a:t>epcoritamab</a:t>
            </a:r>
            <a:r>
              <a:rPr lang="sv-SE" sz="1600" b="1" dirty="0">
                <a:solidFill>
                  <a:srgbClr val="FFFF00"/>
                </a:solidFill>
              </a:rPr>
              <a:t> trial</a:t>
            </a:r>
          </a:p>
          <a:p>
            <a:endParaRPr lang="sv-SE" sz="1600" b="1" dirty="0">
              <a:solidFill>
                <a:srgbClr val="FFFF00"/>
              </a:solidFill>
            </a:endParaRPr>
          </a:p>
          <a:p>
            <a:r>
              <a:rPr lang="sv-SE" sz="1600" dirty="0">
                <a:solidFill>
                  <a:srgbClr val="FFFF00"/>
                </a:solidFill>
              </a:rPr>
              <a:t>		Partner			Duration </a:t>
            </a:r>
            <a:r>
              <a:rPr lang="sv-SE" sz="1600" dirty="0" err="1">
                <a:solidFill>
                  <a:srgbClr val="FFFF00"/>
                </a:solidFill>
              </a:rPr>
              <a:t>epco</a:t>
            </a:r>
            <a:endParaRPr lang="sv-SE" sz="1600" dirty="0">
              <a:solidFill>
                <a:srgbClr val="FFFF00"/>
              </a:solidFill>
            </a:endParaRP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>
                <a:solidFill>
                  <a:srgbClr val="FFFF00"/>
                </a:solidFill>
              </a:rPr>
              <a:t>Arm 1		R-CHOP	 		1 </a:t>
            </a:r>
            <a:r>
              <a:rPr lang="sv-SE" sz="1600" dirty="0" err="1">
                <a:solidFill>
                  <a:srgbClr val="FFFF00"/>
                </a:solidFill>
              </a:rPr>
              <a:t>year</a:t>
            </a:r>
            <a:r>
              <a:rPr lang="sv-SE" sz="1600" dirty="0">
                <a:solidFill>
                  <a:srgbClr val="FFFF00"/>
                </a:solidFill>
              </a:rPr>
              <a:t>		</a:t>
            </a:r>
            <a:r>
              <a:rPr lang="sv-SE" sz="1600" dirty="0" err="1">
                <a:solidFill>
                  <a:srgbClr val="FFFF00"/>
                </a:solidFill>
              </a:rPr>
              <a:t>Primary</a:t>
            </a:r>
            <a:r>
              <a:rPr lang="sv-SE" sz="1600" dirty="0">
                <a:solidFill>
                  <a:srgbClr val="FFFF00"/>
                </a:solidFill>
              </a:rPr>
              <a:t> DLBCL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2A		R2	 		2 </a:t>
            </a:r>
            <a:r>
              <a:rPr lang="sv-SE" sz="1600" dirty="0" err="1">
                <a:solidFill>
                  <a:srgbClr val="FFFF00"/>
                </a:solidFill>
              </a:rPr>
              <a:t>years</a:t>
            </a:r>
            <a:r>
              <a:rPr lang="sv-SE" sz="1600" dirty="0">
                <a:solidFill>
                  <a:srgbClr val="FFFF00"/>
                </a:solidFill>
              </a:rPr>
              <a:t>		</a:t>
            </a:r>
            <a:r>
              <a:rPr lang="sv-SE" sz="1600" dirty="0" err="1">
                <a:solidFill>
                  <a:srgbClr val="FFFF00"/>
                </a:solidFill>
              </a:rPr>
              <a:t>Rec</a:t>
            </a:r>
            <a:r>
              <a:rPr lang="sv-SE" sz="1600" dirty="0">
                <a:solidFill>
                  <a:srgbClr val="FFFF00"/>
                </a:solidFill>
              </a:rPr>
              <a:t> FL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2B		R2 (</a:t>
            </a:r>
            <a:r>
              <a:rPr lang="sv-SE" sz="1600" dirty="0" err="1">
                <a:solidFill>
                  <a:srgbClr val="FFFF00"/>
                </a:solidFill>
              </a:rPr>
              <a:t>epco</a:t>
            </a:r>
            <a:r>
              <a:rPr lang="sv-SE" sz="1600" dirty="0">
                <a:solidFill>
                  <a:srgbClr val="FFFF00"/>
                </a:solidFill>
              </a:rPr>
              <a:t> 24 mg) 		2 </a:t>
            </a:r>
            <a:r>
              <a:rPr lang="sv-SE" sz="1600" dirty="0" err="1">
                <a:solidFill>
                  <a:srgbClr val="FFFF00"/>
                </a:solidFill>
              </a:rPr>
              <a:t>years</a:t>
            </a:r>
            <a:r>
              <a:rPr lang="sv-SE" sz="1600" dirty="0">
                <a:solidFill>
                  <a:srgbClr val="FFFF00"/>
                </a:solidFill>
              </a:rPr>
              <a:t>		</a:t>
            </a:r>
            <a:r>
              <a:rPr lang="sv-SE" sz="1600" dirty="0" err="1">
                <a:solidFill>
                  <a:srgbClr val="FFFF00"/>
                </a:solidFill>
              </a:rPr>
              <a:t>Rec</a:t>
            </a:r>
            <a:r>
              <a:rPr lang="sv-SE" sz="1600" dirty="0">
                <a:solidFill>
                  <a:srgbClr val="FFFF00"/>
                </a:solidFill>
              </a:rPr>
              <a:t> FL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3		R-</a:t>
            </a:r>
            <a:r>
              <a:rPr lang="sv-SE" sz="1600" dirty="0" err="1">
                <a:solidFill>
                  <a:srgbClr val="FFFF00"/>
                </a:solidFill>
              </a:rPr>
              <a:t>Benda</a:t>
            </a:r>
            <a:r>
              <a:rPr lang="sv-SE" sz="1600" dirty="0">
                <a:solidFill>
                  <a:srgbClr val="FFFF00"/>
                </a:solidFill>
              </a:rPr>
              <a:t>			2 </a:t>
            </a:r>
            <a:r>
              <a:rPr lang="sv-SE" sz="1600" dirty="0" err="1">
                <a:solidFill>
                  <a:srgbClr val="FFFF00"/>
                </a:solidFill>
              </a:rPr>
              <a:t>years</a:t>
            </a:r>
            <a:r>
              <a:rPr lang="sv-SE" sz="1600" dirty="0">
                <a:solidFill>
                  <a:srgbClr val="FFFF00"/>
                </a:solidFill>
              </a:rPr>
              <a:t>		</a:t>
            </a:r>
            <a:r>
              <a:rPr lang="sv-SE" sz="1600" dirty="0" err="1">
                <a:solidFill>
                  <a:srgbClr val="FFFF00"/>
                </a:solidFill>
              </a:rPr>
              <a:t>Primary</a:t>
            </a:r>
            <a:r>
              <a:rPr lang="sv-SE" sz="1600" dirty="0">
                <a:solidFill>
                  <a:srgbClr val="FFFF00"/>
                </a:solidFill>
              </a:rPr>
              <a:t> FL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4		R-DHAO/C		till ASCT		</a:t>
            </a:r>
            <a:r>
              <a:rPr lang="sv-SE" sz="1600" dirty="0" err="1">
                <a:solidFill>
                  <a:srgbClr val="FFFF00"/>
                </a:solidFill>
              </a:rPr>
              <a:t>Rec</a:t>
            </a:r>
            <a:r>
              <a:rPr lang="sv-SE" sz="1600" dirty="0">
                <a:solidFill>
                  <a:srgbClr val="FFFF00"/>
                </a:solidFill>
              </a:rPr>
              <a:t> DLBCL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5		</a:t>
            </a:r>
            <a:r>
              <a:rPr lang="sv-SE" sz="1600" dirty="0" err="1">
                <a:solidFill>
                  <a:srgbClr val="FFFF00"/>
                </a:solidFill>
              </a:rPr>
              <a:t>GemOx</a:t>
            </a:r>
            <a:r>
              <a:rPr lang="sv-SE" sz="1600" dirty="0">
                <a:solidFill>
                  <a:srgbClr val="FFFF00"/>
                </a:solidFill>
              </a:rPr>
              <a:t>			</a:t>
            </a:r>
            <a:r>
              <a:rPr lang="sv-SE" sz="1600" dirty="0" err="1">
                <a:solidFill>
                  <a:srgbClr val="FFFF00"/>
                </a:solidFill>
              </a:rPr>
              <a:t>forever</a:t>
            </a:r>
            <a:r>
              <a:rPr lang="sv-SE" sz="1600" dirty="0">
                <a:solidFill>
                  <a:srgbClr val="FFFF00"/>
                </a:solidFill>
              </a:rPr>
              <a:t>		</a:t>
            </a:r>
            <a:r>
              <a:rPr lang="sv-SE" sz="1600" dirty="0" err="1">
                <a:solidFill>
                  <a:srgbClr val="FFFF00"/>
                </a:solidFill>
              </a:rPr>
              <a:t>Rec</a:t>
            </a:r>
            <a:r>
              <a:rPr lang="sv-SE" sz="1600" dirty="0">
                <a:solidFill>
                  <a:srgbClr val="FFFF00"/>
                </a:solidFill>
              </a:rPr>
              <a:t> DLBCL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6		R2			2 </a:t>
            </a:r>
            <a:r>
              <a:rPr lang="sv-SE" sz="1600" dirty="0" err="1">
                <a:solidFill>
                  <a:srgbClr val="FFFF00"/>
                </a:solidFill>
              </a:rPr>
              <a:t>years</a:t>
            </a:r>
            <a:r>
              <a:rPr lang="sv-SE" sz="1600" dirty="0">
                <a:solidFill>
                  <a:srgbClr val="FFFF00"/>
                </a:solidFill>
              </a:rPr>
              <a:t>		</a:t>
            </a:r>
            <a:r>
              <a:rPr lang="sv-SE" sz="1600" dirty="0" err="1">
                <a:solidFill>
                  <a:srgbClr val="FFFF00"/>
                </a:solidFill>
              </a:rPr>
              <a:t>Primary</a:t>
            </a:r>
            <a:r>
              <a:rPr lang="sv-SE" sz="1600" dirty="0">
                <a:solidFill>
                  <a:srgbClr val="FFFF00"/>
                </a:solidFill>
              </a:rPr>
              <a:t> FL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7		</a:t>
            </a:r>
            <a:r>
              <a:rPr lang="sv-SE" sz="1600" dirty="0" err="1">
                <a:solidFill>
                  <a:srgbClr val="FFFF00"/>
                </a:solidFill>
              </a:rPr>
              <a:t>none</a:t>
            </a:r>
            <a:r>
              <a:rPr lang="sv-SE" sz="1600" dirty="0">
                <a:solidFill>
                  <a:srgbClr val="FFFF00"/>
                </a:solidFill>
              </a:rPr>
              <a:t> (</a:t>
            </a:r>
            <a:r>
              <a:rPr lang="sv-SE" sz="1600" dirty="0" err="1">
                <a:solidFill>
                  <a:srgbClr val="FFFF00"/>
                </a:solidFill>
              </a:rPr>
              <a:t>maintenance</a:t>
            </a:r>
            <a:r>
              <a:rPr lang="sv-SE" sz="1600" dirty="0">
                <a:solidFill>
                  <a:srgbClr val="FFFF00"/>
                </a:solidFill>
              </a:rPr>
              <a:t>)		2 </a:t>
            </a:r>
            <a:r>
              <a:rPr lang="sv-SE" sz="1600" dirty="0" err="1">
                <a:solidFill>
                  <a:srgbClr val="FFFF00"/>
                </a:solidFill>
              </a:rPr>
              <a:t>years</a:t>
            </a:r>
            <a:r>
              <a:rPr lang="sv-SE" sz="1600" dirty="0">
                <a:solidFill>
                  <a:srgbClr val="FFFF00"/>
                </a:solidFill>
              </a:rPr>
              <a:t>		1st </a:t>
            </a:r>
            <a:r>
              <a:rPr lang="sv-SE" sz="1600" dirty="0" err="1">
                <a:solidFill>
                  <a:srgbClr val="FFFF00"/>
                </a:solidFill>
              </a:rPr>
              <a:t>remission</a:t>
            </a:r>
            <a:r>
              <a:rPr lang="sv-SE" sz="1600" dirty="0">
                <a:solidFill>
                  <a:srgbClr val="FFFF00"/>
                </a:solidFill>
              </a:rPr>
              <a:t> FL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8		mini-R-CHOP		</a:t>
            </a:r>
            <a:r>
              <a:rPr lang="sv-SE" sz="1600" dirty="0" err="1">
                <a:solidFill>
                  <a:srgbClr val="FFFF00"/>
                </a:solidFill>
              </a:rPr>
              <a:t>about</a:t>
            </a:r>
            <a:r>
              <a:rPr lang="sv-SE" sz="1600" dirty="0">
                <a:solidFill>
                  <a:srgbClr val="FFFF00"/>
                </a:solidFill>
              </a:rPr>
              <a:t> 6 </a:t>
            </a:r>
            <a:r>
              <a:rPr lang="sv-SE" sz="1600" dirty="0" err="1">
                <a:solidFill>
                  <a:srgbClr val="FFFF00"/>
                </a:solidFill>
              </a:rPr>
              <a:t>months</a:t>
            </a:r>
            <a:r>
              <a:rPr lang="sv-SE" sz="1600" dirty="0">
                <a:solidFill>
                  <a:srgbClr val="FFFF00"/>
                </a:solidFill>
              </a:rPr>
              <a:t>	</a:t>
            </a:r>
            <a:r>
              <a:rPr lang="sv-SE" sz="1600" dirty="0" err="1">
                <a:solidFill>
                  <a:srgbClr val="FFFF00"/>
                </a:solidFill>
              </a:rPr>
              <a:t>Primary</a:t>
            </a:r>
            <a:r>
              <a:rPr lang="sv-SE" sz="1600" dirty="0">
                <a:solidFill>
                  <a:srgbClr val="FFFF00"/>
                </a:solidFill>
              </a:rPr>
              <a:t> DLBCL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9		</a:t>
            </a:r>
            <a:r>
              <a:rPr lang="sv-SE" sz="1600" dirty="0" err="1">
                <a:solidFill>
                  <a:srgbClr val="FFFF00"/>
                </a:solidFill>
              </a:rPr>
              <a:t>lenalidomide</a:t>
            </a:r>
            <a:r>
              <a:rPr lang="sv-SE" sz="1600" dirty="0">
                <a:solidFill>
                  <a:srgbClr val="FFFF00"/>
                </a:solidFill>
              </a:rPr>
              <a:t>		2 </a:t>
            </a:r>
            <a:r>
              <a:rPr lang="sv-SE" sz="1600" dirty="0" err="1">
                <a:solidFill>
                  <a:srgbClr val="FFFF00"/>
                </a:solidFill>
              </a:rPr>
              <a:t>years</a:t>
            </a:r>
            <a:r>
              <a:rPr lang="sv-SE" sz="1600" dirty="0">
                <a:solidFill>
                  <a:srgbClr val="FFFF00"/>
                </a:solidFill>
              </a:rPr>
              <a:t>		</a:t>
            </a:r>
            <a:r>
              <a:rPr lang="sv-SE" sz="1600" dirty="0" err="1">
                <a:solidFill>
                  <a:srgbClr val="FFFF00"/>
                </a:solidFill>
              </a:rPr>
              <a:t>Rec</a:t>
            </a:r>
            <a:r>
              <a:rPr lang="sv-SE" sz="1600" dirty="0">
                <a:solidFill>
                  <a:srgbClr val="FFFF00"/>
                </a:solidFill>
              </a:rPr>
              <a:t> FL POD24+</a:t>
            </a:r>
          </a:p>
          <a:p>
            <a:r>
              <a:rPr lang="sv-SE" sz="1600" dirty="0">
                <a:solidFill>
                  <a:srgbClr val="FFFF00"/>
                </a:solidFill>
              </a:rPr>
              <a:t>Arm 10		RICE			till ASCT		</a:t>
            </a:r>
            <a:r>
              <a:rPr lang="sv-SE" sz="1600" dirty="0" err="1">
                <a:solidFill>
                  <a:srgbClr val="FFFF00"/>
                </a:solidFill>
              </a:rPr>
              <a:t>Rec</a:t>
            </a:r>
            <a:r>
              <a:rPr lang="sv-SE" sz="1600" dirty="0">
                <a:solidFill>
                  <a:srgbClr val="FFFF00"/>
                </a:solidFill>
              </a:rPr>
              <a:t> DLBCL</a:t>
            </a:r>
          </a:p>
          <a:p>
            <a:endParaRPr lang="sv-SE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537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D654268-D78D-452B-BA7A-F4FB6C8C3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45672" r="53150" b="18260"/>
          <a:stretch/>
        </p:blipFill>
        <p:spPr>
          <a:xfrm>
            <a:off x="6008713" y="336541"/>
            <a:ext cx="2726914" cy="401016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24BE5EB-556B-4905-9B6B-3E8EBD36DBB5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23478"/>
            <a:ext cx="5256584" cy="18002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45-årig kvinna, ekonom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2019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follikulärt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lymfom grad 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Slutet 2021 växer sjukdomen snabbt. PAD: ingen transformation. Nu gigantisk sjukdom med leukemi (lymfocyter 20/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nl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Svullen buk, svullna ben, lever/mjältengagemang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Beta-2-mikroglobulin 4,3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LD 10</a:t>
            </a:r>
          </a:p>
        </p:txBody>
      </p:sp>
    </p:spTree>
    <p:extLst>
      <p:ext uri="{BB962C8B-B14F-4D97-AF65-F5344CB8AC3E}">
        <p14:creationId xmlns:p14="http://schemas.microsoft.com/office/powerpoint/2010/main" val="8000784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Grading and management of CRS. Considerations and approaches for the... |  Download Scientific Diagram">
            <a:extLst>
              <a:ext uri="{FF2B5EF4-FFF2-40B4-BE49-F238E27FC236}">
                <a16:creationId xmlns:a16="http://schemas.microsoft.com/office/drawing/2014/main" id="{8B83AF39-85D3-4E54-905B-8673DF57F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56" y="1438182"/>
            <a:ext cx="3849044" cy="19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A65D7D5-6865-4F23-9D71-1C4D17EEF3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4956" y="3595456"/>
          <a:ext cx="3700512" cy="108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16040" imgH="210240" progId="">
                  <p:embed/>
                </p:oleObj>
              </mc:Choice>
              <mc:Fallback>
                <p:oleObj r:id="rId3" imgW="716040" imgH="210240" progId="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7A65D7D5-6865-4F23-9D71-1C4D17EEF3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4956" y="3595456"/>
                        <a:ext cx="3700512" cy="108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124BE5EB-556B-4905-9B6B-3E8EBD36DBB5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23478"/>
            <a:ext cx="5256584" cy="18002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45-årig kvinna, ekonom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Inkluderas i GCT3013-02 Arm 6 (första linjens behandling med R2 +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Dvs. R x 4 en gång i veckan +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lenalidomid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samt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 gång i veckan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 upptrappningsdos, där den 3:e dosen är första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fulldos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Läggs in 15 dec 2021 för första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fulldos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Högdossteroider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enligt protokoll (100 mg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prednisolon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09.00 start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rituximab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11.40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rituximab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avslutas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11.55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48 mg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14.30 CRS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Kraftig frossa, temp 41,3. Ger tocilizumab 8 mg/kg. Byter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prednisolon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till dexametason 20 mg. Syrgas på grimma. Tocilizumab upprepas 17/12.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sIL-2R visade sig senare vara 27482, IL-6 1786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016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D654268-D78D-452B-BA7A-F4FB6C8C3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45672" r="53150" b="18260"/>
          <a:stretch/>
        </p:blipFill>
        <p:spPr>
          <a:xfrm>
            <a:off x="406902" y="487462"/>
            <a:ext cx="2993245" cy="440183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24BE5EB-556B-4905-9B6B-3E8EBD36DBB5}"/>
              </a:ext>
            </a:extLst>
          </p:cNvPr>
          <p:cNvSpPr txBox="1">
            <a:spLocks noChangeArrowheads="1"/>
          </p:cNvSpPr>
          <p:nvPr/>
        </p:nvSpPr>
        <p:spPr>
          <a:xfrm>
            <a:off x="251519" y="123478"/>
            <a:ext cx="6335711" cy="18002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PET/CT 1 december		PET/CT 11 januari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45DE16B-D244-40BC-985E-85CD64A6B8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432" y="487462"/>
          <a:ext cx="2908906" cy="4438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12360" imgH="935640" progId="">
                  <p:embed/>
                </p:oleObj>
              </mc:Choice>
              <mc:Fallback>
                <p:oleObj r:id="rId3" imgW="612360" imgH="93564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45DE16B-D244-40BC-985E-85CD64A6B8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3432" y="487462"/>
                        <a:ext cx="2908906" cy="4438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10984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24BE5EB-556B-4905-9B6B-3E8EBD36DBB5}"/>
              </a:ext>
            </a:extLst>
          </p:cNvPr>
          <p:cNvSpPr txBox="1">
            <a:spLocks noChangeArrowheads="1"/>
          </p:cNvSpPr>
          <p:nvPr/>
        </p:nvSpPr>
        <p:spPr>
          <a:xfrm>
            <a:off x="251519" y="123478"/>
            <a:ext cx="5728367" cy="18002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45-årig kvinna, ekonom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Januari 2022 COVID+. Mår hyggligt men sinuitsymptom. Tar bort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lenalidomid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för att minska T-cellsmoduleringen. Pausar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+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rituximab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Februari 2022: COVID-RNA försvinner inte. Ständigt snorig.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Mars 2022: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sotrovimab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sen virusfri.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April 2022: återupptar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vägrar lena). Direkt inträder sjukdomskänsla och återkommande viroser.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IgG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ua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September 2022 COVID igen. Läker ut (neg NPH). Återstartar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Blir då snabbt COVID+ igen. Är sjuk. Pausar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blir neg för COVID, återupptar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blir därefter COVID+ igen. Pat och hennes doktor (jag) vägrar ytterligare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från januari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April 2023: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mår bra. Arbetar. Lite PTSD sedan CRS-tillfället kvarstår.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Är hon botad?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AAF93107-07CC-4824-9DE6-F69573B2EB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1831" y="221132"/>
          <a:ext cx="1790649" cy="273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12360" imgH="935640" progId="">
                  <p:embed/>
                </p:oleObj>
              </mc:Choice>
              <mc:Fallback>
                <p:oleObj r:id="rId2" imgW="612360" imgH="935640" progId="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AAF93107-07CC-4824-9DE6-F69573B2EB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01831" y="221132"/>
                        <a:ext cx="1790649" cy="2732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51864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A995B82-DC43-4DC2-83C4-9F57A228A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8261" r="52362" b="3832"/>
          <a:stretch/>
        </p:blipFill>
        <p:spPr>
          <a:xfrm>
            <a:off x="2079335" y="208840"/>
            <a:ext cx="972971" cy="309061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CFAF746-A7FC-4036-BEE6-ABAD7072D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16818" r="52362" b="5275"/>
          <a:stretch/>
        </p:blipFill>
        <p:spPr>
          <a:xfrm>
            <a:off x="5111775" y="136832"/>
            <a:ext cx="937073" cy="316262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0DF6EFD-9723-46B4-A8A6-73A9F34EA16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8917"/>
            <a:ext cx="2304256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dirty="0"/>
              <a:t>FL, 76-årig kvinna</a:t>
            </a:r>
          </a:p>
          <a:p>
            <a:endParaRPr lang="sv-SE" sz="1600" dirty="0"/>
          </a:p>
          <a:p>
            <a:r>
              <a:rPr lang="sv-SE" sz="1600" dirty="0"/>
              <a:t>2012 R2</a:t>
            </a:r>
          </a:p>
          <a:p>
            <a:r>
              <a:rPr lang="sv-SE" sz="1600" dirty="0"/>
              <a:t>2016 R-</a:t>
            </a:r>
            <a:r>
              <a:rPr lang="sv-SE" sz="1600" dirty="0" err="1"/>
              <a:t>Bendamustin</a:t>
            </a:r>
            <a:endParaRPr lang="sv-SE" sz="1600" dirty="0"/>
          </a:p>
          <a:p>
            <a:r>
              <a:rPr lang="sv-SE" sz="1600" dirty="0"/>
              <a:t>2018 </a:t>
            </a:r>
            <a:r>
              <a:rPr lang="sv-SE" sz="1600" dirty="0" err="1"/>
              <a:t>Parsaklisib</a:t>
            </a:r>
            <a:r>
              <a:rPr lang="sv-SE" sz="1600" dirty="0"/>
              <a:t>, bröts pga. </a:t>
            </a:r>
            <a:r>
              <a:rPr lang="sv-SE" sz="1600" dirty="0" err="1"/>
              <a:t>pneumonit</a:t>
            </a:r>
            <a:endParaRPr lang="sv-SE" sz="1600" dirty="0"/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>
                <a:solidFill>
                  <a:srgbClr val="FFFF00"/>
                </a:solidFill>
              </a:rPr>
              <a:t>2021 R2 + </a:t>
            </a:r>
            <a:r>
              <a:rPr lang="sv-SE" sz="1600" dirty="0" err="1">
                <a:solidFill>
                  <a:srgbClr val="FFFF00"/>
                </a:solidFill>
              </a:rPr>
              <a:t>epcoritamab</a:t>
            </a:r>
            <a:endParaRPr lang="sv-SE" sz="1600" dirty="0">
              <a:solidFill>
                <a:srgbClr val="FFFF0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6E75521-6373-44BB-89B0-7AA1E82257FB}"/>
              </a:ext>
            </a:extLst>
          </p:cNvPr>
          <p:cNvSpPr txBox="1">
            <a:spLocks noChangeArrowheads="1"/>
          </p:cNvSpPr>
          <p:nvPr/>
        </p:nvSpPr>
        <p:spPr>
          <a:xfrm>
            <a:off x="3210122" y="0"/>
            <a:ext cx="2304256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dirty="0"/>
              <a:t>DLBCL, 76-årig man</a:t>
            </a:r>
          </a:p>
          <a:p>
            <a:endParaRPr lang="sv-SE" sz="1600" dirty="0"/>
          </a:p>
          <a:p>
            <a:r>
              <a:rPr lang="sv-SE" sz="1600" dirty="0"/>
              <a:t>2018 R-CHOP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>
                <a:solidFill>
                  <a:srgbClr val="FFFF00"/>
                </a:solidFill>
              </a:rPr>
              <a:t>2021 </a:t>
            </a:r>
            <a:r>
              <a:rPr lang="sv-SE" sz="1600" dirty="0" err="1">
                <a:solidFill>
                  <a:srgbClr val="FFFF00"/>
                </a:solidFill>
              </a:rPr>
              <a:t>GemOx</a:t>
            </a:r>
            <a:r>
              <a:rPr lang="sv-SE" sz="1600" dirty="0">
                <a:solidFill>
                  <a:srgbClr val="FFFF00"/>
                </a:solidFill>
              </a:rPr>
              <a:t>+</a:t>
            </a:r>
          </a:p>
          <a:p>
            <a:r>
              <a:rPr lang="sv-SE" sz="1600" dirty="0" err="1">
                <a:solidFill>
                  <a:srgbClr val="FFFF00"/>
                </a:solidFill>
              </a:rPr>
              <a:t>epcoritamab</a:t>
            </a:r>
            <a:endParaRPr lang="sv-SE" sz="1600" dirty="0">
              <a:solidFill>
                <a:srgbClr val="FFFF00"/>
              </a:solidFill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B57E35-689C-42C3-A509-6487D667F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15375" r="52362" b="3833"/>
          <a:stretch/>
        </p:blipFill>
        <p:spPr>
          <a:xfrm>
            <a:off x="7950501" y="136832"/>
            <a:ext cx="918102" cy="302433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2AB77AE-94EE-4C7B-926E-82A4C1B26094}"/>
              </a:ext>
            </a:extLst>
          </p:cNvPr>
          <p:cNvSpPr txBox="1">
            <a:spLocks noChangeArrowheads="1"/>
          </p:cNvSpPr>
          <p:nvPr/>
        </p:nvSpPr>
        <p:spPr>
          <a:xfrm>
            <a:off x="6037507" y="8917"/>
            <a:ext cx="2304256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dirty="0"/>
              <a:t>FL, 59-årig kvinna</a:t>
            </a:r>
          </a:p>
          <a:p>
            <a:endParaRPr lang="sv-SE" sz="1600" dirty="0"/>
          </a:p>
          <a:p>
            <a:r>
              <a:rPr lang="sv-SE" sz="1600" dirty="0">
                <a:solidFill>
                  <a:srgbClr val="FFFF00"/>
                </a:solidFill>
              </a:rPr>
              <a:t>2021 R-</a:t>
            </a:r>
            <a:r>
              <a:rPr lang="sv-SE" sz="1600" dirty="0" err="1">
                <a:solidFill>
                  <a:srgbClr val="FFFF00"/>
                </a:solidFill>
              </a:rPr>
              <a:t>Bendamustin</a:t>
            </a:r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>
                <a:solidFill>
                  <a:srgbClr val="FFFF00"/>
                </a:solidFill>
              </a:rPr>
              <a:t>+ </a:t>
            </a:r>
            <a:r>
              <a:rPr lang="sv-SE" sz="1600" dirty="0" err="1">
                <a:solidFill>
                  <a:srgbClr val="FFFF00"/>
                </a:solidFill>
              </a:rPr>
              <a:t>epcoritamab</a:t>
            </a:r>
            <a:endParaRPr lang="sv-SE" sz="1600" dirty="0">
              <a:solidFill>
                <a:srgbClr val="FFFF0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1B2D93F-C959-4A94-9622-37AAFB51CFF5}"/>
              </a:ext>
            </a:extLst>
          </p:cNvPr>
          <p:cNvSpPr txBox="1">
            <a:spLocks noChangeArrowheads="1"/>
          </p:cNvSpPr>
          <p:nvPr/>
        </p:nvSpPr>
        <p:spPr>
          <a:xfrm>
            <a:off x="349459" y="3313414"/>
            <a:ext cx="3189441" cy="259703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dirty="0"/>
              <a:t>FL, 69-årig kvinna</a:t>
            </a:r>
          </a:p>
          <a:p>
            <a:r>
              <a:rPr lang="sv-SE" sz="1600" dirty="0"/>
              <a:t>2013 R</a:t>
            </a:r>
          </a:p>
          <a:p>
            <a:r>
              <a:rPr lang="sv-SE" sz="1600" dirty="0"/>
              <a:t>2014 R + </a:t>
            </a:r>
            <a:r>
              <a:rPr lang="sv-SE" sz="1600" dirty="0" err="1"/>
              <a:t>idelalisib</a:t>
            </a:r>
            <a:endParaRPr lang="sv-SE" sz="1600" dirty="0"/>
          </a:p>
          <a:p>
            <a:r>
              <a:rPr lang="sv-SE" sz="1600" dirty="0"/>
              <a:t>2017 R-</a:t>
            </a:r>
            <a:r>
              <a:rPr lang="sv-SE" sz="1600" dirty="0" err="1"/>
              <a:t>Benda</a:t>
            </a:r>
            <a:endParaRPr lang="sv-SE" sz="1600" dirty="0"/>
          </a:p>
          <a:p>
            <a:r>
              <a:rPr lang="sv-SE" sz="1600" dirty="0">
                <a:solidFill>
                  <a:srgbClr val="FFFF00"/>
                </a:solidFill>
              </a:rPr>
              <a:t>2022 R2</a:t>
            </a:r>
          </a:p>
          <a:p>
            <a:r>
              <a:rPr lang="sv-SE" sz="1600" dirty="0">
                <a:solidFill>
                  <a:srgbClr val="FFFF00"/>
                </a:solidFill>
              </a:rPr>
              <a:t>+ </a:t>
            </a:r>
            <a:r>
              <a:rPr lang="sv-SE" sz="1600" dirty="0" err="1">
                <a:solidFill>
                  <a:srgbClr val="FFFF00"/>
                </a:solidFill>
              </a:rPr>
              <a:t>epcoritamab</a:t>
            </a:r>
            <a:r>
              <a:rPr lang="sv-SE" sz="1600" dirty="0">
                <a:solidFill>
                  <a:srgbClr val="FFFF00"/>
                </a:solidFill>
              </a:rPr>
              <a:t> under samtidig covid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D87FFA-DF0B-4F64-8A12-051FCC39A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107" y="2348622"/>
            <a:ext cx="1009500" cy="2666604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1A3005F2-CC21-4B57-B0BA-62BA8672E836}"/>
              </a:ext>
            </a:extLst>
          </p:cNvPr>
          <p:cNvSpPr txBox="1">
            <a:spLocks noChangeArrowheads="1"/>
          </p:cNvSpPr>
          <p:nvPr/>
        </p:nvSpPr>
        <p:spPr>
          <a:xfrm>
            <a:off x="4347516" y="3496555"/>
            <a:ext cx="2649355" cy="149170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dirty="0"/>
              <a:t>DLBCL, 76-årig kvinna</a:t>
            </a:r>
          </a:p>
          <a:p>
            <a:r>
              <a:rPr lang="sv-SE" sz="1600" dirty="0"/>
              <a:t>2018 R-CHOP x 6</a:t>
            </a:r>
          </a:p>
          <a:p>
            <a:r>
              <a:rPr lang="sv-SE" sz="1600" dirty="0">
                <a:solidFill>
                  <a:srgbClr val="FFFF00"/>
                </a:solidFill>
              </a:rPr>
              <a:t>2022 </a:t>
            </a:r>
            <a:r>
              <a:rPr lang="sv-SE" sz="1600" dirty="0" err="1">
                <a:solidFill>
                  <a:srgbClr val="FFFF00"/>
                </a:solidFill>
              </a:rPr>
              <a:t>epcoritamab</a:t>
            </a:r>
            <a:r>
              <a:rPr lang="sv-SE" sz="1600" dirty="0">
                <a:solidFill>
                  <a:srgbClr val="FFFF00"/>
                </a:solidFill>
              </a:rPr>
              <a:t> singel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F8ACECD7-CDD5-4CC8-B52C-88A59C3A7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27" y="2477058"/>
            <a:ext cx="1013110" cy="136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FE737A52-5733-457F-9E0E-62ADF967BF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27" y="3818881"/>
            <a:ext cx="1009500" cy="1169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994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7DD49CC-B402-4792-9761-B23329B3E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9703" r="57087" b="13932"/>
          <a:stretch/>
        </p:blipFill>
        <p:spPr>
          <a:xfrm>
            <a:off x="4918229" y="162755"/>
            <a:ext cx="1152128" cy="481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AF7EC4-BAA5-484D-9A4A-2818D679F0A5}"/>
              </a:ext>
            </a:extLst>
          </p:cNvPr>
          <p:cNvSpPr txBox="1">
            <a:spLocks noChangeArrowheads="1"/>
          </p:cNvSpPr>
          <p:nvPr/>
        </p:nvSpPr>
        <p:spPr>
          <a:xfrm>
            <a:off x="395535" y="267494"/>
            <a:ext cx="4176465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dirty="0"/>
              <a:t>CD20 är viktigt</a:t>
            </a:r>
          </a:p>
          <a:p>
            <a:endParaRPr lang="sv-SE" sz="1600" dirty="0"/>
          </a:p>
          <a:p>
            <a:r>
              <a:rPr lang="sv-SE" sz="1600" dirty="0"/>
              <a:t>2000 R-CHOP</a:t>
            </a:r>
          </a:p>
          <a:p>
            <a:r>
              <a:rPr lang="sv-SE" sz="1600" dirty="0"/>
              <a:t>2015 R-</a:t>
            </a:r>
            <a:r>
              <a:rPr lang="sv-SE" sz="1600" dirty="0" err="1"/>
              <a:t>Bendamustin</a:t>
            </a:r>
            <a:endParaRPr lang="sv-SE" sz="1600" dirty="0"/>
          </a:p>
          <a:p>
            <a:r>
              <a:rPr lang="sv-SE" sz="1600" dirty="0"/>
              <a:t>2019 </a:t>
            </a:r>
            <a:r>
              <a:rPr lang="sv-SE" sz="1600" dirty="0" err="1"/>
              <a:t>Parsaklisib</a:t>
            </a:r>
            <a:r>
              <a:rPr lang="sv-SE" sz="1600" dirty="0"/>
              <a:t> i studie</a:t>
            </a:r>
          </a:p>
          <a:p>
            <a:endParaRPr lang="sv-SE" sz="1600" dirty="0"/>
          </a:p>
          <a:p>
            <a:r>
              <a:rPr lang="sv-SE" sz="1600" dirty="0"/>
              <a:t>2021: </a:t>
            </a:r>
            <a:r>
              <a:rPr lang="sv-SE" sz="1600" dirty="0" err="1"/>
              <a:t>tFL</a:t>
            </a:r>
            <a:r>
              <a:rPr lang="sv-SE" sz="1600" dirty="0"/>
              <a:t>, </a:t>
            </a:r>
            <a:r>
              <a:rPr lang="sv-SE" sz="1600" b="1" dirty="0"/>
              <a:t>delvis CD20-negativ</a:t>
            </a:r>
          </a:p>
          <a:p>
            <a:endParaRPr lang="sv-SE" sz="1600" dirty="0"/>
          </a:p>
          <a:p>
            <a:r>
              <a:rPr lang="sv-SE" sz="1600" dirty="0">
                <a:solidFill>
                  <a:srgbClr val="FFFF00"/>
                </a:solidFill>
              </a:rPr>
              <a:t>2021 </a:t>
            </a:r>
            <a:r>
              <a:rPr lang="sv-SE" sz="1600" dirty="0" err="1">
                <a:solidFill>
                  <a:srgbClr val="FFFF00"/>
                </a:solidFill>
              </a:rPr>
              <a:t>GemOx</a:t>
            </a:r>
            <a:r>
              <a:rPr lang="sv-SE" sz="1600" dirty="0">
                <a:solidFill>
                  <a:srgbClr val="FFFF00"/>
                </a:solidFill>
              </a:rPr>
              <a:t> + </a:t>
            </a:r>
            <a:r>
              <a:rPr lang="sv-SE" sz="1600" dirty="0" err="1">
                <a:solidFill>
                  <a:srgbClr val="FFFF00"/>
                </a:solidFill>
              </a:rPr>
              <a:t>epcoritamab</a:t>
            </a:r>
            <a:r>
              <a:rPr lang="sv-SE" sz="1600" dirty="0">
                <a:solidFill>
                  <a:srgbClr val="FFFF00"/>
                </a:solidFill>
              </a:rPr>
              <a:t> 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>
                <a:solidFill>
                  <a:srgbClr val="FFFF00"/>
                </a:solidFill>
              </a:rPr>
              <a:t>Initialt svar men efter några månader fulminant relaps och </a:t>
            </a:r>
            <a:r>
              <a:rPr lang="sv-SE" sz="1600" dirty="0" err="1">
                <a:solidFill>
                  <a:srgbClr val="FFFF00"/>
                </a:solidFill>
              </a:rPr>
              <a:t>pat</a:t>
            </a:r>
            <a:r>
              <a:rPr lang="sv-SE" sz="1600" dirty="0">
                <a:solidFill>
                  <a:srgbClr val="FFFF00"/>
                </a:solidFill>
              </a:rPr>
              <a:t> inkluderas i annan experimentell studie med </a:t>
            </a:r>
            <a:r>
              <a:rPr lang="sv-SE" sz="1600" dirty="0" err="1">
                <a:solidFill>
                  <a:srgbClr val="FFFF00"/>
                </a:solidFill>
              </a:rPr>
              <a:t>karonudib</a:t>
            </a:r>
            <a:r>
              <a:rPr lang="sv-SE" sz="1600" dirty="0">
                <a:solidFill>
                  <a:srgbClr val="FFFF00"/>
                </a:solidFill>
              </a:rPr>
              <a:t> men inget svar, dör.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1600" dirty="0">
                <a:solidFill>
                  <a:srgbClr val="FFFF00"/>
                </a:solidFill>
              </a:rPr>
              <a:t>PAD: total CD20-negativitet i hela preparatet. Inte en enda </a:t>
            </a:r>
            <a:r>
              <a:rPr lang="sv-SE" sz="1600" dirty="0" err="1">
                <a:solidFill>
                  <a:srgbClr val="FFFF00"/>
                </a:solidFill>
              </a:rPr>
              <a:t>pos</a:t>
            </a:r>
            <a:r>
              <a:rPr lang="sv-SE" sz="1600" dirty="0">
                <a:solidFill>
                  <a:srgbClr val="FFFF00"/>
                </a:solidFill>
              </a:rPr>
              <a:t> molekyl finns.</a:t>
            </a:r>
          </a:p>
        </p:txBody>
      </p:sp>
    </p:spTree>
    <p:extLst>
      <p:ext uri="{BB962C8B-B14F-4D97-AF65-F5344CB8AC3E}">
        <p14:creationId xmlns:p14="http://schemas.microsoft.com/office/powerpoint/2010/main" val="10022314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A995B82-DC43-4DC2-83C4-9F57A228A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8261" r="52362" b="3832"/>
          <a:stretch/>
        </p:blipFill>
        <p:spPr>
          <a:xfrm>
            <a:off x="2079335" y="208840"/>
            <a:ext cx="972971" cy="309061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CFAF746-A7FC-4036-BEE6-ABAD7072D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16818" r="52362" b="5275"/>
          <a:stretch/>
        </p:blipFill>
        <p:spPr>
          <a:xfrm>
            <a:off x="5111775" y="136832"/>
            <a:ext cx="937073" cy="316262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0DF6EFD-9723-46B4-A8A6-73A9F34EA16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8917"/>
            <a:ext cx="2304256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FL, 76-årig kvinna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2012 R2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2016 R-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Bendamustin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2018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Parsaklisib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bröts pga.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pneumonit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2021 R2 +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2023 jan: progress på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PET under pågående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Biopsi visar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CD20-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foll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lymfom.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6E75521-6373-44BB-89B0-7AA1E82257FB}"/>
              </a:ext>
            </a:extLst>
          </p:cNvPr>
          <p:cNvSpPr txBox="1">
            <a:spLocks noChangeArrowheads="1"/>
          </p:cNvSpPr>
          <p:nvPr/>
        </p:nvSpPr>
        <p:spPr>
          <a:xfrm>
            <a:off x="3210122" y="0"/>
            <a:ext cx="2304256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DLBCL, 76-årig 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2018 R-CHOP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2021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GemOx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B57E35-689C-42C3-A509-6487D667F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15375" r="52362" b="3833"/>
          <a:stretch/>
        </p:blipFill>
        <p:spPr>
          <a:xfrm>
            <a:off x="7950501" y="136832"/>
            <a:ext cx="918102" cy="302433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2AB77AE-94EE-4C7B-926E-82A4C1B26094}"/>
              </a:ext>
            </a:extLst>
          </p:cNvPr>
          <p:cNvSpPr txBox="1">
            <a:spLocks noChangeArrowheads="1"/>
          </p:cNvSpPr>
          <p:nvPr/>
        </p:nvSpPr>
        <p:spPr>
          <a:xfrm>
            <a:off x="6037507" y="8917"/>
            <a:ext cx="2304256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FL, 59-årig kvinna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2021 R-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Bendamustin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+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1B2D93F-C959-4A94-9622-37AAFB51CFF5}"/>
              </a:ext>
            </a:extLst>
          </p:cNvPr>
          <p:cNvSpPr txBox="1">
            <a:spLocks noChangeArrowheads="1"/>
          </p:cNvSpPr>
          <p:nvPr/>
        </p:nvSpPr>
        <p:spPr>
          <a:xfrm>
            <a:off x="349459" y="3313414"/>
            <a:ext cx="3189441" cy="259703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FL, 69-årig kvinna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2013 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2014 R +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idelalisib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2017 R-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Benda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2022 R2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+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under samtidig covid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D87FFA-DF0B-4F64-8A12-051FCC39A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107" y="2348622"/>
            <a:ext cx="1009500" cy="2666604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1A3005F2-CC21-4B57-B0BA-62BA8672E836}"/>
              </a:ext>
            </a:extLst>
          </p:cNvPr>
          <p:cNvSpPr txBox="1">
            <a:spLocks noChangeArrowheads="1"/>
          </p:cNvSpPr>
          <p:nvPr/>
        </p:nvSpPr>
        <p:spPr>
          <a:xfrm>
            <a:off x="4347516" y="3496555"/>
            <a:ext cx="2649355" cy="149170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DLBCL, 76-årig kvinna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2018 R-CHOP x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2022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epcoritamab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singel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F8ACECD7-CDD5-4CC8-B52C-88A59C3A7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27" y="2477058"/>
            <a:ext cx="1013110" cy="136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FE737A52-5733-457F-9E0E-62ADF967BF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27" y="3818881"/>
            <a:ext cx="1009500" cy="116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2E6042D-FCA4-C6CD-985A-7F6DD8DEFDA3}"/>
              </a:ext>
            </a:extLst>
          </p:cNvPr>
          <p:cNvSpPr/>
          <p:nvPr/>
        </p:nvSpPr>
        <p:spPr>
          <a:xfrm>
            <a:off x="189427" y="110581"/>
            <a:ext cx="8359112" cy="4681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E3A185-030D-7858-6C1C-323C74908EFE}"/>
              </a:ext>
            </a:extLst>
          </p:cNvPr>
          <p:cNvSpPr txBox="1">
            <a:spLocks noChangeArrowheads="1"/>
          </p:cNvSpPr>
          <p:nvPr/>
        </p:nvSpPr>
        <p:spPr>
          <a:xfrm>
            <a:off x="474273" y="243565"/>
            <a:ext cx="5243170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 våra c:a 40 patienter har vi sett fyra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progresser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tFL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på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GemOx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+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strax efter avslut av kemo – han gick in med CD20-negativ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subklon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 10%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 FL på singel-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redan 3 månader efter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inklusion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– tidigare R + G-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Benda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refraktär</a:t>
            </a: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 FL R2 +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2 år in i behandlingen när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skulle få sin sista dos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 studie. Inte varit R-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refraktär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tidigare.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 FL på singel-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epco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några månader in i behandlingen. Tidigare ASCT.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SAMTLIGA återfall har varit totalt CD20-negativa. Det finns inga CD20-molekyler kvar i dessa kroppar.</a:t>
            </a:r>
          </a:p>
        </p:txBody>
      </p:sp>
    </p:spTree>
    <p:extLst>
      <p:ext uri="{BB962C8B-B14F-4D97-AF65-F5344CB8AC3E}">
        <p14:creationId xmlns:p14="http://schemas.microsoft.com/office/powerpoint/2010/main" val="404242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F16B6F12-57A9-4A5B-9A17-1B761DEBD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6" y="4959408"/>
            <a:ext cx="4929254" cy="260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69850" indent="-69850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50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3875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0088" indent="-176213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4713" indent="-174625" defTabSz="369888"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19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891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63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3513" indent="-174625" defTabSz="369888" fontAlgn="base">
              <a:spcBef>
                <a:spcPct val="0"/>
              </a:spcBef>
              <a:spcAft>
                <a:spcPct val="0"/>
              </a:spcAft>
              <a:tabLst>
                <a:tab pos="585788" algn="l"/>
                <a:tab pos="1173163" algn="l"/>
                <a:tab pos="1758950" algn="l"/>
                <a:tab pos="2344738" algn="l"/>
                <a:tab pos="2932113" algn="l"/>
                <a:tab pos="3517900" algn="l"/>
                <a:tab pos="4105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9829" marR="0" lvl="0" indent="-69829" algn="l" defTabSz="369777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585612" algn="l"/>
                <a:tab pos="1172811" algn="l"/>
                <a:tab pos="1758422" algn="l"/>
                <a:tab pos="2344035" algn="l"/>
                <a:tab pos="2931233" algn="l"/>
                <a:tab pos="3516845" algn="l"/>
                <a:tab pos="4104043" algn="l"/>
              </a:tabLst>
              <a:defRPr/>
            </a:pPr>
            <a:r>
              <a:rPr kumimoji="0" lang="en-GB" alt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©2009 by American Society of </a:t>
            </a:r>
            <a:r>
              <a:rPr kumimoji="0" lang="en-GB" alt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Hematology</a:t>
            </a:r>
            <a:endParaRPr kumimoji="0" lang="en-GB" altLang="sv-SE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88F69EB-7AE6-499B-AD46-1C3983D55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54" y="65651"/>
            <a:ext cx="8961846" cy="507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Optimerad första linjens terapi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Aggressiva lymfom: bättre (intensivare) </a:t>
            </a:r>
            <a:r>
              <a:rPr lang="sv-SE" altLang="sv-SE" sz="1799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immunokemoterapi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Tillägg redan i första linjen med t ex </a:t>
            </a:r>
            <a:r>
              <a:rPr lang="sv-SE" altLang="sv-SE" sz="1799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BTKi</a:t>
            </a:r>
            <a:r>
              <a:rPr lang="sv-SE" altLang="sv-SE" sz="17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lämpliga undergrupper</a:t>
            </a: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799" b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undergrupper: dvs molekylär klassifikation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Indolenta lymfom: försöka hitta sweet spot mellan optimal PFS, livskvalitet och kvarvarande möjligheter.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MRD-analyser kommer att införas, på liknande sätt som vi har PET/CT i dag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0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CAR-T-</a:t>
            </a:r>
            <a:r>
              <a:rPr kumimoji="0" lang="sv-SE" altLang="sv-SE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cellsbehandling</a:t>
            </a: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kommer att behöva att förbättras för att optimera CAR-T-cellseffekt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Individualiserad terapi för att nå </a:t>
            </a:r>
            <a:r>
              <a:rPr kumimoji="0" lang="sv-SE" altLang="sv-SE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remission</a:t>
            </a: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 därefter konsolidering med CAR-T eller </a:t>
            </a:r>
            <a:r>
              <a:rPr kumimoji="0" lang="sv-SE" altLang="sv-SE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allogen</a:t>
            </a: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SCT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799" b="1" i="0" u="none" strike="noStrike" kern="1200" cap="none" spc="0" normalizeH="0" baseline="0" noProof="0" dirty="0">
              <a:ln>
                <a:noFill/>
              </a:ln>
              <a:solidFill>
                <a:srgbClr val="F0E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799" b="1" i="0" u="none" strike="noStrike" kern="120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Bispecifika antikroppar!</a:t>
            </a:r>
          </a:p>
        </p:txBody>
      </p:sp>
    </p:spTree>
    <p:extLst>
      <p:ext uri="{BB962C8B-B14F-4D97-AF65-F5344CB8AC3E}">
        <p14:creationId xmlns:p14="http://schemas.microsoft.com/office/powerpoint/2010/main" val="4084048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33B2A9-13F8-73B7-E2D0-25CEE2F5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54" y="1476374"/>
            <a:ext cx="1371600" cy="219075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F124169-7E4D-F0BF-10D2-6DD1C94C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56" y="1476374"/>
            <a:ext cx="1500388" cy="21907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DC9E7AF-763A-ABFF-103B-01FF8BAE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576" y="1476374"/>
            <a:ext cx="1429644" cy="219075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DD8D481-3685-3056-B559-6E3D1669C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352" y="1476375"/>
            <a:ext cx="1411613" cy="219075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346F468-8EDF-649F-EAB3-5FB212A04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723" y="1476374"/>
            <a:ext cx="1662251" cy="220072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73B5AEFA-E550-110E-BFD4-60DF4316A7C6}"/>
              </a:ext>
            </a:extLst>
          </p:cNvPr>
          <p:cNvSpPr txBox="1">
            <a:spLocks noChangeArrowheads="1"/>
          </p:cNvSpPr>
          <p:nvPr/>
        </p:nvSpPr>
        <p:spPr>
          <a:xfrm>
            <a:off x="430680" y="218632"/>
            <a:ext cx="8282639" cy="391870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b="1" dirty="0" err="1">
                <a:solidFill>
                  <a:srgbClr val="FFFF00"/>
                </a:solidFill>
              </a:rPr>
              <a:t>Pseudoprogress</a:t>
            </a:r>
            <a:r>
              <a:rPr lang="sv-SE" sz="1600" b="1" dirty="0">
                <a:solidFill>
                  <a:srgbClr val="FFFF00"/>
                </a:solidFill>
              </a:rPr>
              <a:t> / </a:t>
            </a:r>
            <a:r>
              <a:rPr lang="sv-SE" sz="1600" b="1" dirty="0" err="1">
                <a:solidFill>
                  <a:srgbClr val="FFFF00"/>
                </a:solidFill>
              </a:rPr>
              <a:t>indeterminate</a:t>
            </a:r>
            <a:r>
              <a:rPr lang="sv-SE" sz="1600" b="1" dirty="0">
                <a:solidFill>
                  <a:srgbClr val="FFFF00"/>
                </a:solidFill>
              </a:rPr>
              <a:t> </a:t>
            </a:r>
            <a:r>
              <a:rPr lang="sv-SE" sz="1600" b="1" dirty="0" err="1">
                <a:solidFill>
                  <a:srgbClr val="FFFF00"/>
                </a:solidFill>
              </a:rPr>
              <a:t>response</a:t>
            </a:r>
            <a:endParaRPr lang="sv-SE" sz="1600" b="1" dirty="0">
              <a:solidFill>
                <a:srgbClr val="FFFF00"/>
              </a:solidFill>
            </a:endParaRPr>
          </a:p>
          <a:p>
            <a:endParaRPr lang="sv-SE" sz="1600" b="1" dirty="0"/>
          </a:p>
          <a:p>
            <a:r>
              <a:rPr lang="sv-SE" sz="1600" b="1" dirty="0"/>
              <a:t>DLBCL. RCHOP. </a:t>
            </a:r>
            <a:r>
              <a:rPr lang="sv-SE" sz="1600" b="1" dirty="0" err="1"/>
              <a:t>Rec</a:t>
            </a:r>
            <a:r>
              <a:rPr lang="sv-SE" sz="1600" b="1" dirty="0"/>
              <a:t>. Singel-</a:t>
            </a:r>
            <a:r>
              <a:rPr lang="sv-SE" sz="1600" b="1" dirty="0" err="1"/>
              <a:t>epco</a:t>
            </a:r>
            <a:r>
              <a:rPr lang="sv-SE" sz="1600" b="1" dirty="0"/>
              <a:t> start feb 2022.</a:t>
            </a:r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endParaRPr lang="sv-SE" sz="1600" b="1" dirty="0"/>
          </a:p>
          <a:p>
            <a:r>
              <a:rPr lang="sv-SE" sz="1600" b="1" dirty="0"/>
              <a:t>  Feb 2022           Maj 2022: CR     Juni 2022: IR     Aug 2022: IR    Feb 2023: CR</a:t>
            </a:r>
          </a:p>
          <a:p>
            <a:endParaRPr lang="sv-SE" sz="1600" b="1" dirty="0"/>
          </a:p>
          <a:p>
            <a:endParaRPr lang="sv-SE" sz="1600" b="1" dirty="0"/>
          </a:p>
          <a:p>
            <a:r>
              <a:rPr lang="sv-SE" sz="1600" dirty="0"/>
              <a:t>Notabelt att patienten var COVID-positiv i NPH från 27 juli 2022 till hösten 2023. Dock inga alltför besvärliga symptom. Vi har fortsatt med </a:t>
            </a:r>
            <a:r>
              <a:rPr lang="sv-SE" sz="1600" dirty="0" err="1"/>
              <a:t>epco</a:t>
            </a:r>
            <a:r>
              <a:rPr lang="sv-SE" sz="1600" dirty="0"/>
              <a:t> trots detta eftersom nyttan övervägt risk. Efter att </a:t>
            </a:r>
            <a:r>
              <a:rPr lang="sv-SE" sz="1600" dirty="0" err="1"/>
              <a:t>pat</a:t>
            </a:r>
            <a:r>
              <a:rPr lang="sv-SE" sz="1600" dirty="0"/>
              <a:t> startat IVIG läkte COVID ut.</a:t>
            </a:r>
          </a:p>
        </p:txBody>
      </p: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3AAD78D7-D455-8439-1E42-C2FEE916CD86}"/>
              </a:ext>
            </a:extLst>
          </p:cNvPr>
          <p:cNvCxnSpPr>
            <a:cxnSpLocks/>
          </p:cNvCxnSpPr>
          <p:nvPr/>
        </p:nvCxnSpPr>
        <p:spPr>
          <a:xfrm flipH="1">
            <a:off x="4453807" y="1190445"/>
            <a:ext cx="535126" cy="6846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ABD44D8C-0282-38C0-F16F-3888B89598F5}"/>
              </a:ext>
            </a:extLst>
          </p:cNvPr>
          <p:cNvCxnSpPr>
            <a:cxnSpLocks/>
          </p:cNvCxnSpPr>
          <p:nvPr/>
        </p:nvCxnSpPr>
        <p:spPr>
          <a:xfrm flipH="1">
            <a:off x="5820164" y="1250830"/>
            <a:ext cx="445117" cy="624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54DF2F8D-6EED-1434-EA29-7D512BDAF75E}"/>
              </a:ext>
            </a:extLst>
          </p:cNvPr>
          <p:cNvCxnSpPr>
            <a:cxnSpLocks/>
          </p:cNvCxnSpPr>
          <p:nvPr/>
        </p:nvCxnSpPr>
        <p:spPr>
          <a:xfrm flipH="1">
            <a:off x="1434282" y="1190445"/>
            <a:ext cx="521604" cy="6846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900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73B5AEFA-E550-110E-BFD4-60DF4316A7C6}"/>
              </a:ext>
            </a:extLst>
          </p:cNvPr>
          <p:cNvSpPr txBox="1">
            <a:spLocks noChangeArrowheads="1"/>
          </p:cNvSpPr>
          <p:nvPr/>
        </p:nvSpPr>
        <p:spPr>
          <a:xfrm>
            <a:off x="5135497" y="1078706"/>
            <a:ext cx="3243319" cy="270994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dirty="0"/>
              <a:t>Notabelt att båda patienterna hade ganska långvariga och besvärliga CRS + ICANS (grad 2 pågick i 1,5 månad i ena </a:t>
            </a:r>
            <a:r>
              <a:rPr lang="sv-SE" sz="1600" dirty="0" err="1"/>
              <a:t>pat</a:t>
            </a:r>
            <a:r>
              <a:rPr lang="sv-SE" sz="1600" dirty="0"/>
              <a:t>, grad 3 i 4 månader i andra </a:t>
            </a:r>
            <a:r>
              <a:rPr lang="sv-SE" sz="1600" dirty="0" err="1"/>
              <a:t>pat</a:t>
            </a:r>
            <a:r>
              <a:rPr lang="sv-SE" sz="1600" dirty="0"/>
              <a:t>, bröts inte förrän </a:t>
            </a:r>
            <a:r>
              <a:rPr lang="sv-SE" sz="1600" dirty="0" err="1"/>
              <a:t>pat</a:t>
            </a:r>
            <a:r>
              <a:rPr lang="sv-SE" sz="1600" dirty="0"/>
              <a:t> fick tocilizumab).</a:t>
            </a:r>
          </a:p>
          <a:p>
            <a:endParaRPr lang="sv-SE" sz="1600" dirty="0"/>
          </a:p>
          <a:p>
            <a:r>
              <a:rPr lang="sv-SE" sz="1600" dirty="0"/>
              <a:t>Nu båda välmående och i </a:t>
            </a:r>
            <a:r>
              <a:rPr lang="sv-SE" sz="1600" dirty="0" err="1"/>
              <a:t>remission</a:t>
            </a:r>
            <a:r>
              <a:rPr lang="sv-SE" sz="1600" dirty="0"/>
              <a:t>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ABB3981-F011-BDDC-DCE3-B5166A2C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4" y="906786"/>
            <a:ext cx="1332735" cy="176035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A12623E-6DEC-71F0-914A-623A92A6E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456" y="907422"/>
            <a:ext cx="1156560" cy="1760352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9375CB03-ECA8-1BC1-CA6A-CF3359390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624" y="907421"/>
            <a:ext cx="1058876" cy="175971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9E9CB28D-8E0A-AA24-A288-9DB963E80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54" y="3041092"/>
            <a:ext cx="1321063" cy="191470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536EEB12-0A38-5B19-9520-B899ABC4D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323" y="3041272"/>
            <a:ext cx="1123950" cy="1914525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77FC221-3D34-5320-F5F3-065400FC9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254" y="3041092"/>
            <a:ext cx="1238447" cy="1914705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ABD1DD68-6083-317E-AA6D-F9D279D4F9DC}"/>
              </a:ext>
            </a:extLst>
          </p:cNvPr>
          <p:cNvSpPr txBox="1">
            <a:spLocks noChangeArrowheads="1"/>
          </p:cNvSpPr>
          <p:nvPr/>
        </p:nvSpPr>
        <p:spPr>
          <a:xfrm>
            <a:off x="104182" y="20796"/>
            <a:ext cx="8282639" cy="112891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sz="1600" b="1" dirty="0" err="1">
                <a:solidFill>
                  <a:srgbClr val="FFFF00"/>
                </a:solidFill>
              </a:rPr>
              <a:t>Pseudoprogress</a:t>
            </a:r>
            <a:r>
              <a:rPr lang="sv-SE" sz="1600" b="1" dirty="0">
                <a:solidFill>
                  <a:srgbClr val="FFFF00"/>
                </a:solidFill>
              </a:rPr>
              <a:t> / </a:t>
            </a:r>
            <a:r>
              <a:rPr lang="sv-SE" sz="1600" b="1" dirty="0" err="1">
                <a:solidFill>
                  <a:srgbClr val="FFFF00"/>
                </a:solidFill>
              </a:rPr>
              <a:t>indeterminate</a:t>
            </a:r>
            <a:r>
              <a:rPr lang="sv-SE" sz="1600" b="1" dirty="0">
                <a:solidFill>
                  <a:srgbClr val="FFFF00"/>
                </a:solidFill>
              </a:rPr>
              <a:t> </a:t>
            </a:r>
            <a:r>
              <a:rPr lang="sv-SE" sz="1600" b="1" dirty="0" err="1">
                <a:solidFill>
                  <a:srgbClr val="FFFF00"/>
                </a:solidFill>
              </a:rPr>
              <a:t>response</a:t>
            </a:r>
            <a:r>
              <a:rPr lang="sv-SE" sz="1600" b="1" dirty="0">
                <a:solidFill>
                  <a:srgbClr val="FFFF00"/>
                </a:solidFill>
              </a:rPr>
              <a:t> , fler exempel</a:t>
            </a:r>
          </a:p>
          <a:p>
            <a:endParaRPr lang="sv-SE" sz="1600" b="1" dirty="0"/>
          </a:p>
          <a:p>
            <a:r>
              <a:rPr lang="sv-SE" sz="1600" b="1" dirty="0"/>
              <a:t>2 pat. Båda </a:t>
            </a:r>
            <a:r>
              <a:rPr lang="sv-SE" sz="1600" b="1" dirty="0" err="1"/>
              <a:t>rec</a:t>
            </a:r>
            <a:r>
              <a:rPr lang="sv-SE" sz="1600" b="1" dirty="0"/>
              <a:t> FL x flera. Båda R2 + </a:t>
            </a:r>
            <a:r>
              <a:rPr lang="sv-SE" sz="1600" b="1" dirty="0" err="1"/>
              <a:t>epco</a:t>
            </a:r>
            <a:r>
              <a:rPr lang="sv-SE" sz="1600" b="1" dirty="0"/>
              <a:t> 24 mg.</a:t>
            </a:r>
            <a:endParaRPr lang="sv-SE" sz="1600" dirty="0"/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7DEDB40D-DAEA-E3F7-724E-DF17CDD90795}"/>
              </a:ext>
            </a:extLst>
          </p:cNvPr>
          <p:cNvSpPr txBox="1"/>
          <p:nvPr/>
        </p:nvSpPr>
        <p:spPr>
          <a:xfrm>
            <a:off x="175022" y="2652389"/>
            <a:ext cx="39956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b="1" dirty="0"/>
              <a:t>Före R2+epco  6v: IR           Efter: CR</a:t>
            </a:r>
            <a:endParaRPr lang="sv-SE" sz="1600" dirty="0"/>
          </a:p>
        </p:txBody>
      </p: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3AAD78D7-D455-8439-1E42-C2FEE916CD86}"/>
              </a:ext>
            </a:extLst>
          </p:cNvPr>
          <p:cNvCxnSpPr>
            <a:cxnSpLocks/>
          </p:cNvCxnSpPr>
          <p:nvPr/>
        </p:nvCxnSpPr>
        <p:spPr>
          <a:xfrm flipH="1" flipV="1">
            <a:off x="2467871" y="3111978"/>
            <a:ext cx="397937" cy="89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ABD44D8C-0282-38C0-F16F-3888B89598F5}"/>
              </a:ext>
            </a:extLst>
          </p:cNvPr>
          <p:cNvCxnSpPr>
            <a:cxnSpLocks/>
          </p:cNvCxnSpPr>
          <p:nvPr/>
        </p:nvCxnSpPr>
        <p:spPr>
          <a:xfrm flipH="1" flipV="1">
            <a:off x="2450306" y="1078706"/>
            <a:ext cx="415502" cy="2479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54DF2F8D-6EED-1434-EA29-7D512BDAF75E}"/>
              </a:ext>
            </a:extLst>
          </p:cNvPr>
          <p:cNvCxnSpPr>
            <a:cxnSpLocks/>
          </p:cNvCxnSpPr>
          <p:nvPr/>
        </p:nvCxnSpPr>
        <p:spPr>
          <a:xfrm flipH="1" flipV="1">
            <a:off x="2560075" y="2044054"/>
            <a:ext cx="398408" cy="253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9CCDABAB-556E-EF45-91A1-68F23A526BFC}"/>
              </a:ext>
            </a:extLst>
          </p:cNvPr>
          <p:cNvCxnSpPr>
            <a:cxnSpLocks/>
          </p:cNvCxnSpPr>
          <p:nvPr/>
        </p:nvCxnSpPr>
        <p:spPr>
          <a:xfrm flipH="1" flipV="1">
            <a:off x="2560075" y="1638903"/>
            <a:ext cx="456396" cy="2961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pilkoppling 30">
            <a:extLst>
              <a:ext uri="{FF2B5EF4-FFF2-40B4-BE49-F238E27FC236}">
                <a16:creationId xmlns:a16="http://schemas.microsoft.com/office/drawing/2014/main" id="{11D7AB7D-5CAC-EAE3-559D-ECD5B147C970}"/>
              </a:ext>
            </a:extLst>
          </p:cNvPr>
          <p:cNvCxnSpPr>
            <a:cxnSpLocks/>
          </p:cNvCxnSpPr>
          <p:nvPr/>
        </p:nvCxnSpPr>
        <p:spPr>
          <a:xfrm flipH="1" flipV="1">
            <a:off x="2251337" y="4167367"/>
            <a:ext cx="603382" cy="4689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9884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E0627834-13F2-4FCC-B284-DB6441B77DA9}"/>
              </a:ext>
            </a:extLst>
          </p:cNvPr>
          <p:cNvSpPr txBox="1"/>
          <p:nvPr/>
        </p:nvSpPr>
        <p:spPr>
          <a:xfrm>
            <a:off x="346041" y="65187"/>
            <a:ext cx="7491927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Biverkningar</a:t>
            </a:r>
            <a:endParaRPr lang="en-US" sz="1400" b="1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erfarenhet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bsAk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flesta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behandlade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fyra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olika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CRS/ICANS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månaden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problemet</a:t>
            </a: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Patienterna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utvecklar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neutropenier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kuperas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GCSF), men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också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trombocytopenier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 med extra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infektioner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det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kumulativt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värre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längre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håller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mycket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mycket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svårt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 men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även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Infektioner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sett: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pneumonier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luftvägsinfektioner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COVID med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relapser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tidigare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virusfria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COVID med IVA-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vård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parvo B19, CMV-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reaktivering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JCV-PML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75%-100% av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patienterna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behöver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immunglobulinsubstitution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senare</a:t>
            </a: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skall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(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aciklovir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trim-sulfa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0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400" b="1" i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en-US" sz="1400" b="1" i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länge</a:t>
            </a:r>
            <a:r>
              <a:rPr lang="en-US" sz="1400" b="1" i="1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ska man </a:t>
            </a:r>
            <a:r>
              <a:rPr lang="en-US" sz="1400" b="1" i="1" dirty="0" err="1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behandla</a:t>
            </a:r>
            <a:r>
              <a:rPr lang="en-US" sz="1400" dirty="0">
                <a:solidFill>
                  <a:srgbClr val="F0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77537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 Human Person Clothing Apparel Sleeve Pants Robe Evening Dress Fashion Gown and Dating">
            <a:extLst>
              <a:ext uri="{FF2B5EF4-FFF2-40B4-BE49-F238E27FC236}">
                <a16:creationId xmlns:a16="http://schemas.microsoft.com/office/drawing/2014/main" id="{0829012D-E068-368C-83AB-72BC47CA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" y="0"/>
            <a:ext cx="77136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353B3CC-40C1-0E06-2015-A131E8E4597F}"/>
              </a:ext>
            </a:extLst>
          </p:cNvPr>
          <p:cNvSpPr txBox="1"/>
          <p:nvPr/>
        </p:nvSpPr>
        <p:spPr>
          <a:xfrm>
            <a:off x="1886347" y="2756416"/>
            <a:ext cx="221892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B-celler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2CCA03B-0F8D-ADF2-000D-8ED8FD0EE88A}"/>
              </a:ext>
            </a:extLst>
          </p:cNvPr>
          <p:cNvSpPr txBox="1"/>
          <p:nvPr/>
        </p:nvSpPr>
        <p:spPr>
          <a:xfrm>
            <a:off x="4733927" y="2019300"/>
            <a:ext cx="139065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T-celler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33A9271-F4A3-6666-E2B6-7C31DC398F5B}"/>
              </a:ext>
            </a:extLst>
          </p:cNvPr>
          <p:cNvSpPr txBox="1"/>
          <p:nvPr/>
        </p:nvSpPr>
        <p:spPr>
          <a:xfrm>
            <a:off x="6877052" y="2571750"/>
            <a:ext cx="139065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Virus-</a:t>
            </a:r>
            <a:r>
              <a:rPr lang="sv-SE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infekteradeceller</a:t>
            </a:r>
            <a:endParaRPr lang="sv-S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81A91F9-C183-FB36-5180-C745F640F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 rot="11066068">
            <a:off x="3945741" y="2327947"/>
            <a:ext cx="1232357" cy="12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31984C9-27B4-AF76-D6A0-83A1DEDA2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 rot="12845320">
            <a:off x="3329461" y="738230"/>
            <a:ext cx="695070" cy="6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1D1F0BE-468C-9597-3C54-281C5AA9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 rot="5763604">
            <a:off x="1919389" y="805254"/>
            <a:ext cx="695070" cy="6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5BBE5C6-2932-B52A-0A1C-8B1FDC598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 rot="15114048">
            <a:off x="5035875" y="91954"/>
            <a:ext cx="695070" cy="6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5A966AA-24A9-F379-64D8-C0C72F010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 rot="17719252">
            <a:off x="5427536" y="983046"/>
            <a:ext cx="695070" cy="6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74205AA-283F-1EDF-9C43-B92F003DF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47240" r="64782" b="10860"/>
          <a:stretch/>
        </p:blipFill>
        <p:spPr bwMode="auto">
          <a:xfrm rot="10252933">
            <a:off x="3935139" y="341709"/>
            <a:ext cx="695070" cy="6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9176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igure 1">
            <a:extLst>
              <a:ext uri="{FF2B5EF4-FFF2-40B4-BE49-F238E27FC236}">
                <a16:creationId xmlns:a16="http://schemas.microsoft.com/office/drawing/2014/main" id="{7413E04B-63F3-454B-AAE4-77923EBE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06" y="0"/>
            <a:ext cx="48529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566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igure 1">
            <a:extLst>
              <a:ext uri="{FF2B5EF4-FFF2-40B4-BE49-F238E27FC236}">
                <a16:creationId xmlns:a16="http://schemas.microsoft.com/office/drawing/2014/main" id="{7EBF2641-797D-4939-B932-5E09439F3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3" t="24043" b="51258"/>
          <a:stretch/>
        </p:blipFill>
        <p:spPr bwMode="auto">
          <a:xfrm>
            <a:off x="2603597" y="307125"/>
            <a:ext cx="2854882" cy="40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D7FB14BB-7E0D-457E-8D84-AE4AF2009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603" y="2303450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42CF6212-3BF5-430E-B834-87CD3E08C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230" y="2742363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CD19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46BBDCB-27F1-43CB-8908-D17D8F0F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329487"/>
            <a:ext cx="1048427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17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CD20</a:t>
            </a:r>
          </a:p>
        </p:txBody>
      </p:sp>
    </p:spTree>
    <p:extLst>
      <p:ext uri="{BB962C8B-B14F-4D97-AF65-F5344CB8AC3E}">
        <p14:creationId xmlns:p14="http://schemas.microsoft.com/office/powerpoint/2010/main" val="20641379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593C473B-1AAF-4508-9A18-7C15E92B9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73644"/>
              </p:ext>
            </p:extLst>
          </p:nvPr>
        </p:nvGraphicFramePr>
        <p:xfrm>
          <a:off x="1" y="0"/>
          <a:ext cx="9143999" cy="4643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319">
                  <a:extLst>
                    <a:ext uri="{9D8B030D-6E8A-4147-A177-3AD203B41FA5}">
                      <a16:colId xmlns:a16="http://schemas.microsoft.com/office/drawing/2014/main" val="10232905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63164388"/>
                    </a:ext>
                  </a:extLst>
                </a:gridCol>
                <a:gridCol w="1496568">
                  <a:extLst>
                    <a:ext uri="{9D8B030D-6E8A-4147-A177-3AD203B41FA5}">
                      <a16:colId xmlns:a16="http://schemas.microsoft.com/office/drawing/2014/main" val="442724334"/>
                    </a:ext>
                  </a:extLst>
                </a:gridCol>
                <a:gridCol w="1719072">
                  <a:extLst>
                    <a:ext uri="{9D8B030D-6E8A-4147-A177-3AD203B41FA5}">
                      <a16:colId xmlns:a16="http://schemas.microsoft.com/office/drawing/2014/main" val="40696838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37842765"/>
                    </a:ext>
                  </a:extLst>
                </a:gridCol>
                <a:gridCol w="1135888">
                  <a:extLst>
                    <a:ext uri="{9D8B030D-6E8A-4147-A177-3AD203B41FA5}">
                      <a16:colId xmlns:a16="http://schemas.microsoft.com/office/drawing/2014/main" val="3134586802"/>
                    </a:ext>
                  </a:extLst>
                </a:gridCol>
                <a:gridCol w="1179576">
                  <a:extLst>
                    <a:ext uri="{9D8B030D-6E8A-4147-A177-3AD203B41FA5}">
                      <a16:colId xmlns:a16="http://schemas.microsoft.com/office/drawing/2014/main" val="153447421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107821787"/>
                    </a:ext>
                  </a:extLst>
                </a:gridCol>
              </a:tblGrid>
              <a:tr h="495979">
                <a:tc>
                  <a:txBody>
                    <a:bodyPr/>
                    <a:lstStyle/>
                    <a:p>
                      <a:r>
                        <a:rPr lang="sv-SE" sz="1400" b="1" i="0" baseline="0" dirty="0"/>
                        <a:t>Faktor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/>
                        <a:t>CAR-T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 err="1"/>
                        <a:t>bsAk</a:t>
                      </a:r>
                      <a:endParaRPr lang="sv-SE" sz="1400" b="0" i="0" baseline="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sv-SE" sz="1400" b="1" i="0" baseline="0" dirty="0"/>
                        <a:t>Faktor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baseline="0" dirty="0"/>
                        <a:t>CAR-T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 err="1"/>
                        <a:t>bsAk</a:t>
                      </a:r>
                      <a:endParaRPr lang="sv-SE" sz="1400" b="0" i="0" baseline="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01820908"/>
                  </a:ext>
                </a:extLst>
              </a:tr>
              <a:tr h="584995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/>
                        <a:t>Hur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Modifierade T-celler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Vanliga T-celler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1" i="0" baseline="0" dirty="0" err="1"/>
                        <a:t>Tox</a:t>
                      </a:r>
                      <a:endParaRPr lang="sv-SE" sz="14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/>
                        <a:t>CRS och  </a:t>
                      </a:r>
                      <a:r>
                        <a:rPr lang="sv-SE" sz="1400" b="0" i="0" baseline="0" dirty="0" err="1"/>
                        <a:t>penier</a:t>
                      </a:r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/>
                        <a:t>CRS och mycket inf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753731"/>
                  </a:ext>
                </a:extLst>
              </a:tr>
              <a:tr h="427057">
                <a:tc>
                  <a:txBody>
                    <a:bodyPr/>
                    <a:lstStyle/>
                    <a:p>
                      <a:r>
                        <a:rPr lang="sv-SE" sz="1400" b="1" dirty="0"/>
                        <a:t>Antigen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/>
                        <a:t>CD19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CD20 (i nuläget)</a:t>
                      </a:r>
                    </a:p>
                    <a:p>
                      <a:r>
                        <a:rPr lang="sv-SE" sz="1400" b="1" dirty="0"/>
                        <a:t>CD19 – på väg!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1" i="0" baseline="0" dirty="0"/>
                        <a:t>Patient-selektion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/>
                        <a:t>Inbyggd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/>
                        <a:t>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54140"/>
                  </a:ext>
                </a:extLst>
              </a:tr>
              <a:tr h="584995">
                <a:tc>
                  <a:txBody>
                    <a:bodyPr/>
                    <a:lstStyle/>
                    <a:p>
                      <a:r>
                        <a:rPr lang="sv-SE" sz="1400" b="1" dirty="0"/>
                        <a:t>Mordsätt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Perforin</a:t>
                      </a:r>
                      <a:r>
                        <a:rPr lang="sv-SE" sz="1400" dirty="0"/>
                        <a:t>, GZB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err="1"/>
                        <a:t>Perforin</a:t>
                      </a:r>
                      <a:r>
                        <a:rPr lang="sv-SE" sz="1400" dirty="0"/>
                        <a:t>, GZB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1" i="0" baseline="0" dirty="0"/>
                        <a:t>Kombinationer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/>
                        <a:t>Vi borde nog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/>
                        <a:t>Oändliga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939501"/>
                  </a:ext>
                </a:extLst>
              </a:tr>
              <a:tr h="338680">
                <a:tc>
                  <a:txBody>
                    <a:bodyPr/>
                    <a:lstStyle/>
                    <a:p>
                      <a:r>
                        <a:rPr lang="sv-SE" sz="1400" b="1" dirty="0"/>
                        <a:t>Trafficking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Aktiv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Passiv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1" i="0" baseline="0" dirty="0"/>
                        <a:t>Hur länge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0" i="0" baseline="0" dirty="0"/>
                        <a:t>En infusion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0" i="0" baseline="0"/>
                        <a:t>Oklart</a:t>
                      </a:r>
                      <a:endParaRPr lang="sv-SE" sz="1400" b="0" i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09466"/>
                  </a:ext>
                </a:extLst>
              </a:tr>
              <a:tr h="338680">
                <a:tc>
                  <a:txBody>
                    <a:bodyPr/>
                    <a:lstStyle/>
                    <a:p>
                      <a:r>
                        <a:rPr lang="sv-SE" sz="1400" b="1" dirty="0"/>
                        <a:t>Tillverkning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Flera veckor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Finns på hyllan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306192"/>
                  </a:ext>
                </a:extLst>
              </a:tr>
              <a:tr h="338680">
                <a:tc>
                  <a:txBody>
                    <a:bodyPr/>
                    <a:lstStyle/>
                    <a:p>
                      <a:r>
                        <a:rPr lang="sv-SE" sz="1400" b="1"/>
                        <a:t>Sjukdomskontroll</a:t>
                      </a:r>
                      <a:endParaRPr lang="sv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Krävs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Behövs 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193013"/>
                  </a:ext>
                </a:extLst>
              </a:tr>
              <a:tr h="427057">
                <a:tc>
                  <a:txBody>
                    <a:bodyPr/>
                    <a:lstStyle/>
                    <a:p>
                      <a:r>
                        <a:rPr lang="sv-SE" sz="1400" b="1" dirty="0"/>
                        <a:t>Samtidig </a:t>
                      </a:r>
                      <a:r>
                        <a:rPr lang="sv-SE" sz="1400" b="1" dirty="0" err="1"/>
                        <a:t>beh</a:t>
                      </a:r>
                      <a:endParaRPr lang="sv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Nej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Gärna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197282"/>
                  </a:ext>
                </a:extLst>
              </a:tr>
              <a:tr h="338680">
                <a:tc>
                  <a:txBody>
                    <a:bodyPr/>
                    <a:lstStyle/>
                    <a:p>
                      <a:r>
                        <a:rPr lang="sv-SE" sz="1400" b="1" dirty="0" err="1"/>
                        <a:t>Beh</a:t>
                      </a:r>
                      <a:r>
                        <a:rPr lang="sv-SE" sz="1400" b="1" dirty="0"/>
                        <a:t> tillfällen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1 gång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Många gånger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657375"/>
                  </a:ext>
                </a:extLst>
              </a:tr>
              <a:tr h="338680">
                <a:tc>
                  <a:txBody>
                    <a:bodyPr/>
                    <a:lstStyle/>
                    <a:p>
                      <a:r>
                        <a:rPr lang="sv-SE" sz="1400" b="1" dirty="0"/>
                        <a:t>Resurskrav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Mycket i början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Lite men länge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617526"/>
                  </a:ext>
                </a:extLst>
              </a:tr>
              <a:tr h="338680">
                <a:tc>
                  <a:txBody>
                    <a:bodyPr/>
                    <a:lstStyle/>
                    <a:p>
                      <a:r>
                        <a:rPr lang="sv-SE" sz="1400" b="1" dirty="0"/>
                        <a:t>Kostnad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Svindyrt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Svindyrt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b="0" i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81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5435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0F5211BF-EC99-4504-B90A-A2D4CA4FFE24}"/>
              </a:ext>
            </a:extLst>
          </p:cNvPr>
          <p:cNvSpPr txBox="1"/>
          <p:nvPr/>
        </p:nvSpPr>
        <p:spPr>
          <a:xfrm>
            <a:off x="1043608" y="987574"/>
            <a:ext cx="63337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sv-SE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sv-SE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cure</a:t>
            </a:r>
            <a:r>
              <a:rPr lang="sv-SE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follicular</a:t>
            </a:r>
            <a:r>
              <a:rPr lang="sv-SE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r>
              <a:rPr lang="sv-SE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sv-SE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sv-SE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sv-SE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sv-SE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20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7C6CD49-9A93-3221-4141-0EE82CA3DE87}"/>
              </a:ext>
            </a:extLst>
          </p:cNvPr>
          <p:cNvSpPr/>
          <p:nvPr/>
        </p:nvSpPr>
        <p:spPr>
          <a:xfrm>
            <a:off x="138846" y="411836"/>
            <a:ext cx="4649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Axi-cel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ZUMA-5 (Kite/Gilead) (Jacobson. Lancet. 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FB6E513-5A74-4B11-2598-BD1BF74E2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6" t="51400" r="28969" b="8000"/>
          <a:stretch/>
        </p:blipFill>
        <p:spPr>
          <a:xfrm>
            <a:off x="210854" y="771550"/>
            <a:ext cx="4430096" cy="1668478"/>
          </a:xfrm>
          <a:prstGeom prst="rect">
            <a:avLst/>
          </a:prstGeom>
        </p:spPr>
      </p:pic>
      <p:sp>
        <p:nvSpPr>
          <p:cNvPr id="7" name="Rubrik 2">
            <a:extLst>
              <a:ext uri="{FF2B5EF4-FFF2-40B4-BE49-F238E27FC236}">
                <a16:creationId xmlns:a16="http://schemas.microsoft.com/office/drawing/2014/main" id="{6A6D6A9C-CBC8-5361-F1F5-4C9A27E87F06}"/>
              </a:ext>
            </a:extLst>
          </p:cNvPr>
          <p:cNvSpPr txBox="1">
            <a:spLocks/>
          </p:cNvSpPr>
          <p:nvPr/>
        </p:nvSpPr>
        <p:spPr>
          <a:xfrm>
            <a:off x="611560" y="25374"/>
            <a:ext cx="8424936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CAR-T: PFS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curves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2E9B7F4-E726-7332-8ACE-5D7777E23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6" t="59800" r="36249" b="5201"/>
          <a:stretch/>
        </p:blipFill>
        <p:spPr>
          <a:xfrm>
            <a:off x="220762" y="2761352"/>
            <a:ext cx="4480767" cy="189863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B86DD43-ED80-F755-1C69-2B2C3644DAB6}"/>
              </a:ext>
            </a:extLst>
          </p:cNvPr>
          <p:cNvSpPr/>
          <p:nvPr/>
        </p:nvSpPr>
        <p:spPr>
          <a:xfrm>
            <a:off x="115164" y="2499742"/>
            <a:ext cx="4672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Tisa-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ELARA (Novartis) (Fowler. Nature Med. 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D5F9DA1-E667-D1C8-0D94-09A1C1E64AB3}"/>
              </a:ext>
            </a:extLst>
          </p:cNvPr>
          <p:cNvSpPr/>
          <p:nvPr/>
        </p:nvSpPr>
        <p:spPr>
          <a:xfrm>
            <a:off x="138846" y="4685177"/>
            <a:ext cx="3840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Liso-cel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 yet published)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9C301BA-A225-0092-B049-571666EC874F}"/>
              </a:ext>
            </a:extLst>
          </p:cNvPr>
          <p:cNvSpPr/>
          <p:nvPr/>
        </p:nvSpPr>
        <p:spPr>
          <a:xfrm>
            <a:off x="4640950" y="862722"/>
            <a:ext cx="1011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65%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EEDE002-2754-E392-0F70-DC59A5572B96}"/>
              </a:ext>
            </a:extLst>
          </p:cNvPr>
          <p:cNvSpPr/>
          <p:nvPr/>
        </p:nvSpPr>
        <p:spPr>
          <a:xfrm>
            <a:off x="4701932" y="3472140"/>
            <a:ext cx="1011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67%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333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7C6CD49-9A93-3221-4141-0EE82CA3DE87}"/>
              </a:ext>
            </a:extLst>
          </p:cNvPr>
          <p:cNvSpPr/>
          <p:nvPr/>
        </p:nvSpPr>
        <p:spPr>
          <a:xfrm>
            <a:off x="138846" y="411836"/>
            <a:ext cx="4649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Axi-cel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ZUMA-5 (Kite/Gilead) (Jacobson. Lancet. 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FB6E513-5A74-4B11-2598-BD1BF74E2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6" t="51400" r="28969" b="8000"/>
          <a:stretch/>
        </p:blipFill>
        <p:spPr>
          <a:xfrm>
            <a:off x="210854" y="771550"/>
            <a:ext cx="3566000" cy="1343039"/>
          </a:xfrm>
          <a:prstGeom prst="rect">
            <a:avLst/>
          </a:prstGeom>
        </p:spPr>
      </p:pic>
      <p:sp>
        <p:nvSpPr>
          <p:cNvPr id="7" name="Rubrik 2">
            <a:extLst>
              <a:ext uri="{FF2B5EF4-FFF2-40B4-BE49-F238E27FC236}">
                <a16:creationId xmlns:a16="http://schemas.microsoft.com/office/drawing/2014/main" id="{6A6D6A9C-CBC8-5361-F1F5-4C9A27E87F06}"/>
              </a:ext>
            </a:extLst>
          </p:cNvPr>
          <p:cNvSpPr txBox="1">
            <a:spLocks/>
          </p:cNvSpPr>
          <p:nvPr/>
        </p:nvSpPr>
        <p:spPr>
          <a:xfrm>
            <a:off x="611560" y="25374"/>
            <a:ext cx="8424936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CAR-T: PFS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curves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2E9B7F4-E726-7332-8ACE-5D7777E23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6" t="59800" r="36249" b="5201"/>
          <a:stretch/>
        </p:blipFill>
        <p:spPr>
          <a:xfrm>
            <a:off x="210855" y="2388126"/>
            <a:ext cx="3566000" cy="151101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B86DD43-ED80-F755-1C69-2B2C3644DAB6}"/>
              </a:ext>
            </a:extLst>
          </p:cNvPr>
          <p:cNvSpPr/>
          <p:nvPr/>
        </p:nvSpPr>
        <p:spPr>
          <a:xfrm>
            <a:off x="115164" y="2126516"/>
            <a:ext cx="4672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Tisa-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ELARA (Novartis) (Fowler. Nature Med. 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9C301BA-A225-0092-B049-571666EC874F}"/>
              </a:ext>
            </a:extLst>
          </p:cNvPr>
          <p:cNvSpPr/>
          <p:nvPr/>
        </p:nvSpPr>
        <p:spPr>
          <a:xfrm>
            <a:off x="3893243" y="735303"/>
            <a:ext cx="1011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65%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EEDE002-2754-E392-0F70-DC59A5572B96}"/>
              </a:ext>
            </a:extLst>
          </p:cNvPr>
          <p:cNvSpPr/>
          <p:nvPr/>
        </p:nvSpPr>
        <p:spPr>
          <a:xfrm>
            <a:off x="3776155" y="2404970"/>
            <a:ext cx="1011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67%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A9CC4FA-CCDA-B788-D5D0-0AEF6F2712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8" t="23744" r="24800" b="9158"/>
          <a:stretch/>
        </p:blipFill>
        <p:spPr>
          <a:xfrm>
            <a:off x="7043142" y="517039"/>
            <a:ext cx="1500281" cy="1030044"/>
          </a:xfrm>
          <a:prstGeom prst="rect">
            <a:avLst/>
          </a:prstGeom>
        </p:spPr>
      </p:pic>
      <p:sp>
        <p:nvSpPr>
          <p:cNvPr id="8" name="Rubrik 2">
            <a:extLst>
              <a:ext uri="{FF2B5EF4-FFF2-40B4-BE49-F238E27FC236}">
                <a16:creationId xmlns:a16="http://schemas.microsoft.com/office/drawing/2014/main" id="{28A1D6E8-8C76-5692-7446-3706B15D2A12}"/>
              </a:ext>
            </a:extLst>
          </p:cNvPr>
          <p:cNvSpPr txBox="1">
            <a:spLocks/>
          </p:cNvSpPr>
          <p:nvPr/>
        </p:nvSpPr>
        <p:spPr>
          <a:xfrm>
            <a:off x="7043142" y="202225"/>
            <a:ext cx="1656184" cy="190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ASCT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DB544E9-D00C-6F54-6D9B-37B03AA4EB94}"/>
              </a:ext>
            </a:extLst>
          </p:cNvPr>
          <p:cNvSpPr/>
          <p:nvPr/>
        </p:nvSpPr>
        <p:spPr>
          <a:xfrm>
            <a:off x="6012160" y="1547083"/>
            <a:ext cx="300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Montoto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PFS at 18 months ~75%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2E40B2EE-667D-9226-1B73-8D189FEFE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12" t="51401" r="29778" b="5918"/>
          <a:stretch/>
        </p:blipFill>
        <p:spPr>
          <a:xfrm>
            <a:off x="7022630" y="1889092"/>
            <a:ext cx="1995486" cy="1322538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2E8E6B6F-0C12-1573-0F91-1E6A01E100D1}"/>
              </a:ext>
            </a:extLst>
          </p:cNvPr>
          <p:cNvSpPr/>
          <p:nvPr/>
        </p:nvSpPr>
        <p:spPr>
          <a:xfrm>
            <a:off x="6012160" y="3187447"/>
            <a:ext cx="2911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PFS at 2 years 60%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91A2EB9-3BE9-CB9B-6414-A7F253503F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24" t="32494" b="32495"/>
          <a:stretch/>
        </p:blipFill>
        <p:spPr>
          <a:xfrm>
            <a:off x="3644321" y="3277207"/>
            <a:ext cx="2286007" cy="180078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2587970-3E69-98E9-126C-718A64909776}"/>
              </a:ext>
            </a:extLst>
          </p:cNvPr>
          <p:cNvSpPr/>
          <p:nvPr/>
        </p:nvSpPr>
        <p:spPr>
          <a:xfrm>
            <a:off x="366240" y="4215641"/>
            <a:ext cx="46728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Liso-cel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TRANSCEND (Celgene)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Morschhauser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Nature Med. 2024)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1B438EC-C60F-E3B4-6ABB-99FED5C75F39}"/>
              </a:ext>
            </a:extLst>
          </p:cNvPr>
          <p:cNvSpPr/>
          <p:nvPr/>
        </p:nvSpPr>
        <p:spPr>
          <a:xfrm>
            <a:off x="6011460" y="3808265"/>
            <a:ext cx="1011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81%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9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>
            <a:extLst>
              <a:ext uri="{FF2B5EF4-FFF2-40B4-BE49-F238E27FC236}">
                <a16:creationId xmlns:a16="http://schemas.microsoft.com/office/drawing/2014/main" id="{E7341389-CB93-2E17-33A3-F7B6C17A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5" y="146716"/>
            <a:ext cx="7925745" cy="43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DC7A1D4-BAD7-8CB9-6638-88D042E9A679}"/>
              </a:ext>
            </a:extLst>
          </p:cNvPr>
          <p:cNvSpPr txBox="1"/>
          <p:nvPr/>
        </p:nvSpPr>
        <p:spPr>
          <a:xfrm>
            <a:off x="181304" y="4535714"/>
            <a:ext cx="3151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altLang="sv-SE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sv-SE" altLang="sv-SE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Leval</a:t>
            </a:r>
            <a:r>
              <a:rPr lang="sv-SE" altLang="sv-SE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2022 </a:t>
            </a:r>
            <a:r>
              <a:rPr lang="sv-SE" altLang="sv-SE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endParaRPr lang="sv-SE" altLang="sv-SE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328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D8A5D08-D8F6-4878-8831-BD0391E84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3" t="18059" r="41921" b="12602"/>
          <a:stretch/>
        </p:blipFill>
        <p:spPr>
          <a:xfrm>
            <a:off x="161364" y="0"/>
            <a:ext cx="4147746" cy="50700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D76BA48-B3C6-442C-BDA2-8B3712279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5" t="14000" r="41125" b="50000"/>
          <a:stretch/>
        </p:blipFill>
        <p:spPr>
          <a:xfrm>
            <a:off x="4309110" y="121024"/>
            <a:ext cx="4790738" cy="29193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B15AC872-1BB2-41E0-B90D-A4D739FD1E89}"/>
                  </a:ext>
                </a:extLst>
              </p14:cNvPr>
              <p14:cNvContentPartPr/>
              <p14:nvPr/>
            </p14:nvContentPartPr>
            <p14:xfrm>
              <a:off x="4227120" y="1358550"/>
              <a:ext cx="1719000" cy="153612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B15AC872-1BB2-41E0-B90D-A4D739FD1E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3480" y="1250910"/>
                <a:ext cx="1826640" cy="175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52586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7C6CD49-9A93-3221-4141-0EE82CA3DE87}"/>
              </a:ext>
            </a:extLst>
          </p:cNvPr>
          <p:cNvSpPr/>
          <p:nvPr/>
        </p:nvSpPr>
        <p:spPr>
          <a:xfrm>
            <a:off x="138846" y="411836"/>
            <a:ext cx="4649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Mosunetuzumab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Lancet. 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B86DD43-ED80-F755-1C69-2B2C3644DAB6}"/>
              </a:ext>
            </a:extLst>
          </p:cNvPr>
          <p:cNvSpPr/>
          <p:nvPr/>
        </p:nvSpPr>
        <p:spPr>
          <a:xfrm>
            <a:off x="115164" y="2315867"/>
            <a:ext cx="4672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Epcoritamab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(Hutchings. Lancet. 2021)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9C301BA-A225-0092-B049-571666EC874F}"/>
              </a:ext>
            </a:extLst>
          </p:cNvPr>
          <p:cNvSpPr/>
          <p:nvPr/>
        </p:nvSpPr>
        <p:spPr>
          <a:xfrm>
            <a:off x="4086541" y="880030"/>
            <a:ext cx="11818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~50%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(CR 60%)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EEDE002-2754-E392-0F70-DC59A5572B96}"/>
              </a:ext>
            </a:extLst>
          </p:cNvPr>
          <p:cNvSpPr/>
          <p:nvPr/>
        </p:nvSpPr>
        <p:spPr>
          <a:xfrm>
            <a:off x="4677477" y="3076148"/>
            <a:ext cx="1011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(CR 50%)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AE8E844-2157-05C6-F7BA-433CA163F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7" t="72592" r="36834" b="4769"/>
          <a:stretch/>
        </p:blipFill>
        <p:spPr>
          <a:xfrm>
            <a:off x="195183" y="2650346"/>
            <a:ext cx="4536504" cy="116446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435EC4-215C-BBE2-5F8A-27D1FA301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3" t="15001" r="36833" b="73088"/>
          <a:stretch/>
        </p:blipFill>
        <p:spPr>
          <a:xfrm>
            <a:off x="3867590" y="3180704"/>
            <a:ext cx="864097" cy="61268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4C431A8-558D-FBC9-0E86-AD52DDBB0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4" t="26200" r="38939" b="49772"/>
          <a:stretch/>
        </p:blipFill>
        <p:spPr>
          <a:xfrm>
            <a:off x="245119" y="696636"/>
            <a:ext cx="3784519" cy="12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497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2">
            <a:extLst>
              <a:ext uri="{FF2B5EF4-FFF2-40B4-BE49-F238E27FC236}">
                <a16:creationId xmlns:a16="http://schemas.microsoft.com/office/drawing/2014/main" id="{6A6D6A9C-CBC8-5361-F1F5-4C9A27E87F06}"/>
              </a:ext>
            </a:extLst>
          </p:cNvPr>
          <p:cNvSpPr txBox="1">
            <a:spLocks/>
          </p:cNvSpPr>
          <p:nvPr/>
        </p:nvSpPr>
        <p:spPr>
          <a:xfrm>
            <a:off x="5508104" y="25374"/>
            <a:ext cx="3528392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Bispecific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antibodies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with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friends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B86DD43-ED80-F755-1C69-2B2C3644DAB6}"/>
              </a:ext>
            </a:extLst>
          </p:cNvPr>
          <p:cNvSpPr/>
          <p:nvPr/>
        </p:nvSpPr>
        <p:spPr>
          <a:xfrm>
            <a:off x="115164" y="2315867"/>
            <a:ext cx="4672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Epcoritamab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(Hutchings. Lancet. 2021)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EEDE002-2754-E392-0F70-DC59A5572B96}"/>
              </a:ext>
            </a:extLst>
          </p:cNvPr>
          <p:cNvSpPr/>
          <p:nvPr/>
        </p:nvSpPr>
        <p:spPr>
          <a:xfrm>
            <a:off x="4677477" y="3076148"/>
            <a:ext cx="1011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(CR 50%)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AE8E844-2157-05C6-F7BA-433CA163F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7" t="72592" r="36834" b="4769"/>
          <a:stretch/>
        </p:blipFill>
        <p:spPr>
          <a:xfrm>
            <a:off x="195183" y="2650346"/>
            <a:ext cx="4536504" cy="116446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435EC4-215C-BBE2-5F8A-27D1FA301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3" t="15001" r="36833" b="73088"/>
          <a:stretch/>
        </p:blipFill>
        <p:spPr>
          <a:xfrm>
            <a:off x="3867590" y="3180704"/>
            <a:ext cx="864097" cy="61268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27ADF16-C011-A3B8-38C0-1F23AD35CB73}"/>
              </a:ext>
            </a:extLst>
          </p:cNvPr>
          <p:cNvSpPr/>
          <p:nvPr/>
        </p:nvSpPr>
        <p:spPr>
          <a:xfrm>
            <a:off x="5508104" y="483519"/>
            <a:ext cx="3335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R2 combined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epcoritamab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Falchi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EHA. 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Epco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continues for 2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 96%. We have seen few relapses. DOR: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C4B5574-C09E-B744-53BE-21E96DA55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5" t="57000" r="27811" b="25567"/>
          <a:stretch/>
        </p:blipFill>
        <p:spPr>
          <a:xfrm>
            <a:off x="5627628" y="1651299"/>
            <a:ext cx="3312368" cy="89664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5826418-5F63-8E80-11BC-9C9794FE2CE4}"/>
              </a:ext>
            </a:extLst>
          </p:cNvPr>
          <p:cNvSpPr/>
          <p:nvPr/>
        </p:nvSpPr>
        <p:spPr>
          <a:xfrm>
            <a:off x="138846" y="411836"/>
            <a:ext cx="4649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Mosunetuzumab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Lancet. 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3EE61AA-F0D1-671E-AEE5-ED9673A3B1B7}"/>
              </a:ext>
            </a:extLst>
          </p:cNvPr>
          <p:cNvSpPr/>
          <p:nvPr/>
        </p:nvSpPr>
        <p:spPr>
          <a:xfrm>
            <a:off x="4086541" y="880030"/>
            <a:ext cx="11818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~50%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(CR 60%)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9227BF5-3063-E61D-6CC7-354750018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4" t="26200" r="38939" b="49772"/>
          <a:stretch/>
        </p:blipFill>
        <p:spPr>
          <a:xfrm>
            <a:off x="245119" y="696636"/>
            <a:ext cx="3784519" cy="12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1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vart_presentation16_9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lementä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ä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dardformgivning">
  <a:themeElements>
    <a:clrScheme name="Standardformgivning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Standardformgivning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vart_presentation16_9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lementä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ä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svart_presentation16_9</Template>
  <TotalTime>17485</TotalTime>
  <Words>5434</Words>
  <Application>Microsoft Office PowerPoint</Application>
  <PresentationFormat>Bildspel på skärmen (16:9)</PresentationFormat>
  <Paragraphs>1101</Paragraphs>
  <Slides>92</Slides>
  <Notes>15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5</vt:i4>
      </vt:variant>
      <vt:variant>
        <vt:lpstr>Serverprogram för OLE-inbäddning</vt:lpstr>
      </vt:variant>
      <vt:variant>
        <vt:i4>0</vt:i4>
      </vt:variant>
      <vt:variant>
        <vt:lpstr>Bildrubriker</vt:lpstr>
      </vt:variant>
      <vt:variant>
        <vt:i4>92</vt:i4>
      </vt:variant>
    </vt:vector>
  </HeadingPairs>
  <TitlesOfParts>
    <vt:vector size="103" baseType="lpstr">
      <vt:lpstr>Arial</vt:lpstr>
      <vt:lpstr>Calibri</vt:lpstr>
      <vt:lpstr>Calibri Light</vt:lpstr>
      <vt:lpstr>Palatino Linotype</vt:lpstr>
      <vt:lpstr>Times New Roman</vt:lpstr>
      <vt:lpstr>Wingdings</vt:lpstr>
      <vt:lpstr>svart_presentation16_9</vt:lpstr>
      <vt:lpstr>Anpassad formgivning</vt:lpstr>
      <vt:lpstr>Standardformgivning</vt:lpstr>
      <vt:lpstr>1_svart_presentation16_9</vt:lpstr>
      <vt:lpstr>Office-tema</vt:lpstr>
      <vt:lpstr>PowerPoint-presentation</vt:lpstr>
      <vt:lpstr>PowerPoint-presentation</vt:lpstr>
      <vt:lpstr>PowerPoint-presentation</vt:lpstr>
      <vt:lpstr>CHOP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Map the ex vivo drug response landscape in relapsed/refractory lymphoid malignancy (DSA-LL study)  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Karolinska Institutet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Björn</dc:creator>
  <cp:lastModifiedBy>Björn E. E. Wahlin</cp:lastModifiedBy>
  <cp:revision>407</cp:revision>
  <cp:lastPrinted>2019-01-22T20:41:51Z</cp:lastPrinted>
  <dcterms:created xsi:type="dcterms:W3CDTF">2017-08-23T13:05:05Z</dcterms:created>
  <dcterms:modified xsi:type="dcterms:W3CDTF">2024-09-19T12:14:22Z</dcterms:modified>
</cp:coreProperties>
</file>