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7" r:id="rId3"/>
    <p:sldMasterId id="2147483711" r:id="rId4"/>
  </p:sldMasterIdLst>
  <p:notesMasterIdLst>
    <p:notesMasterId r:id="rId75"/>
  </p:notesMasterIdLst>
  <p:sldIdLst>
    <p:sldId id="261" r:id="rId5"/>
    <p:sldId id="300" r:id="rId6"/>
    <p:sldId id="598" r:id="rId7"/>
    <p:sldId id="262" r:id="rId8"/>
    <p:sldId id="499" r:id="rId9"/>
    <p:sldId id="651" r:id="rId10"/>
    <p:sldId id="2038388518" r:id="rId11"/>
    <p:sldId id="524" r:id="rId12"/>
    <p:sldId id="526" r:id="rId13"/>
    <p:sldId id="2038388519" r:id="rId14"/>
    <p:sldId id="596" r:id="rId15"/>
    <p:sldId id="11769" r:id="rId16"/>
    <p:sldId id="599" r:id="rId17"/>
    <p:sldId id="2038388514" r:id="rId18"/>
    <p:sldId id="617" r:id="rId19"/>
    <p:sldId id="600" r:id="rId20"/>
    <p:sldId id="11829" r:id="rId21"/>
    <p:sldId id="2038388509" r:id="rId22"/>
    <p:sldId id="504" r:id="rId23"/>
    <p:sldId id="488" r:id="rId24"/>
    <p:sldId id="601" r:id="rId25"/>
    <p:sldId id="602" r:id="rId26"/>
    <p:sldId id="603" r:id="rId27"/>
    <p:sldId id="550" r:id="rId28"/>
    <p:sldId id="605" r:id="rId29"/>
    <p:sldId id="604" r:id="rId30"/>
    <p:sldId id="607" r:id="rId31"/>
    <p:sldId id="2038388513" r:id="rId32"/>
    <p:sldId id="2038388504" r:id="rId33"/>
    <p:sldId id="608" r:id="rId34"/>
    <p:sldId id="615" r:id="rId35"/>
    <p:sldId id="2038388510" r:id="rId36"/>
    <p:sldId id="2038388511" r:id="rId37"/>
    <p:sldId id="2038388512" r:id="rId38"/>
    <p:sldId id="2038388500" r:id="rId39"/>
    <p:sldId id="2038388501" r:id="rId40"/>
    <p:sldId id="609" r:id="rId41"/>
    <p:sldId id="11782" r:id="rId42"/>
    <p:sldId id="612" r:id="rId43"/>
    <p:sldId id="613" r:id="rId44"/>
    <p:sldId id="620" r:id="rId45"/>
    <p:sldId id="2038388484" r:id="rId46"/>
    <p:sldId id="2038388483" r:id="rId47"/>
    <p:sldId id="2038388485" r:id="rId48"/>
    <p:sldId id="2038388507" r:id="rId49"/>
    <p:sldId id="2038388508" r:id="rId50"/>
    <p:sldId id="621" r:id="rId51"/>
    <p:sldId id="11849" r:id="rId52"/>
    <p:sldId id="11850" r:id="rId53"/>
    <p:sldId id="11848" r:id="rId54"/>
    <p:sldId id="267" r:id="rId55"/>
    <p:sldId id="11861" r:id="rId56"/>
    <p:sldId id="11863" r:id="rId57"/>
    <p:sldId id="743" r:id="rId58"/>
    <p:sldId id="2038388515" r:id="rId59"/>
    <p:sldId id="742" r:id="rId60"/>
    <p:sldId id="11770" r:id="rId61"/>
    <p:sldId id="11771" r:id="rId62"/>
    <p:sldId id="11773" r:id="rId63"/>
    <p:sldId id="2038388516" r:id="rId64"/>
    <p:sldId id="11774" r:id="rId65"/>
    <p:sldId id="11768" r:id="rId66"/>
    <p:sldId id="11775" r:id="rId67"/>
    <p:sldId id="11777" r:id="rId68"/>
    <p:sldId id="11778" r:id="rId69"/>
    <p:sldId id="2038388520" r:id="rId70"/>
    <p:sldId id="2038388521" r:id="rId71"/>
    <p:sldId id="11772" r:id="rId72"/>
    <p:sldId id="11779" r:id="rId73"/>
    <p:sldId id="2038388522" r:id="rId74"/>
  </p:sldIdLst>
  <p:sldSz cx="9144000" cy="5143500" type="screen16x9"/>
  <p:notesSz cx="7099300" cy="10234613"/>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vsnitt" id="{0668CA69-9C27-48C4-B88C-66D223582FED}">
          <p14:sldIdLst>
            <p14:sldId id="261"/>
            <p14:sldId id="300"/>
            <p14:sldId id="598"/>
            <p14:sldId id="262"/>
            <p14:sldId id="499"/>
            <p14:sldId id="651"/>
            <p14:sldId id="2038388518"/>
            <p14:sldId id="524"/>
            <p14:sldId id="526"/>
            <p14:sldId id="2038388519"/>
            <p14:sldId id="596"/>
            <p14:sldId id="11769"/>
            <p14:sldId id="599"/>
            <p14:sldId id="2038388514"/>
            <p14:sldId id="617"/>
            <p14:sldId id="600"/>
            <p14:sldId id="11829"/>
            <p14:sldId id="2038388509"/>
            <p14:sldId id="504"/>
            <p14:sldId id="488"/>
            <p14:sldId id="601"/>
            <p14:sldId id="602"/>
            <p14:sldId id="603"/>
            <p14:sldId id="550"/>
            <p14:sldId id="605"/>
            <p14:sldId id="604"/>
            <p14:sldId id="607"/>
            <p14:sldId id="2038388513"/>
            <p14:sldId id="2038388504"/>
            <p14:sldId id="608"/>
            <p14:sldId id="615"/>
            <p14:sldId id="2038388510"/>
            <p14:sldId id="2038388511"/>
            <p14:sldId id="2038388512"/>
            <p14:sldId id="2038388500"/>
            <p14:sldId id="2038388501"/>
            <p14:sldId id="609"/>
            <p14:sldId id="11782"/>
            <p14:sldId id="612"/>
            <p14:sldId id="613"/>
            <p14:sldId id="620"/>
            <p14:sldId id="2038388484"/>
            <p14:sldId id="2038388483"/>
            <p14:sldId id="2038388485"/>
            <p14:sldId id="2038388507"/>
            <p14:sldId id="2038388508"/>
            <p14:sldId id="621"/>
            <p14:sldId id="11849"/>
            <p14:sldId id="11850"/>
            <p14:sldId id="11848"/>
            <p14:sldId id="267"/>
            <p14:sldId id="11861"/>
            <p14:sldId id="11863"/>
            <p14:sldId id="743"/>
            <p14:sldId id="2038388515"/>
            <p14:sldId id="742"/>
            <p14:sldId id="11770"/>
            <p14:sldId id="11771"/>
            <p14:sldId id="11773"/>
            <p14:sldId id="2038388516"/>
            <p14:sldId id="11774"/>
            <p14:sldId id="11768"/>
            <p14:sldId id="11775"/>
            <p14:sldId id="11777"/>
            <p14:sldId id="11778"/>
            <p14:sldId id="2038388520"/>
            <p14:sldId id="2038388521"/>
            <p14:sldId id="11772"/>
            <p14:sldId id="11779"/>
            <p14:sldId id="2038388522"/>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97" autoAdjust="0"/>
    <p:restoredTop sz="94364" autoAdjust="0"/>
  </p:normalViewPr>
  <p:slideViewPr>
    <p:cSldViewPr snapToGrid="0">
      <p:cViewPr varScale="1">
        <p:scale>
          <a:sx n="145" d="100"/>
          <a:sy n="145" d="100"/>
        </p:scale>
        <p:origin x="102" y="168"/>
      </p:cViewPr>
      <p:guideLst>
        <p:guide orient="horz" pos="1620"/>
        <p:guide pos="2880"/>
      </p:guideLst>
    </p:cSldViewPr>
  </p:slideViewPr>
  <p:outlineViewPr>
    <p:cViewPr>
      <p:scale>
        <a:sx n="33" d="100"/>
        <a:sy n="33" d="100"/>
      </p:scale>
      <p:origin x="0" y="-28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7" d="100"/>
          <a:sy n="57" d="100"/>
        </p:scale>
        <p:origin x="2148" y="9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sv-SE"/>
          </a:p>
        </p:txBody>
      </p:sp>
      <p:sp>
        <p:nvSpPr>
          <p:cNvPr id="3" name="Platshållare för datum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A6BBFFAA-F76C-45C8-96C5-4F600C87378B}" type="datetimeFigureOut">
              <a:rPr lang="sv-SE" smtClean="0"/>
              <a:t>2024-09-18</a:t>
            </a:fld>
            <a:endParaRPr lang="sv-SE"/>
          </a:p>
        </p:txBody>
      </p:sp>
      <p:sp>
        <p:nvSpPr>
          <p:cNvPr id="4" name="Platshållare för bildobjekt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sv-SE"/>
          </a:p>
        </p:txBody>
      </p:sp>
      <p:sp>
        <p:nvSpPr>
          <p:cNvPr id="5" name="Platshållare för anteckninga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sv-SE"/>
          </a:p>
        </p:txBody>
      </p:sp>
      <p:sp>
        <p:nvSpPr>
          <p:cNvPr id="7" name="Platshållare för bildnumm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C79AFEB2-0DE9-475F-B87F-8AEEC11D497A}" type="slidenum">
              <a:rPr lang="sv-SE" smtClean="0"/>
              <a:t>‹#›</a:t>
            </a:fld>
            <a:endParaRPr lang="sv-SE"/>
          </a:p>
        </p:txBody>
      </p:sp>
    </p:spTree>
    <p:extLst>
      <p:ext uri="{BB962C8B-B14F-4D97-AF65-F5344CB8AC3E}">
        <p14:creationId xmlns:p14="http://schemas.microsoft.com/office/powerpoint/2010/main" val="36184059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DE3EC708-19C3-42EB-9CB3-7B9A152F4EAD}"/>
              </a:ext>
            </a:extLst>
          </p:cNvPr>
          <p:cNvSpPr>
            <a:spLocks noGrp="1" noChangeArrowheads="1"/>
          </p:cNvSpPr>
          <p:nvPr>
            <p:ph type="sldNum" sz="quarter" idx="5"/>
          </p:nvPr>
        </p:nvSpPr>
        <p:spPr>
          <a:noFill/>
        </p:spPr>
        <p:txBody>
          <a:bodyPr/>
          <a:lstStyle>
            <a:lvl1pPr defTabSz="1073018">
              <a:defRPr sz="3000">
                <a:solidFill>
                  <a:schemeClr val="tx1"/>
                </a:solidFill>
                <a:latin typeface="Arial Unicode MS" panose="020B0604020202020204" pitchFamily="34" charset="-128"/>
              </a:defRPr>
            </a:lvl1pPr>
            <a:lvl2pPr marL="804763" indent="-309524" defTabSz="1073018">
              <a:defRPr sz="3000">
                <a:solidFill>
                  <a:schemeClr val="tx1"/>
                </a:solidFill>
                <a:latin typeface="Arial Unicode MS" panose="020B0604020202020204" pitchFamily="34" charset="-128"/>
              </a:defRPr>
            </a:lvl2pPr>
            <a:lvl3pPr marL="1238098" indent="-247620" defTabSz="1073018">
              <a:defRPr sz="3000">
                <a:solidFill>
                  <a:schemeClr val="tx1"/>
                </a:solidFill>
                <a:latin typeface="Arial Unicode MS" panose="020B0604020202020204" pitchFamily="34" charset="-128"/>
              </a:defRPr>
            </a:lvl3pPr>
            <a:lvl4pPr marL="1733337" indent="-247620" defTabSz="1073018">
              <a:defRPr sz="3000">
                <a:solidFill>
                  <a:schemeClr val="tx1"/>
                </a:solidFill>
                <a:latin typeface="Arial Unicode MS" panose="020B0604020202020204" pitchFamily="34" charset="-128"/>
              </a:defRPr>
            </a:lvl4pPr>
            <a:lvl5pPr marL="2228576" indent="-247620" defTabSz="1073018">
              <a:defRPr sz="3000">
                <a:solidFill>
                  <a:schemeClr val="tx1"/>
                </a:solidFill>
                <a:latin typeface="Arial Unicode MS" panose="020B0604020202020204" pitchFamily="34" charset="-128"/>
              </a:defRPr>
            </a:lvl5pPr>
            <a:lvl6pPr marL="2723815" indent="-247620" defTabSz="1073018" eaLnBrk="0" fontAlgn="base" hangingPunct="0">
              <a:spcBef>
                <a:spcPct val="0"/>
              </a:spcBef>
              <a:spcAft>
                <a:spcPct val="0"/>
              </a:spcAft>
              <a:defRPr sz="3000">
                <a:solidFill>
                  <a:schemeClr val="tx1"/>
                </a:solidFill>
                <a:latin typeface="Arial Unicode MS" panose="020B0604020202020204" pitchFamily="34" charset="-128"/>
              </a:defRPr>
            </a:lvl6pPr>
            <a:lvl7pPr marL="3219054" indent="-247620" defTabSz="1073018" eaLnBrk="0" fontAlgn="base" hangingPunct="0">
              <a:spcBef>
                <a:spcPct val="0"/>
              </a:spcBef>
              <a:spcAft>
                <a:spcPct val="0"/>
              </a:spcAft>
              <a:defRPr sz="3000">
                <a:solidFill>
                  <a:schemeClr val="tx1"/>
                </a:solidFill>
                <a:latin typeface="Arial Unicode MS" panose="020B0604020202020204" pitchFamily="34" charset="-128"/>
              </a:defRPr>
            </a:lvl7pPr>
            <a:lvl8pPr marL="3714293" indent="-247620" defTabSz="1073018" eaLnBrk="0" fontAlgn="base" hangingPunct="0">
              <a:spcBef>
                <a:spcPct val="0"/>
              </a:spcBef>
              <a:spcAft>
                <a:spcPct val="0"/>
              </a:spcAft>
              <a:defRPr sz="3000">
                <a:solidFill>
                  <a:schemeClr val="tx1"/>
                </a:solidFill>
                <a:latin typeface="Arial Unicode MS" panose="020B0604020202020204" pitchFamily="34" charset="-128"/>
              </a:defRPr>
            </a:lvl8pPr>
            <a:lvl9pPr marL="4209532" indent="-247620" defTabSz="1073018" eaLnBrk="0" fontAlgn="base" hangingPunct="0">
              <a:spcBef>
                <a:spcPct val="0"/>
              </a:spcBef>
              <a:spcAft>
                <a:spcPct val="0"/>
              </a:spcAft>
              <a:defRPr sz="3000">
                <a:solidFill>
                  <a:schemeClr val="tx1"/>
                </a:solidFill>
                <a:latin typeface="Arial Unicode MS" panose="020B0604020202020204" pitchFamily="34" charset="-128"/>
              </a:defRPr>
            </a:lvl9pPr>
          </a:lstStyle>
          <a:p>
            <a:fld id="{6E49417D-40C6-49FA-8203-ACCE7ED4FB5C}" type="slidenum">
              <a:rPr lang="sv-SE" altLang="sv-SE" sz="1400">
                <a:latin typeface="Times New Roman" panose="02020603050405020304" pitchFamily="18" charset="0"/>
              </a:rPr>
              <a:pPr/>
              <a:t>1</a:t>
            </a:fld>
            <a:endParaRPr lang="sv-SE" altLang="sv-SE" sz="1400" dirty="0">
              <a:latin typeface="Times New Roman" panose="02020603050405020304" pitchFamily="18" charset="0"/>
            </a:endParaRPr>
          </a:p>
        </p:txBody>
      </p:sp>
      <p:sp>
        <p:nvSpPr>
          <p:cNvPr id="6147" name="Rectangle 2">
            <a:extLst>
              <a:ext uri="{FF2B5EF4-FFF2-40B4-BE49-F238E27FC236}">
                <a16:creationId xmlns:a16="http://schemas.microsoft.com/office/drawing/2014/main" id="{FCB53A0C-06B9-4111-AA6D-C08316199D95}"/>
              </a:ext>
            </a:extLst>
          </p:cNvPr>
          <p:cNvSpPr>
            <a:spLocks noGrp="1" noRot="1" noChangeAspect="1" noChangeArrowheads="1" noTextEdit="1"/>
          </p:cNvSpPr>
          <p:nvPr>
            <p:ph type="sldImg"/>
          </p:nvPr>
        </p:nvSpPr>
        <p:spPr>
          <a:xfrm>
            <a:off x="-141288" y="860425"/>
            <a:ext cx="7631113" cy="4294188"/>
          </a:xfrm>
          <a:ln/>
        </p:spPr>
      </p:sp>
      <p:sp>
        <p:nvSpPr>
          <p:cNvPr id="6148" name="Rectangle 3">
            <a:extLst>
              <a:ext uri="{FF2B5EF4-FFF2-40B4-BE49-F238E27FC236}">
                <a16:creationId xmlns:a16="http://schemas.microsoft.com/office/drawing/2014/main" id="{BE0A53B2-29BF-4D78-BD68-4E93B86FF8B9}"/>
              </a:ext>
            </a:extLst>
          </p:cNvPr>
          <p:cNvSpPr>
            <a:spLocks noGrp="1" noChangeArrowheads="1"/>
          </p:cNvSpPr>
          <p:nvPr>
            <p:ph type="body" idx="1"/>
          </p:nvPr>
        </p:nvSpPr>
        <p:spPr>
          <a:xfrm>
            <a:off x="979441" y="5440692"/>
            <a:ext cx="5390209" cy="5154621"/>
          </a:xfrm>
          <a:noFill/>
        </p:spPr>
        <p:txBody>
          <a:bodyPr/>
          <a:lstStyle/>
          <a:p>
            <a:pPr eaLnBrk="1" hangingPunct="1"/>
            <a:endParaRPr lang="sv-SE" altLang="sv-SE" dirty="0"/>
          </a:p>
        </p:txBody>
      </p:sp>
    </p:spTree>
    <p:extLst>
      <p:ext uri="{BB962C8B-B14F-4D97-AF65-F5344CB8AC3E}">
        <p14:creationId xmlns:p14="http://schemas.microsoft.com/office/powerpoint/2010/main" val="3432340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A066516E-DB4C-BC28-C9ED-0DDD5E54C0C8}"/>
              </a:ext>
            </a:extLst>
          </p:cNvPr>
          <p:cNvSpPr>
            <a:spLocks noGrp="1" noChangeArrowheads="1"/>
          </p:cNvSpPr>
          <p:nvPr>
            <p:ph type="sldNum" sz="quarter" idx="5"/>
          </p:nvPr>
        </p:nvSpPr>
        <p:spPr>
          <a:ln/>
        </p:spPr>
        <p:txBody>
          <a:bodyPr/>
          <a:lstStyle/>
          <a:p>
            <a:fld id="{497306CB-8382-4D18-A9BA-3914A2FDE85A}" type="slidenum">
              <a:rPr lang="sv-SE" altLang="sv-SE"/>
              <a:pPr/>
              <a:t>6</a:t>
            </a:fld>
            <a:endParaRPr lang="sv-SE" altLang="sv-SE"/>
          </a:p>
        </p:txBody>
      </p:sp>
      <p:sp>
        <p:nvSpPr>
          <p:cNvPr id="564226" name="Rectangle 2">
            <a:extLst>
              <a:ext uri="{FF2B5EF4-FFF2-40B4-BE49-F238E27FC236}">
                <a16:creationId xmlns:a16="http://schemas.microsoft.com/office/drawing/2014/main" id="{430050E6-2DF5-A964-AE6D-3063B8DF1EB9}"/>
              </a:ext>
            </a:extLst>
          </p:cNvPr>
          <p:cNvSpPr>
            <a:spLocks noGrp="1" noRot="1" noChangeAspect="1" noChangeArrowheads="1" noTextEdit="1"/>
          </p:cNvSpPr>
          <p:nvPr>
            <p:ph type="sldImg"/>
          </p:nvPr>
        </p:nvSpPr>
        <p:spPr>
          <a:ln/>
        </p:spPr>
      </p:sp>
      <p:sp>
        <p:nvSpPr>
          <p:cNvPr id="564227" name="Rectangle 3">
            <a:extLst>
              <a:ext uri="{FF2B5EF4-FFF2-40B4-BE49-F238E27FC236}">
                <a16:creationId xmlns:a16="http://schemas.microsoft.com/office/drawing/2014/main" id="{4C69D7D3-003C-66B1-7A91-9AC8AE5757B8}"/>
              </a:ext>
            </a:extLst>
          </p:cNvPr>
          <p:cNvSpPr>
            <a:spLocks noGrp="1" noChangeArrowheads="1"/>
          </p:cNvSpPr>
          <p:nvPr>
            <p:ph type="body" idx="1"/>
          </p:nvPr>
        </p:nvSpPr>
        <p:spPr/>
        <p:txBody>
          <a:bodyPr/>
          <a:lstStyle/>
          <a:p>
            <a:endParaRPr lang="sv-SE" altLang="sv-S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602D598-D8C4-4567-A2B0-5F1A6FB38F4B}"/>
              </a:ext>
            </a:extLst>
          </p:cNvPr>
          <p:cNvSpPr>
            <a:spLocks noGrp="1" noChangeArrowheads="1"/>
          </p:cNvSpPr>
          <p:nvPr>
            <p:ph type="sldNum" sz="quarter" idx="5"/>
          </p:nvPr>
        </p:nvSpPr>
        <p:spPr>
          <a:ln/>
        </p:spPr>
        <p:txBody>
          <a:bodyPr/>
          <a:lstStyle/>
          <a:p>
            <a:fld id="{7ABF8D07-EFFE-40E3-ABC0-423C1B81F2C8}" type="slidenum">
              <a:rPr lang="sv-SE" altLang="sv-SE"/>
              <a:pPr/>
              <a:t>14</a:t>
            </a:fld>
            <a:endParaRPr lang="sv-SE" altLang="sv-SE"/>
          </a:p>
        </p:txBody>
      </p:sp>
      <p:sp>
        <p:nvSpPr>
          <p:cNvPr id="526338" name="Text Box 2">
            <a:extLst>
              <a:ext uri="{FF2B5EF4-FFF2-40B4-BE49-F238E27FC236}">
                <a16:creationId xmlns:a16="http://schemas.microsoft.com/office/drawing/2014/main" id="{1C71C00F-7D4D-4091-B79E-CFCC416BE2D2}"/>
              </a:ext>
            </a:extLst>
          </p:cNvPr>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sv-SE"/>
          </a:p>
        </p:txBody>
      </p:sp>
      <p:sp>
        <p:nvSpPr>
          <p:cNvPr id="526339" name="Text Box 3">
            <a:extLst>
              <a:ext uri="{FF2B5EF4-FFF2-40B4-BE49-F238E27FC236}">
                <a16:creationId xmlns:a16="http://schemas.microsoft.com/office/drawing/2014/main" id="{BC2B08C8-3E2C-47E2-AB34-5A2CF4E02376}"/>
              </a:ext>
            </a:extLst>
          </p:cNvPr>
          <p:cNvSpPr txBox="1">
            <a:spLocks noGrp="1" noChangeArrowheads="1"/>
          </p:cNvSpPr>
          <p:nvPr>
            <p:ph type="body"/>
          </p:nvPr>
        </p:nvSpPr>
        <p:spPr>
          <a:xfrm>
            <a:off x="1046163" y="4352925"/>
            <a:ext cx="4770437" cy="3478213"/>
          </a:xfrm>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85725" indent="-85725" defTabSz="457200">
              <a:lnSpc>
                <a:spcPct val="93000"/>
              </a:lnSpc>
              <a:spcBef>
                <a:spcPct val="0"/>
              </a:spcBef>
              <a:buSzPct val="45000"/>
              <a:buFont typeface="Wingdings" panose="05000000000000000000" pitchFamily="2" charset="2"/>
              <a:buNone/>
              <a:tabLst>
                <a:tab pos="723900" algn="l"/>
                <a:tab pos="1447800" algn="l"/>
                <a:tab pos="2171700" algn="l"/>
                <a:tab pos="2895600" algn="l"/>
                <a:tab pos="3619500" algn="l"/>
                <a:tab pos="4343400" algn="l"/>
                <a:tab pos="5067300" algn="l"/>
              </a:tabLst>
            </a:pPr>
            <a:r>
              <a:rPr lang="en-GB" altLang="sv-SE">
                <a:latin typeface="Arial" panose="020B0604020202020204" pitchFamily="34" charset="0"/>
              </a:rPr>
              <a:t>Time to initiation of a lymphoma treatment (TLT) and overall survival (OS) of the 107 patients with no initial treatment (watch and wait).</a:t>
            </a:r>
          </a:p>
        </p:txBody>
      </p:sp>
    </p:spTree>
    <p:extLst>
      <p:ext uri="{BB962C8B-B14F-4D97-AF65-F5344CB8AC3E}">
        <p14:creationId xmlns:p14="http://schemas.microsoft.com/office/powerpoint/2010/main" val="2626300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Title 1"/>
          <p:cNvSpPr>
            <a:spLocks noGrp="1"/>
          </p:cNvSpPr>
          <p:nvPr>
            <p:ph type="ctrTitle"/>
          </p:nvPr>
        </p:nvSpPr>
        <p:spPr>
          <a:xfrm>
            <a:off x="777240" y="914400"/>
            <a:ext cx="7543800" cy="1614488"/>
          </a:xfrm>
        </p:spPr>
        <p:txBody>
          <a:bodyPr>
            <a:noAutofit/>
          </a:bodyPr>
          <a:lstStyle>
            <a:lvl1pPr>
              <a:defRPr sz="6000">
                <a:solidFill>
                  <a:schemeClr val="tx1"/>
                </a:solidFill>
              </a:defRPr>
            </a:lvl1pPr>
          </a:lstStyle>
          <a:p>
            <a:r>
              <a:rPr lang="sv-SE"/>
              <a:t>Klicka här för att ändra format</a:t>
            </a:r>
            <a:endParaRPr lang="en-US" dirty="0"/>
          </a:p>
        </p:txBody>
      </p:sp>
      <p:sp>
        <p:nvSpPr>
          <p:cNvPr id="3" name="Subtitle 2"/>
          <p:cNvSpPr>
            <a:spLocks noGrp="1"/>
          </p:cNvSpPr>
          <p:nvPr>
            <p:ph type="subTitle" idx="1"/>
          </p:nvPr>
        </p:nvSpPr>
        <p:spPr>
          <a:xfrm>
            <a:off x="776064" y="2531618"/>
            <a:ext cx="6172200" cy="51435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a:t>Klicka om du vill redigera mall för underrubrikformat</a:t>
            </a:r>
            <a:endParaRPr lang="en-US" dirty="0"/>
          </a:p>
        </p:txBody>
      </p:sp>
      <p:sp>
        <p:nvSpPr>
          <p:cNvPr id="15" name="Date Placeholder 14"/>
          <p:cNvSpPr>
            <a:spLocks noGrp="1"/>
          </p:cNvSpPr>
          <p:nvPr>
            <p:ph type="dt" sz="half" idx="10"/>
          </p:nvPr>
        </p:nvSpPr>
        <p:spPr/>
        <p:txBody>
          <a:bodyPr/>
          <a:lstStyle/>
          <a:p>
            <a:fld id="{FC790D7B-0625-45AA-B03E-A9C0AB5C82B6}" type="datetimeFigureOut">
              <a:rPr lang="en-US" smtClean="0"/>
              <a:t>9/18/2024</a:t>
            </a:fld>
            <a:endParaRPr lang="en-US"/>
          </a:p>
        </p:txBody>
      </p:sp>
      <p:sp>
        <p:nvSpPr>
          <p:cNvPr id="16" name="Slide Number Placeholder 15"/>
          <p:cNvSpPr>
            <a:spLocks noGrp="1"/>
          </p:cNvSpPr>
          <p:nvPr>
            <p:ph type="sldNum" sz="quarter" idx="11"/>
          </p:nvPr>
        </p:nvSpPr>
        <p:spPr/>
        <p:txBody>
          <a:bodyPr/>
          <a:lstStyle/>
          <a:p>
            <a:fld id="{1DF9222A-D71C-423B-A040-84E70A879AB9}" type="slidenum">
              <a:rPr lang="en-US" smtClean="0"/>
              <a:t>‹#›</a:t>
            </a:fld>
            <a:endParaRPr lang="en-US"/>
          </a:p>
        </p:txBody>
      </p:sp>
      <p:sp>
        <p:nvSpPr>
          <p:cNvPr id="17" name="Footer Placeholder 16"/>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a:t>Klicka här för att ändra format</a:t>
            </a:r>
            <a:endParaRPr lang="en-US" dirty="0"/>
          </a:p>
        </p:txBody>
      </p:sp>
      <p:sp>
        <p:nvSpPr>
          <p:cNvPr id="3" name="Vertical Text Placeholder 2"/>
          <p:cNvSpPr>
            <a:spLocks noGrp="1"/>
          </p:cNvSpPr>
          <p:nvPr>
            <p:ph type="body" orient="vert" idx="1"/>
          </p:nvPr>
        </p:nvSpPr>
        <p:spPr>
          <a:xfrm>
            <a:off x="2133600" y="514351"/>
            <a:ext cx="5791200" cy="2628899"/>
          </a:xfrm>
        </p:spPr>
        <p:txBody>
          <a:bodyPr vert="eaVert" ancho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4" name="Date Placeholder 3"/>
          <p:cNvSpPr>
            <a:spLocks noGrp="1"/>
          </p:cNvSpPr>
          <p:nvPr>
            <p:ph type="dt" sz="half" idx="10"/>
          </p:nvPr>
        </p:nvSpPr>
        <p:spPr/>
        <p:txBody>
          <a:bodyPr/>
          <a:lstStyle/>
          <a:p>
            <a:fld id="{FC790D7B-0625-45AA-B03E-A9C0AB5C82B6}"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F9222A-D71C-423B-A040-84E70A879AB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09600" y="457201"/>
            <a:ext cx="2133600" cy="3886200"/>
          </a:xfrm>
        </p:spPr>
        <p:txBody>
          <a:bodyPr vert="eaVert"/>
          <a:lstStyle/>
          <a:p>
            <a:r>
              <a:rPr lang="sv-SE"/>
              <a:t>Klicka här för att ändra format</a:t>
            </a:r>
            <a:endParaRPr lang="en-US" dirty="0"/>
          </a:p>
        </p:txBody>
      </p:sp>
      <p:sp>
        <p:nvSpPr>
          <p:cNvPr id="3" name="Vertical Text Placeholder 2"/>
          <p:cNvSpPr>
            <a:spLocks noGrp="1"/>
          </p:cNvSpPr>
          <p:nvPr>
            <p:ph type="body" orient="vert" idx="1"/>
          </p:nvPr>
        </p:nvSpPr>
        <p:spPr>
          <a:xfrm>
            <a:off x="2895600" y="514351"/>
            <a:ext cx="5029200" cy="3429000"/>
          </a:xfrm>
        </p:spPr>
        <p:txBody>
          <a:bodyPr vert="eaVert" ancho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Date Placeholder 3"/>
          <p:cNvSpPr>
            <a:spLocks noGrp="1"/>
          </p:cNvSpPr>
          <p:nvPr>
            <p:ph type="dt" sz="half" idx="10"/>
          </p:nvPr>
        </p:nvSpPr>
        <p:spPr/>
        <p:txBody>
          <a:bodyPr/>
          <a:lstStyle/>
          <a:p>
            <a:fld id="{FC790D7B-0625-45AA-B03E-A9C0AB5C82B6}" type="datetimeFigureOut">
              <a:rPr lang="en-US" smtClean="0"/>
              <a:t>9/18/2024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F9222A-D71C-423B-A040-84E70A879AB9}"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Innehåll">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EE43F2EE-09D0-400B-B4F3-314125578811}"/>
              </a:ext>
            </a:extLst>
          </p:cNvPr>
          <p:cNvSpPr>
            <a:spLocks noGrp="1"/>
          </p:cNvSpPr>
          <p:nvPr>
            <p:ph/>
          </p:nvPr>
        </p:nvSpPr>
        <p:spPr>
          <a:xfrm>
            <a:off x="539750" y="790575"/>
            <a:ext cx="7772400" cy="38862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datum 2">
            <a:extLst>
              <a:ext uri="{FF2B5EF4-FFF2-40B4-BE49-F238E27FC236}">
                <a16:creationId xmlns:a16="http://schemas.microsoft.com/office/drawing/2014/main" id="{CC004E2D-C084-44BB-9BC1-C3905EC845CB}"/>
              </a:ext>
            </a:extLst>
          </p:cNvPr>
          <p:cNvSpPr>
            <a:spLocks noGrp="1"/>
          </p:cNvSpPr>
          <p:nvPr>
            <p:ph type="dt" sz="half" idx="10"/>
          </p:nvPr>
        </p:nvSpPr>
        <p:spPr>
          <a:xfrm>
            <a:off x="6553200" y="4857750"/>
            <a:ext cx="1905000" cy="171450"/>
          </a:xfrm>
        </p:spPr>
        <p:txBody>
          <a:bodyPr/>
          <a:lstStyle>
            <a:lvl1pPr>
              <a:defRPr/>
            </a:lvl1pPr>
          </a:lstStyle>
          <a:p>
            <a:endParaRPr lang="sv-SE" altLang="sv-SE"/>
          </a:p>
        </p:txBody>
      </p:sp>
      <p:sp>
        <p:nvSpPr>
          <p:cNvPr id="4" name="Platshållare för sidfot 3">
            <a:extLst>
              <a:ext uri="{FF2B5EF4-FFF2-40B4-BE49-F238E27FC236}">
                <a16:creationId xmlns:a16="http://schemas.microsoft.com/office/drawing/2014/main" id="{F85479C7-F1F1-472C-B888-3CEB3DC72569}"/>
              </a:ext>
            </a:extLst>
          </p:cNvPr>
          <p:cNvSpPr>
            <a:spLocks noGrp="1"/>
          </p:cNvSpPr>
          <p:nvPr>
            <p:ph type="ftr" sz="quarter" idx="11"/>
          </p:nvPr>
        </p:nvSpPr>
        <p:spPr>
          <a:xfrm>
            <a:off x="457200" y="4857750"/>
            <a:ext cx="2895600" cy="171450"/>
          </a:xfrm>
        </p:spPr>
        <p:txBody>
          <a:bodyPr/>
          <a:lstStyle>
            <a:lvl1pPr>
              <a:defRPr/>
            </a:lvl1pPr>
          </a:lstStyle>
          <a:p>
            <a:endParaRPr lang="sv-SE" altLang="sv-SE"/>
          </a:p>
        </p:txBody>
      </p:sp>
      <p:sp>
        <p:nvSpPr>
          <p:cNvPr id="5" name="Platshållare för bildnummer 4">
            <a:extLst>
              <a:ext uri="{FF2B5EF4-FFF2-40B4-BE49-F238E27FC236}">
                <a16:creationId xmlns:a16="http://schemas.microsoft.com/office/drawing/2014/main" id="{A974D757-F29B-4561-BA34-2DFFBE671CB7}"/>
              </a:ext>
            </a:extLst>
          </p:cNvPr>
          <p:cNvSpPr>
            <a:spLocks noGrp="1"/>
          </p:cNvSpPr>
          <p:nvPr>
            <p:ph type="sldNum" sz="quarter" idx="12"/>
          </p:nvPr>
        </p:nvSpPr>
        <p:spPr>
          <a:xfrm>
            <a:off x="8229600" y="4857750"/>
            <a:ext cx="685800" cy="171450"/>
          </a:xfrm>
        </p:spPr>
        <p:txBody>
          <a:bodyPr/>
          <a:lstStyle>
            <a:lvl1pPr>
              <a:defRPr/>
            </a:lvl1pPr>
          </a:lstStyle>
          <a:p>
            <a:fld id="{6EA3990C-E455-40C9-853C-854A5EA8FC6E}" type="slidenum">
              <a:rPr lang="sv-SE" altLang="sv-SE"/>
              <a:pPr/>
              <a:t>‹#›</a:t>
            </a:fld>
            <a:endParaRPr lang="sv-SE" altLang="sv-SE"/>
          </a:p>
        </p:txBody>
      </p:sp>
    </p:spTree>
    <p:extLst>
      <p:ext uri="{BB962C8B-B14F-4D97-AF65-F5344CB8AC3E}">
        <p14:creationId xmlns:p14="http://schemas.microsoft.com/office/powerpoint/2010/main" val="8894735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C5BC999-DF63-E115-624F-E82A38BEBF13}"/>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690D7E55-63C2-202C-CE22-0121B1E011AC}"/>
              </a:ext>
            </a:extLst>
          </p:cNvPr>
          <p:cNvSpPr>
            <a:spLocks noGrp="1"/>
          </p:cNvSpPr>
          <p:nvPr>
            <p:ph sz="half" idx="1"/>
          </p:nvPr>
        </p:nvSpPr>
        <p:spPr>
          <a:xfrm>
            <a:off x="539750" y="1590675"/>
            <a:ext cx="3810000" cy="30861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E166F141-DE08-70DA-FC3D-774D539ED99A}"/>
              </a:ext>
            </a:extLst>
          </p:cNvPr>
          <p:cNvSpPr>
            <a:spLocks noGrp="1"/>
          </p:cNvSpPr>
          <p:nvPr>
            <p:ph sz="half" idx="2"/>
          </p:nvPr>
        </p:nvSpPr>
        <p:spPr>
          <a:xfrm>
            <a:off x="4502150" y="1590675"/>
            <a:ext cx="3810000" cy="30861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9B9EC007-392A-1F77-CB87-06FF57903216}"/>
              </a:ext>
            </a:extLst>
          </p:cNvPr>
          <p:cNvSpPr>
            <a:spLocks noGrp="1"/>
          </p:cNvSpPr>
          <p:nvPr>
            <p:ph type="dt" sz="half" idx="10"/>
          </p:nvPr>
        </p:nvSpPr>
        <p:spPr/>
        <p:txBody>
          <a:bodyPr/>
          <a:lstStyle>
            <a:lvl1pPr>
              <a:defRPr/>
            </a:lvl1pPr>
          </a:lstStyle>
          <a:p>
            <a:endParaRPr lang="sv-SE" altLang="sv-SE"/>
          </a:p>
        </p:txBody>
      </p:sp>
      <p:sp>
        <p:nvSpPr>
          <p:cNvPr id="6" name="Platshållare för sidfot 5">
            <a:extLst>
              <a:ext uri="{FF2B5EF4-FFF2-40B4-BE49-F238E27FC236}">
                <a16:creationId xmlns:a16="http://schemas.microsoft.com/office/drawing/2014/main" id="{64BE5BEA-4D26-4E61-9B1C-7F2BAC21F45A}"/>
              </a:ext>
            </a:extLst>
          </p:cNvPr>
          <p:cNvSpPr>
            <a:spLocks noGrp="1"/>
          </p:cNvSpPr>
          <p:nvPr>
            <p:ph type="ftr" sz="quarter" idx="11"/>
          </p:nvPr>
        </p:nvSpPr>
        <p:spPr/>
        <p:txBody>
          <a:bodyPr/>
          <a:lstStyle>
            <a:lvl1pPr>
              <a:defRPr/>
            </a:lvl1pPr>
          </a:lstStyle>
          <a:p>
            <a:endParaRPr lang="sv-SE" altLang="sv-SE"/>
          </a:p>
        </p:txBody>
      </p:sp>
      <p:sp>
        <p:nvSpPr>
          <p:cNvPr id="7" name="Platshållare för bildnummer 6">
            <a:extLst>
              <a:ext uri="{FF2B5EF4-FFF2-40B4-BE49-F238E27FC236}">
                <a16:creationId xmlns:a16="http://schemas.microsoft.com/office/drawing/2014/main" id="{AE300496-5093-800B-AEE3-8F688B821602}"/>
              </a:ext>
            </a:extLst>
          </p:cNvPr>
          <p:cNvSpPr>
            <a:spLocks noGrp="1"/>
          </p:cNvSpPr>
          <p:nvPr>
            <p:ph type="sldNum" sz="quarter" idx="12"/>
          </p:nvPr>
        </p:nvSpPr>
        <p:spPr/>
        <p:txBody>
          <a:bodyPr/>
          <a:lstStyle>
            <a:lvl1pPr>
              <a:defRPr/>
            </a:lvl1pPr>
          </a:lstStyle>
          <a:p>
            <a:fld id="{E07CC224-7E59-40FD-88D5-05072D3A6C65}" type="slidenum">
              <a:rPr lang="sv-SE" altLang="sv-SE"/>
              <a:pPr/>
              <a:t>‹#›</a:t>
            </a:fld>
            <a:endParaRPr lang="sv-SE" altLang="sv-SE"/>
          </a:p>
        </p:txBody>
      </p:sp>
    </p:spTree>
    <p:extLst>
      <p:ext uri="{BB962C8B-B14F-4D97-AF65-F5344CB8AC3E}">
        <p14:creationId xmlns:p14="http://schemas.microsoft.com/office/powerpoint/2010/main" val="4124724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167F38-B39D-401E-8410-3417FB8F1F05}"/>
              </a:ext>
            </a:extLst>
          </p:cNvPr>
          <p:cNvSpPr>
            <a:spLocks noGrp="1"/>
          </p:cNvSpPr>
          <p:nvPr>
            <p:ph type="ctrTitle"/>
          </p:nvPr>
        </p:nvSpPr>
        <p:spPr>
          <a:xfrm>
            <a:off x="1143000" y="841375"/>
            <a:ext cx="6858000" cy="1790700"/>
          </a:xfrm>
        </p:spPr>
        <p:txBody>
          <a:bodyPr anchor="b"/>
          <a:lstStyle>
            <a:lvl1pPr algn="ctr">
              <a:defRPr sz="6000"/>
            </a:lvl1pPr>
          </a:lstStyle>
          <a:p>
            <a:r>
              <a:rPr lang="sv-SE"/>
              <a:t>Klicka här för att ändra mall för rubrikformat</a:t>
            </a:r>
          </a:p>
        </p:txBody>
      </p:sp>
      <p:sp>
        <p:nvSpPr>
          <p:cNvPr id="3" name="Underrubrik 2">
            <a:extLst>
              <a:ext uri="{FF2B5EF4-FFF2-40B4-BE49-F238E27FC236}">
                <a16:creationId xmlns:a16="http://schemas.microsoft.com/office/drawing/2014/main" id="{B53F1A5C-FE4B-47E8-8429-75E534E34454}"/>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1ABF1615-8F33-406B-87B9-55227304EBD8}"/>
              </a:ext>
            </a:extLst>
          </p:cNvPr>
          <p:cNvSpPr>
            <a:spLocks noGrp="1"/>
          </p:cNvSpPr>
          <p:nvPr>
            <p:ph type="dt" sz="half" idx="10"/>
          </p:nvPr>
        </p:nvSpPr>
        <p:spPr/>
        <p:txBody>
          <a:bodyPr/>
          <a:lstStyle/>
          <a:p>
            <a:fld id="{443656F7-A823-436D-BA73-68C522C600C8}" type="datetimeFigureOut">
              <a:rPr lang="sv-SE" smtClean="0"/>
              <a:t>2024-09-18</a:t>
            </a:fld>
            <a:endParaRPr lang="sv-SE"/>
          </a:p>
        </p:txBody>
      </p:sp>
      <p:sp>
        <p:nvSpPr>
          <p:cNvPr id="5" name="Platshållare för sidfot 4">
            <a:extLst>
              <a:ext uri="{FF2B5EF4-FFF2-40B4-BE49-F238E27FC236}">
                <a16:creationId xmlns:a16="http://schemas.microsoft.com/office/drawing/2014/main" id="{2CB88F1D-3F44-44A0-A2E1-0EF0B45E658A}"/>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029FC05F-29E3-4F40-A7D4-38803F35C2C6}"/>
              </a:ext>
            </a:extLst>
          </p:cNvPr>
          <p:cNvSpPr>
            <a:spLocks noGrp="1"/>
          </p:cNvSpPr>
          <p:nvPr>
            <p:ph type="sldNum" sz="quarter" idx="12"/>
          </p:nvPr>
        </p:nvSpPr>
        <p:spPr/>
        <p:txBody>
          <a:bodyPr/>
          <a:lstStyle/>
          <a:p>
            <a:fld id="{FB7C3AC1-6747-4279-BCAC-807779F1307E}" type="slidenum">
              <a:rPr lang="sv-SE" smtClean="0"/>
              <a:t>‹#›</a:t>
            </a:fld>
            <a:endParaRPr lang="sv-SE"/>
          </a:p>
        </p:txBody>
      </p:sp>
    </p:spTree>
    <p:extLst>
      <p:ext uri="{BB962C8B-B14F-4D97-AF65-F5344CB8AC3E}">
        <p14:creationId xmlns:p14="http://schemas.microsoft.com/office/powerpoint/2010/main" val="16678281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275E79B-A25F-4644-86B1-44197A6A25B8}"/>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53C0B873-A4F1-4A05-8390-A43C6302545A}"/>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FD000F43-F2EB-45AF-8B98-E4283F186BA7}"/>
              </a:ext>
            </a:extLst>
          </p:cNvPr>
          <p:cNvSpPr>
            <a:spLocks noGrp="1"/>
          </p:cNvSpPr>
          <p:nvPr>
            <p:ph type="dt" sz="half" idx="10"/>
          </p:nvPr>
        </p:nvSpPr>
        <p:spPr/>
        <p:txBody>
          <a:bodyPr/>
          <a:lstStyle/>
          <a:p>
            <a:fld id="{443656F7-A823-436D-BA73-68C522C600C8}" type="datetimeFigureOut">
              <a:rPr lang="sv-SE" smtClean="0"/>
              <a:t>2024-09-18</a:t>
            </a:fld>
            <a:endParaRPr lang="sv-SE"/>
          </a:p>
        </p:txBody>
      </p:sp>
      <p:sp>
        <p:nvSpPr>
          <p:cNvPr id="5" name="Platshållare för sidfot 4">
            <a:extLst>
              <a:ext uri="{FF2B5EF4-FFF2-40B4-BE49-F238E27FC236}">
                <a16:creationId xmlns:a16="http://schemas.microsoft.com/office/drawing/2014/main" id="{5EFB69C2-CEBF-4EB0-9C0E-9FB57CBB2DBB}"/>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6EF590BC-3C41-48DD-A99A-8882A5B54009}"/>
              </a:ext>
            </a:extLst>
          </p:cNvPr>
          <p:cNvSpPr>
            <a:spLocks noGrp="1"/>
          </p:cNvSpPr>
          <p:nvPr>
            <p:ph type="sldNum" sz="quarter" idx="12"/>
          </p:nvPr>
        </p:nvSpPr>
        <p:spPr/>
        <p:txBody>
          <a:bodyPr/>
          <a:lstStyle/>
          <a:p>
            <a:fld id="{FB7C3AC1-6747-4279-BCAC-807779F1307E}" type="slidenum">
              <a:rPr lang="sv-SE" smtClean="0"/>
              <a:t>‹#›</a:t>
            </a:fld>
            <a:endParaRPr lang="sv-SE"/>
          </a:p>
        </p:txBody>
      </p:sp>
    </p:spTree>
    <p:extLst>
      <p:ext uri="{BB962C8B-B14F-4D97-AF65-F5344CB8AC3E}">
        <p14:creationId xmlns:p14="http://schemas.microsoft.com/office/powerpoint/2010/main" val="35260122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0D98F76-402C-4A76-A97C-9B5F1793679D}"/>
              </a:ext>
            </a:extLst>
          </p:cNvPr>
          <p:cNvSpPr>
            <a:spLocks noGrp="1"/>
          </p:cNvSpPr>
          <p:nvPr>
            <p:ph type="title"/>
          </p:nvPr>
        </p:nvSpPr>
        <p:spPr>
          <a:xfrm>
            <a:off x="623888" y="1282700"/>
            <a:ext cx="7886700" cy="2139950"/>
          </a:xfrm>
        </p:spPr>
        <p:txBody>
          <a:bodyPr anchor="b"/>
          <a:lstStyle>
            <a:lvl1pPr>
              <a:defRPr sz="60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8FB13537-20F4-4982-B36F-64833B49D85F}"/>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C86FF7A5-AFAF-4A2C-A6EC-760C587946A1}"/>
              </a:ext>
            </a:extLst>
          </p:cNvPr>
          <p:cNvSpPr>
            <a:spLocks noGrp="1"/>
          </p:cNvSpPr>
          <p:nvPr>
            <p:ph type="dt" sz="half" idx="10"/>
          </p:nvPr>
        </p:nvSpPr>
        <p:spPr/>
        <p:txBody>
          <a:bodyPr/>
          <a:lstStyle/>
          <a:p>
            <a:fld id="{443656F7-A823-436D-BA73-68C522C600C8}" type="datetimeFigureOut">
              <a:rPr lang="sv-SE" smtClean="0"/>
              <a:t>2024-09-18</a:t>
            </a:fld>
            <a:endParaRPr lang="sv-SE"/>
          </a:p>
        </p:txBody>
      </p:sp>
      <p:sp>
        <p:nvSpPr>
          <p:cNvPr id="5" name="Platshållare för sidfot 4">
            <a:extLst>
              <a:ext uri="{FF2B5EF4-FFF2-40B4-BE49-F238E27FC236}">
                <a16:creationId xmlns:a16="http://schemas.microsoft.com/office/drawing/2014/main" id="{475E95A9-D196-449B-9CF5-413B1B442A66}"/>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5A08EFF4-0756-4C98-A696-F5C3D9AFB451}"/>
              </a:ext>
            </a:extLst>
          </p:cNvPr>
          <p:cNvSpPr>
            <a:spLocks noGrp="1"/>
          </p:cNvSpPr>
          <p:nvPr>
            <p:ph type="sldNum" sz="quarter" idx="12"/>
          </p:nvPr>
        </p:nvSpPr>
        <p:spPr/>
        <p:txBody>
          <a:bodyPr/>
          <a:lstStyle/>
          <a:p>
            <a:fld id="{FB7C3AC1-6747-4279-BCAC-807779F1307E}" type="slidenum">
              <a:rPr lang="sv-SE" smtClean="0"/>
              <a:t>‹#›</a:t>
            </a:fld>
            <a:endParaRPr lang="sv-SE"/>
          </a:p>
        </p:txBody>
      </p:sp>
    </p:spTree>
    <p:extLst>
      <p:ext uri="{BB962C8B-B14F-4D97-AF65-F5344CB8AC3E}">
        <p14:creationId xmlns:p14="http://schemas.microsoft.com/office/powerpoint/2010/main" val="29016085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05E06E-38EE-4790-9817-F2D71A084D8A}"/>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1E5847AF-D390-4F49-941C-8B00269ACAAB}"/>
              </a:ext>
            </a:extLst>
          </p:cNvPr>
          <p:cNvSpPr>
            <a:spLocks noGrp="1"/>
          </p:cNvSpPr>
          <p:nvPr>
            <p:ph sz="half" idx="1"/>
          </p:nvPr>
        </p:nvSpPr>
        <p:spPr>
          <a:xfrm>
            <a:off x="628650" y="1370013"/>
            <a:ext cx="3867150" cy="32623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EE144645-1AD7-494F-96BF-0D67ECC4778F}"/>
              </a:ext>
            </a:extLst>
          </p:cNvPr>
          <p:cNvSpPr>
            <a:spLocks noGrp="1"/>
          </p:cNvSpPr>
          <p:nvPr>
            <p:ph sz="half" idx="2"/>
          </p:nvPr>
        </p:nvSpPr>
        <p:spPr>
          <a:xfrm>
            <a:off x="4648200" y="1370013"/>
            <a:ext cx="3867150" cy="3262312"/>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3EBFC140-DE6D-442A-99A6-E0C4BE2E6D72}"/>
              </a:ext>
            </a:extLst>
          </p:cNvPr>
          <p:cNvSpPr>
            <a:spLocks noGrp="1"/>
          </p:cNvSpPr>
          <p:nvPr>
            <p:ph type="dt" sz="half" idx="10"/>
          </p:nvPr>
        </p:nvSpPr>
        <p:spPr/>
        <p:txBody>
          <a:bodyPr/>
          <a:lstStyle/>
          <a:p>
            <a:fld id="{443656F7-A823-436D-BA73-68C522C600C8}" type="datetimeFigureOut">
              <a:rPr lang="sv-SE" smtClean="0"/>
              <a:t>2024-09-18</a:t>
            </a:fld>
            <a:endParaRPr lang="sv-SE"/>
          </a:p>
        </p:txBody>
      </p:sp>
      <p:sp>
        <p:nvSpPr>
          <p:cNvPr id="6" name="Platshållare för sidfot 5">
            <a:extLst>
              <a:ext uri="{FF2B5EF4-FFF2-40B4-BE49-F238E27FC236}">
                <a16:creationId xmlns:a16="http://schemas.microsoft.com/office/drawing/2014/main" id="{474929B4-221A-4817-891B-C183C21E1294}"/>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A3746AB2-7E77-4EB8-B043-2E76F34969EA}"/>
              </a:ext>
            </a:extLst>
          </p:cNvPr>
          <p:cNvSpPr>
            <a:spLocks noGrp="1"/>
          </p:cNvSpPr>
          <p:nvPr>
            <p:ph type="sldNum" sz="quarter" idx="12"/>
          </p:nvPr>
        </p:nvSpPr>
        <p:spPr/>
        <p:txBody>
          <a:bodyPr/>
          <a:lstStyle/>
          <a:p>
            <a:fld id="{FB7C3AC1-6747-4279-BCAC-807779F1307E}" type="slidenum">
              <a:rPr lang="sv-SE" smtClean="0"/>
              <a:t>‹#›</a:t>
            </a:fld>
            <a:endParaRPr lang="sv-SE"/>
          </a:p>
        </p:txBody>
      </p:sp>
    </p:spTree>
    <p:extLst>
      <p:ext uri="{BB962C8B-B14F-4D97-AF65-F5344CB8AC3E}">
        <p14:creationId xmlns:p14="http://schemas.microsoft.com/office/powerpoint/2010/main" val="617872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05BC27-8900-4103-A547-B3B1EF5EBE2A}"/>
              </a:ext>
            </a:extLst>
          </p:cNvPr>
          <p:cNvSpPr>
            <a:spLocks noGrp="1"/>
          </p:cNvSpPr>
          <p:nvPr>
            <p:ph type="title"/>
          </p:nvPr>
        </p:nvSpPr>
        <p:spPr>
          <a:xfrm>
            <a:off x="630238" y="274638"/>
            <a:ext cx="7886700" cy="993775"/>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07857217-181B-4848-A811-1D9E2CBE0A7E}"/>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32C3F5FC-8E8F-484F-8ACC-0A4AC828BDD8}"/>
              </a:ext>
            </a:extLst>
          </p:cNvPr>
          <p:cNvSpPr>
            <a:spLocks noGrp="1"/>
          </p:cNvSpPr>
          <p:nvPr>
            <p:ph sz="half" idx="2"/>
          </p:nvPr>
        </p:nvSpPr>
        <p:spPr>
          <a:xfrm>
            <a:off x="630238" y="1879600"/>
            <a:ext cx="3868737" cy="27622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FF4C9AC5-D6EF-4CC9-88C1-96D305646CCE}"/>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5CBF3E3F-9DC1-4770-BC71-D63E4B400CE9}"/>
              </a:ext>
            </a:extLst>
          </p:cNvPr>
          <p:cNvSpPr>
            <a:spLocks noGrp="1"/>
          </p:cNvSpPr>
          <p:nvPr>
            <p:ph sz="quarter" idx="4"/>
          </p:nvPr>
        </p:nvSpPr>
        <p:spPr>
          <a:xfrm>
            <a:off x="4629150" y="1879600"/>
            <a:ext cx="3887788" cy="276225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FF9003BC-0E6A-46C9-B47D-BB24E5B2E950}"/>
              </a:ext>
            </a:extLst>
          </p:cNvPr>
          <p:cNvSpPr>
            <a:spLocks noGrp="1"/>
          </p:cNvSpPr>
          <p:nvPr>
            <p:ph type="dt" sz="half" idx="10"/>
          </p:nvPr>
        </p:nvSpPr>
        <p:spPr/>
        <p:txBody>
          <a:bodyPr/>
          <a:lstStyle/>
          <a:p>
            <a:fld id="{443656F7-A823-436D-BA73-68C522C600C8}" type="datetimeFigureOut">
              <a:rPr lang="sv-SE" smtClean="0"/>
              <a:t>2024-09-18</a:t>
            </a:fld>
            <a:endParaRPr lang="sv-SE"/>
          </a:p>
        </p:txBody>
      </p:sp>
      <p:sp>
        <p:nvSpPr>
          <p:cNvPr id="8" name="Platshållare för sidfot 7">
            <a:extLst>
              <a:ext uri="{FF2B5EF4-FFF2-40B4-BE49-F238E27FC236}">
                <a16:creationId xmlns:a16="http://schemas.microsoft.com/office/drawing/2014/main" id="{CB4F80B9-85C2-4762-A180-B9D7415643AF}"/>
              </a:ext>
            </a:extLst>
          </p:cNvPr>
          <p:cNvSpPr>
            <a:spLocks noGrp="1"/>
          </p:cNvSpPr>
          <p:nvPr>
            <p:ph type="ftr" sz="quarter" idx="11"/>
          </p:nvPr>
        </p:nvSpPr>
        <p:spPr/>
        <p:txBody>
          <a:bodyPr/>
          <a:lstStyle/>
          <a:p>
            <a:endParaRPr lang="sv-SE"/>
          </a:p>
        </p:txBody>
      </p:sp>
      <p:sp>
        <p:nvSpPr>
          <p:cNvPr id="9" name="Platshållare för bildnummer 8">
            <a:extLst>
              <a:ext uri="{FF2B5EF4-FFF2-40B4-BE49-F238E27FC236}">
                <a16:creationId xmlns:a16="http://schemas.microsoft.com/office/drawing/2014/main" id="{214B2529-5CDB-44A4-9FFD-8CA795920B24}"/>
              </a:ext>
            </a:extLst>
          </p:cNvPr>
          <p:cNvSpPr>
            <a:spLocks noGrp="1"/>
          </p:cNvSpPr>
          <p:nvPr>
            <p:ph type="sldNum" sz="quarter" idx="12"/>
          </p:nvPr>
        </p:nvSpPr>
        <p:spPr/>
        <p:txBody>
          <a:bodyPr/>
          <a:lstStyle/>
          <a:p>
            <a:fld id="{FB7C3AC1-6747-4279-BCAC-807779F1307E}" type="slidenum">
              <a:rPr lang="sv-SE" smtClean="0"/>
              <a:t>‹#›</a:t>
            </a:fld>
            <a:endParaRPr lang="sv-SE"/>
          </a:p>
        </p:txBody>
      </p:sp>
    </p:spTree>
    <p:extLst>
      <p:ext uri="{BB962C8B-B14F-4D97-AF65-F5344CB8AC3E}">
        <p14:creationId xmlns:p14="http://schemas.microsoft.com/office/powerpoint/2010/main" val="14141554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CE430F-F8A2-487A-9C70-AF30D5F2FFA0}"/>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FD4868BE-2825-4BD9-A972-95A8BA3C46FE}"/>
              </a:ext>
            </a:extLst>
          </p:cNvPr>
          <p:cNvSpPr>
            <a:spLocks noGrp="1"/>
          </p:cNvSpPr>
          <p:nvPr>
            <p:ph type="dt" sz="half" idx="10"/>
          </p:nvPr>
        </p:nvSpPr>
        <p:spPr/>
        <p:txBody>
          <a:bodyPr/>
          <a:lstStyle/>
          <a:p>
            <a:fld id="{443656F7-A823-436D-BA73-68C522C600C8}" type="datetimeFigureOut">
              <a:rPr lang="sv-SE" smtClean="0"/>
              <a:t>2024-09-18</a:t>
            </a:fld>
            <a:endParaRPr lang="sv-SE"/>
          </a:p>
        </p:txBody>
      </p:sp>
      <p:sp>
        <p:nvSpPr>
          <p:cNvPr id="4" name="Platshållare för sidfot 3">
            <a:extLst>
              <a:ext uri="{FF2B5EF4-FFF2-40B4-BE49-F238E27FC236}">
                <a16:creationId xmlns:a16="http://schemas.microsoft.com/office/drawing/2014/main" id="{24ED5CE4-02B5-4294-A0E9-C881D62C51EC}"/>
              </a:ext>
            </a:extLst>
          </p:cNvPr>
          <p:cNvSpPr>
            <a:spLocks noGrp="1"/>
          </p:cNvSpPr>
          <p:nvPr>
            <p:ph type="ftr" sz="quarter" idx="11"/>
          </p:nvPr>
        </p:nvSpPr>
        <p:spPr/>
        <p:txBody>
          <a:bodyPr/>
          <a:lstStyle/>
          <a:p>
            <a:endParaRPr lang="sv-SE"/>
          </a:p>
        </p:txBody>
      </p:sp>
      <p:sp>
        <p:nvSpPr>
          <p:cNvPr id="5" name="Platshållare för bildnummer 4">
            <a:extLst>
              <a:ext uri="{FF2B5EF4-FFF2-40B4-BE49-F238E27FC236}">
                <a16:creationId xmlns:a16="http://schemas.microsoft.com/office/drawing/2014/main" id="{3DAA5681-9279-4126-B642-63009AFD7C33}"/>
              </a:ext>
            </a:extLst>
          </p:cNvPr>
          <p:cNvSpPr>
            <a:spLocks noGrp="1"/>
          </p:cNvSpPr>
          <p:nvPr>
            <p:ph type="sldNum" sz="quarter" idx="12"/>
          </p:nvPr>
        </p:nvSpPr>
        <p:spPr/>
        <p:txBody>
          <a:bodyPr/>
          <a:lstStyle/>
          <a:p>
            <a:fld id="{FB7C3AC1-6747-4279-BCAC-807779F1307E}" type="slidenum">
              <a:rPr lang="sv-SE" smtClean="0"/>
              <a:t>‹#›</a:t>
            </a:fld>
            <a:endParaRPr lang="sv-SE"/>
          </a:p>
        </p:txBody>
      </p:sp>
    </p:spTree>
    <p:extLst>
      <p:ext uri="{BB962C8B-B14F-4D97-AF65-F5344CB8AC3E}">
        <p14:creationId xmlns:p14="http://schemas.microsoft.com/office/powerpoint/2010/main" val="39661166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13" name="Title 12"/>
          <p:cNvSpPr>
            <a:spLocks noGrp="1"/>
          </p:cNvSpPr>
          <p:nvPr>
            <p:ph type="title"/>
          </p:nvPr>
        </p:nvSpPr>
        <p:spPr/>
        <p:txBody>
          <a:bodyPr/>
          <a:lstStyle/>
          <a:p>
            <a:r>
              <a:rPr lang="sv-SE"/>
              <a:t>Klicka här för att ändra format</a:t>
            </a:r>
            <a:endParaRPr lang="en-US"/>
          </a:p>
        </p:txBody>
      </p:sp>
      <p:sp>
        <p:nvSpPr>
          <p:cNvPr id="14" name="Date Placeholder 13"/>
          <p:cNvSpPr>
            <a:spLocks noGrp="1"/>
          </p:cNvSpPr>
          <p:nvPr>
            <p:ph type="dt" sz="half" idx="10"/>
          </p:nvPr>
        </p:nvSpPr>
        <p:spPr/>
        <p:txBody>
          <a:bodyPr/>
          <a:lstStyle/>
          <a:p>
            <a:fld id="{FC790D7B-0625-45AA-B03E-A9C0AB5C82B6}" type="datetimeFigureOut">
              <a:rPr lang="en-US" smtClean="0"/>
              <a:t>9/18/2024</a:t>
            </a:fld>
            <a:endParaRPr lang="en-US"/>
          </a:p>
        </p:txBody>
      </p:sp>
      <p:sp>
        <p:nvSpPr>
          <p:cNvPr id="15" name="Slide Number Placeholder 14"/>
          <p:cNvSpPr>
            <a:spLocks noGrp="1"/>
          </p:cNvSpPr>
          <p:nvPr>
            <p:ph type="sldNum" sz="quarter" idx="11"/>
          </p:nvPr>
        </p:nvSpPr>
        <p:spPr/>
        <p:txBody>
          <a:bodyPr/>
          <a:lstStyle/>
          <a:p>
            <a:fld id="{1DF9222A-D71C-423B-A040-84E70A879AB9}" type="slidenum">
              <a:rPr lang="en-US" smtClean="0"/>
              <a:t>‹#›</a:t>
            </a:fld>
            <a:endParaRPr lang="en-US"/>
          </a:p>
        </p:txBody>
      </p:sp>
      <p:sp>
        <p:nvSpPr>
          <p:cNvPr id="16" name="Footer Placeholder 15"/>
          <p:cNvSpPr>
            <a:spLocks noGrp="1"/>
          </p:cNvSpPr>
          <p:nvPr>
            <p:ph type="ftr" sz="quarter" idx="12"/>
          </p:nvPr>
        </p:nvSpPr>
        <p:spPr/>
        <p:txBody>
          <a:bodyPr/>
          <a:lstStyle/>
          <a:p>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DF9B286F-491B-45DA-B84B-7178B5A4B011}"/>
              </a:ext>
            </a:extLst>
          </p:cNvPr>
          <p:cNvSpPr>
            <a:spLocks noGrp="1"/>
          </p:cNvSpPr>
          <p:nvPr>
            <p:ph type="dt" sz="half" idx="10"/>
          </p:nvPr>
        </p:nvSpPr>
        <p:spPr/>
        <p:txBody>
          <a:bodyPr/>
          <a:lstStyle/>
          <a:p>
            <a:fld id="{443656F7-A823-436D-BA73-68C522C600C8}" type="datetimeFigureOut">
              <a:rPr lang="sv-SE" smtClean="0"/>
              <a:t>2024-09-18</a:t>
            </a:fld>
            <a:endParaRPr lang="sv-SE"/>
          </a:p>
        </p:txBody>
      </p:sp>
      <p:sp>
        <p:nvSpPr>
          <p:cNvPr id="3" name="Platshållare för sidfot 2">
            <a:extLst>
              <a:ext uri="{FF2B5EF4-FFF2-40B4-BE49-F238E27FC236}">
                <a16:creationId xmlns:a16="http://schemas.microsoft.com/office/drawing/2014/main" id="{4604116B-6CA1-452B-9751-B96D723FE8D9}"/>
              </a:ext>
            </a:extLst>
          </p:cNvPr>
          <p:cNvSpPr>
            <a:spLocks noGrp="1"/>
          </p:cNvSpPr>
          <p:nvPr>
            <p:ph type="ftr" sz="quarter" idx="11"/>
          </p:nvPr>
        </p:nvSpPr>
        <p:spPr/>
        <p:txBody>
          <a:bodyPr/>
          <a:lstStyle/>
          <a:p>
            <a:endParaRPr lang="sv-SE"/>
          </a:p>
        </p:txBody>
      </p:sp>
      <p:sp>
        <p:nvSpPr>
          <p:cNvPr id="4" name="Platshållare för bildnummer 3">
            <a:extLst>
              <a:ext uri="{FF2B5EF4-FFF2-40B4-BE49-F238E27FC236}">
                <a16:creationId xmlns:a16="http://schemas.microsoft.com/office/drawing/2014/main" id="{0B19DA24-33A8-4687-85B4-6C19026E489F}"/>
              </a:ext>
            </a:extLst>
          </p:cNvPr>
          <p:cNvSpPr>
            <a:spLocks noGrp="1"/>
          </p:cNvSpPr>
          <p:nvPr>
            <p:ph type="sldNum" sz="quarter" idx="12"/>
          </p:nvPr>
        </p:nvSpPr>
        <p:spPr/>
        <p:txBody>
          <a:bodyPr/>
          <a:lstStyle/>
          <a:p>
            <a:fld id="{FB7C3AC1-6747-4279-BCAC-807779F1307E}" type="slidenum">
              <a:rPr lang="sv-SE" smtClean="0"/>
              <a:t>‹#›</a:t>
            </a:fld>
            <a:endParaRPr lang="sv-SE"/>
          </a:p>
        </p:txBody>
      </p:sp>
    </p:spTree>
    <p:extLst>
      <p:ext uri="{BB962C8B-B14F-4D97-AF65-F5344CB8AC3E}">
        <p14:creationId xmlns:p14="http://schemas.microsoft.com/office/powerpoint/2010/main" val="39462996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AFFD7AD-EC68-40A9-9821-56B6BF2B7DCF}"/>
              </a:ext>
            </a:extLst>
          </p:cNvPr>
          <p:cNvSpPr>
            <a:spLocks noGrp="1"/>
          </p:cNvSpPr>
          <p:nvPr>
            <p:ph type="title"/>
          </p:nvPr>
        </p:nvSpPr>
        <p:spPr>
          <a:xfrm>
            <a:off x="630238" y="342900"/>
            <a:ext cx="2949575" cy="1200150"/>
          </a:xfrm>
        </p:spPr>
        <p:txBody>
          <a:bodyPr anchor="b"/>
          <a:lstStyle>
            <a:lvl1pPr>
              <a:defRPr sz="32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D52A486E-B09C-4E65-AF30-FC6E79FDF65D}"/>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E7E786B0-4BC6-4A0D-A46C-EE99E074622C}"/>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E6E5D9C1-9CAB-44B0-9870-449EF08E9F07}"/>
              </a:ext>
            </a:extLst>
          </p:cNvPr>
          <p:cNvSpPr>
            <a:spLocks noGrp="1"/>
          </p:cNvSpPr>
          <p:nvPr>
            <p:ph type="dt" sz="half" idx="10"/>
          </p:nvPr>
        </p:nvSpPr>
        <p:spPr/>
        <p:txBody>
          <a:bodyPr/>
          <a:lstStyle/>
          <a:p>
            <a:fld id="{443656F7-A823-436D-BA73-68C522C600C8}" type="datetimeFigureOut">
              <a:rPr lang="sv-SE" smtClean="0"/>
              <a:t>2024-09-18</a:t>
            </a:fld>
            <a:endParaRPr lang="sv-SE"/>
          </a:p>
        </p:txBody>
      </p:sp>
      <p:sp>
        <p:nvSpPr>
          <p:cNvPr id="6" name="Platshållare för sidfot 5">
            <a:extLst>
              <a:ext uri="{FF2B5EF4-FFF2-40B4-BE49-F238E27FC236}">
                <a16:creationId xmlns:a16="http://schemas.microsoft.com/office/drawing/2014/main" id="{313E9FA9-CAF7-4990-98B3-AA11D637E85B}"/>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F839A3E0-59A6-4C8A-904F-A60B0E16B503}"/>
              </a:ext>
            </a:extLst>
          </p:cNvPr>
          <p:cNvSpPr>
            <a:spLocks noGrp="1"/>
          </p:cNvSpPr>
          <p:nvPr>
            <p:ph type="sldNum" sz="quarter" idx="12"/>
          </p:nvPr>
        </p:nvSpPr>
        <p:spPr/>
        <p:txBody>
          <a:bodyPr/>
          <a:lstStyle/>
          <a:p>
            <a:fld id="{FB7C3AC1-6747-4279-BCAC-807779F1307E}" type="slidenum">
              <a:rPr lang="sv-SE" smtClean="0"/>
              <a:t>‹#›</a:t>
            </a:fld>
            <a:endParaRPr lang="sv-SE"/>
          </a:p>
        </p:txBody>
      </p:sp>
    </p:spTree>
    <p:extLst>
      <p:ext uri="{BB962C8B-B14F-4D97-AF65-F5344CB8AC3E}">
        <p14:creationId xmlns:p14="http://schemas.microsoft.com/office/powerpoint/2010/main" val="14269863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BB5D160-15AA-48E8-A2B2-2AABA808114D}"/>
              </a:ext>
            </a:extLst>
          </p:cNvPr>
          <p:cNvSpPr>
            <a:spLocks noGrp="1"/>
          </p:cNvSpPr>
          <p:nvPr>
            <p:ph type="title"/>
          </p:nvPr>
        </p:nvSpPr>
        <p:spPr>
          <a:xfrm>
            <a:off x="630238" y="342900"/>
            <a:ext cx="2949575" cy="1200150"/>
          </a:xfrm>
        </p:spPr>
        <p:txBody>
          <a:bodyPr anchor="b"/>
          <a:lstStyle>
            <a:lvl1pPr>
              <a:defRPr sz="32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E29AFC23-7807-430C-8CF2-B5695BF789F5}"/>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a:extLst>
              <a:ext uri="{FF2B5EF4-FFF2-40B4-BE49-F238E27FC236}">
                <a16:creationId xmlns:a16="http://schemas.microsoft.com/office/drawing/2014/main" id="{43749DDC-ADDF-435F-B111-892EA7A7C778}"/>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A1017046-CEBE-4909-B252-27C7F30047CE}"/>
              </a:ext>
            </a:extLst>
          </p:cNvPr>
          <p:cNvSpPr>
            <a:spLocks noGrp="1"/>
          </p:cNvSpPr>
          <p:nvPr>
            <p:ph type="dt" sz="half" idx="10"/>
          </p:nvPr>
        </p:nvSpPr>
        <p:spPr/>
        <p:txBody>
          <a:bodyPr/>
          <a:lstStyle/>
          <a:p>
            <a:fld id="{443656F7-A823-436D-BA73-68C522C600C8}" type="datetimeFigureOut">
              <a:rPr lang="sv-SE" smtClean="0"/>
              <a:t>2024-09-18</a:t>
            </a:fld>
            <a:endParaRPr lang="sv-SE"/>
          </a:p>
        </p:txBody>
      </p:sp>
      <p:sp>
        <p:nvSpPr>
          <p:cNvPr id="6" name="Platshållare för sidfot 5">
            <a:extLst>
              <a:ext uri="{FF2B5EF4-FFF2-40B4-BE49-F238E27FC236}">
                <a16:creationId xmlns:a16="http://schemas.microsoft.com/office/drawing/2014/main" id="{3F1A13B4-7B80-4DEC-9036-F624708FB9F4}"/>
              </a:ext>
            </a:extLst>
          </p:cNvPr>
          <p:cNvSpPr>
            <a:spLocks noGrp="1"/>
          </p:cNvSpPr>
          <p:nvPr>
            <p:ph type="ftr" sz="quarter" idx="11"/>
          </p:nvPr>
        </p:nvSpPr>
        <p:spPr/>
        <p:txBody>
          <a:bodyPr/>
          <a:lstStyle/>
          <a:p>
            <a:endParaRPr lang="sv-SE"/>
          </a:p>
        </p:txBody>
      </p:sp>
      <p:sp>
        <p:nvSpPr>
          <p:cNvPr id="7" name="Platshållare för bildnummer 6">
            <a:extLst>
              <a:ext uri="{FF2B5EF4-FFF2-40B4-BE49-F238E27FC236}">
                <a16:creationId xmlns:a16="http://schemas.microsoft.com/office/drawing/2014/main" id="{62DF7771-15B5-4397-953E-5869C2135523}"/>
              </a:ext>
            </a:extLst>
          </p:cNvPr>
          <p:cNvSpPr>
            <a:spLocks noGrp="1"/>
          </p:cNvSpPr>
          <p:nvPr>
            <p:ph type="sldNum" sz="quarter" idx="12"/>
          </p:nvPr>
        </p:nvSpPr>
        <p:spPr/>
        <p:txBody>
          <a:bodyPr/>
          <a:lstStyle/>
          <a:p>
            <a:fld id="{FB7C3AC1-6747-4279-BCAC-807779F1307E}" type="slidenum">
              <a:rPr lang="sv-SE" smtClean="0"/>
              <a:t>‹#›</a:t>
            </a:fld>
            <a:endParaRPr lang="sv-SE"/>
          </a:p>
        </p:txBody>
      </p:sp>
    </p:spTree>
    <p:extLst>
      <p:ext uri="{BB962C8B-B14F-4D97-AF65-F5344CB8AC3E}">
        <p14:creationId xmlns:p14="http://schemas.microsoft.com/office/powerpoint/2010/main" val="15375701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94F531A-A522-41A0-A4A7-17A4F64C6A2C}"/>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A3347193-78E7-4194-8692-0F40EACC71C3}"/>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4D5A1852-C9F9-480E-A08D-341C0D9FE1C2}"/>
              </a:ext>
            </a:extLst>
          </p:cNvPr>
          <p:cNvSpPr>
            <a:spLocks noGrp="1"/>
          </p:cNvSpPr>
          <p:nvPr>
            <p:ph type="dt" sz="half" idx="10"/>
          </p:nvPr>
        </p:nvSpPr>
        <p:spPr/>
        <p:txBody>
          <a:bodyPr/>
          <a:lstStyle/>
          <a:p>
            <a:fld id="{443656F7-A823-436D-BA73-68C522C600C8}" type="datetimeFigureOut">
              <a:rPr lang="sv-SE" smtClean="0"/>
              <a:t>2024-09-18</a:t>
            </a:fld>
            <a:endParaRPr lang="sv-SE"/>
          </a:p>
        </p:txBody>
      </p:sp>
      <p:sp>
        <p:nvSpPr>
          <p:cNvPr id="5" name="Platshållare för sidfot 4">
            <a:extLst>
              <a:ext uri="{FF2B5EF4-FFF2-40B4-BE49-F238E27FC236}">
                <a16:creationId xmlns:a16="http://schemas.microsoft.com/office/drawing/2014/main" id="{B1B930AD-4E7E-4FEC-83B2-80A493BE9F7E}"/>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190C7F1E-B672-4701-A849-591932D84FE3}"/>
              </a:ext>
            </a:extLst>
          </p:cNvPr>
          <p:cNvSpPr>
            <a:spLocks noGrp="1"/>
          </p:cNvSpPr>
          <p:nvPr>
            <p:ph type="sldNum" sz="quarter" idx="12"/>
          </p:nvPr>
        </p:nvSpPr>
        <p:spPr/>
        <p:txBody>
          <a:bodyPr/>
          <a:lstStyle/>
          <a:p>
            <a:fld id="{FB7C3AC1-6747-4279-BCAC-807779F1307E}" type="slidenum">
              <a:rPr lang="sv-SE" smtClean="0"/>
              <a:t>‹#›</a:t>
            </a:fld>
            <a:endParaRPr lang="sv-SE"/>
          </a:p>
        </p:txBody>
      </p:sp>
    </p:spTree>
    <p:extLst>
      <p:ext uri="{BB962C8B-B14F-4D97-AF65-F5344CB8AC3E}">
        <p14:creationId xmlns:p14="http://schemas.microsoft.com/office/powerpoint/2010/main" val="4820824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9564511F-4DD5-4D6F-AC24-DFDE3E8F92C4}"/>
              </a:ext>
            </a:extLst>
          </p:cNvPr>
          <p:cNvSpPr>
            <a:spLocks noGrp="1"/>
          </p:cNvSpPr>
          <p:nvPr>
            <p:ph type="title" orient="vert"/>
          </p:nvPr>
        </p:nvSpPr>
        <p:spPr>
          <a:xfrm>
            <a:off x="6543675" y="274638"/>
            <a:ext cx="1971675" cy="4357687"/>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D878F072-B47F-4C69-8EF5-F4A0865FB55F}"/>
              </a:ext>
            </a:extLst>
          </p:cNvPr>
          <p:cNvSpPr>
            <a:spLocks noGrp="1"/>
          </p:cNvSpPr>
          <p:nvPr>
            <p:ph type="body" orient="vert" idx="1"/>
          </p:nvPr>
        </p:nvSpPr>
        <p:spPr>
          <a:xfrm>
            <a:off x="628650" y="274638"/>
            <a:ext cx="5762625" cy="4357687"/>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3060C9DE-3DA4-4750-AEBE-997345D386F0}"/>
              </a:ext>
            </a:extLst>
          </p:cNvPr>
          <p:cNvSpPr>
            <a:spLocks noGrp="1"/>
          </p:cNvSpPr>
          <p:nvPr>
            <p:ph type="dt" sz="half" idx="10"/>
          </p:nvPr>
        </p:nvSpPr>
        <p:spPr/>
        <p:txBody>
          <a:bodyPr/>
          <a:lstStyle/>
          <a:p>
            <a:fld id="{443656F7-A823-436D-BA73-68C522C600C8}" type="datetimeFigureOut">
              <a:rPr lang="sv-SE" smtClean="0"/>
              <a:t>2024-09-18</a:t>
            </a:fld>
            <a:endParaRPr lang="sv-SE"/>
          </a:p>
        </p:txBody>
      </p:sp>
      <p:sp>
        <p:nvSpPr>
          <p:cNvPr id="5" name="Platshållare för sidfot 4">
            <a:extLst>
              <a:ext uri="{FF2B5EF4-FFF2-40B4-BE49-F238E27FC236}">
                <a16:creationId xmlns:a16="http://schemas.microsoft.com/office/drawing/2014/main" id="{28B92B56-7532-40B8-8008-221CFAD76037}"/>
              </a:ext>
            </a:extLst>
          </p:cNvPr>
          <p:cNvSpPr>
            <a:spLocks noGrp="1"/>
          </p:cNvSpPr>
          <p:nvPr>
            <p:ph type="ftr" sz="quarter" idx="11"/>
          </p:nvPr>
        </p:nvSpPr>
        <p:spPr/>
        <p:txBody>
          <a:bodyPr/>
          <a:lstStyle/>
          <a:p>
            <a:endParaRPr lang="sv-SE"/>
          </a:p>
        </p:txBody>
      </p:sp>
      <p:sp>
        <p:nvSpPr>
          <p:cNvPr id="6" name="Platshållare för bildnummer 5">
            <a:extLst>
              <a:ext uri="{FF2B5EF4-FFF2-40B4-BE49-F238E27FC236}">
                <a16:creationId xmlns:a16="http://schemas.microsoft.com/office/drawing/2014/main" id="{CF7BF8A3-6037-418B-A14F-86281E23EF3E}"/>
              </a:ext>
            </a:extLst>
          </p:cNvPr>
          <p:cNvSpPr>
            <a:spLocks noGrp="1"/>
          </p:cNvSpPr>
          <p:nvPr>
            <p:ph type="sldNum" sz="quarter" idx="12"/>
          </p:nvPr>
        </p:nvSpPr>
        <p:spPr/>
        <p:txBody>
          <a:bodyPr/>
          <a:lstStyle/>
          <a:p>
            <a:fld id="{FB7C3AC1-6747-4279-BCAC-807779F1307E}" type="slidenum">
              <a:rPr lang="sv-SE" smtClean="0"/>
              <a:t>‹#›</a:t>
            </a:fld>
            <a:endParaRPr lang="sv-SE"/>
          </a:p>
        </p:txBody>
      </p:sp>
    </p:spTree>
    <p:extLst>
      <p:ext uri="{BB962C8B-B14F-4D97-AF65-F5344CB8AC3E}">
        <p14:creationId xmlns:p14="http://schemas.microsoft.com/office/powerpoint/2010/main" val="33767334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pic>
        <p:nvPicPr>
          <p:cNvPr id="54274" name="Picture 2">
            <a:extLst>
              <a:ext uri="{FF2B5EF4-FFF2-40B4-BE49-F238E27FC236}">
                <a16:creationId xmlns:a16="http://schemas.microsoft.com/office/drawing/2014/main" id="{26904193-8A04-EADE-A177-8370B844DB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66" t="2222" r="1683" b="2245"/>
          <a:stretch>
            <a:fillRect/>
          </a:stretch>
        </p:blipFill>
        <p:spPr bwMode="auto">
          <a:xfrm>
            <a:off x="152400" y="114300"/>
            <a:ext cx="8839200" cy="4914900"/>
          </a:xfrm>
          <a:prstGeom prst="rect">
            <a:avLst/>
          </a:prstGeom>
          <a:noFill/>
          <a:extLst>
            <a:ext uri="{909E8E84-426E-40DD-AFC4-6F175D3DCCD1}">
              <a14:hiddenFill xmlns:a14="http://schemas.microsoft.com/office/drawing/2010/main">
                <a:solidFill>
                  <a:srgbClr val="FFFFFF"/>
                </a:solidFill>
              </a14:hiddenFill>
            </a:ext>
          </a:extLst>
        </p:spPr>
      </p:pic>
      <p:sp>
        <p:nvSpPr>
          <p:cNvPr id="54275" name="Rectangle 3">
            <a:extLst>
              <a:ext uri="{FF2B5EF4-FFF2-40B4-BE49-F238E27FC236}">
                <a16:creationId xmlns:a16="http://schemas.microsoft.com/office/drawing/2014/main" id="{54651873-CA53-58D3-FCDF-44BEBDDE82F4}"/>
              </a:ext>
            </a:extLst>
          </p:cNvPr>
          <p:cNvSpPr>
            <a:spLocks noGrp="1" noChangeArrowheads="1"/>
          </p:cNvSpPr>
          <p:nvPr>
            <p:ph type="ctrTitle"/>
          </p:nvPr>
        </p:nvSpPr>
        <p:spPr>
          <a:xfrm>
            <a:off x="685800" y="1257300"/>
            <a:ext cx="7772400" cy="857250"/>
          </a:xfrm>
        </p:spPr>
        <p:txBody>
          <a:bodyPr anchor="ctr"/>
          <a:lstStyle>
            <a:lvl1pPr>
              <a:defRPr sz="2400">
                <a:solidFill>
                  <a:schemeClr val="bg1"/>
                </a:solidFill>
              </a:defRPr>
            </a:lvl1pPr>
          </a:lstStyle>
          <a:p>
            <a:pPr lvl="0"/>
            <a:r>
              <a:rPr lang="sv-SE" altLang="sv-SE" noProof="0"/>
              <a:t>Klicka här för att ändra format på bakgrundsrubriken</a:t>
            </a:r>
          </a:p>
        </p:txBody>
      </p:sp>
      <p:sp>
        <p:nvSpPr>
          <p:cNvPr id="54276" name="Rectangle 4">
            <a:extLst>
              <a:ext uri="{FF2B5EF4-FFF2-40B4-BE49-F238E27FC236}">
                <a16:creationId xmlns:a16="http://schemas.microsoft.com/office/drawing/2014/main" id="{8A0727E8-ABF3-281B-BA2B-C00A175B868B}"/>
              </a:ext>
            </a:extLst>
          </p:cNvPr>
          <p:cNvSpPr>
            <a:spLocks noGrp="1" noChangeArrowheads="1"/>
          </p:cNvSpPr>
          <p:nvPr>
            <p:ph type="subTitle" idx="1"/>
          </p:nvPr>
        </p:nvSpPr>
        <p:spPr>
          <a:xfrm>
            <a:off x="685800" y="2057400"/>
            <a:ext cx="6400800" cy="1314450"/>
          </a:xfrm>
        </p:spPr>
        <p:txBody>
          <a:bodyPr/>
          <a:lstStyle>
            <a:lvl1pPr marL="0" indent="0">
              <a:buFont typeface="Wingdings" panose="05000000000000000000" pitchFamily="2" charset="2"/>
              <a:buNone/>
              <a:defRPr sz="1350">
                <a:solidFill>
                  <a:schemeClr val="bg1"/>
                </a:solidFill>
              </a:defRPr>
            </a:lvl1pPr>
          </a:lstStyle>
          <a:p>
            <a:pPr lvl="0"/>
            <a:r>
              <a:rPr lang="sv-SE" altLang="sv-SE" noProof="0"/>
              <a:t>Klicka här för att ändra format på underrubrik i bakgrunden</a:t>
            </a:r>
          </a:p>
        </p:txBody>
      </p:sp>
    </p:spTree>
    <p:extLst>
      <p:ext uri="{BB962C8B-B14F-4D97-AF65-F5344CB8AC3E}">
        <p14:creationId xmlns:p14="http://schemas.microsoft.com/office/powerpoint/2010/main" val="8710596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D25EB64-47E6-212C-266D-0B4D5410BEED}"/>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F498E602-0F84-BA67-6F70-5F48998A9238}"/>
              </a:ext>
            </a:extLst>
          </p:cNvPr>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1119B68C-E185-F412-32AB-67B311C7AE85}"/>
              </a:ext>
            </a:extLst>
          </p:cNvPr>
          <p:cNvSpPr>
            <a:spLocks noGrp="1"/>
          </p:cNvSpPr>
          <p:nvPr>
            <p:ph type="dt" sz="half" idx="10"/>
          </p:nvPr>
        </p:nvSpPr>
        <p:spPr/>
        <p:txBody>
          <a:bodyPr/>
          <a:lstStyle>
            <a:lvl1pPr>
              <a:defRPr/>
            </a:lvl1pPr>
          </a:lstStyle>
          <a:p>
            <a:endParaRPr lang="sv-SE" altLang="sv-SE"/>
          </a:p>
        </p:txBody>
      </p:sp>
      <p:sp>
        <p:nvSpPr>
          <p:cNvPr id="5" name="Platshållare för sidfot 4">
            <a:extLst>
              <a:ext uri="{FF2B5EF4-FFF2-40B4-BE49-F238E27FC236}">
                <a16:creationId xmlns:a16="http://schemas.microsoft.com/office/drawing/2014/main" id="{7652CB5F-E2AD-FDA2-0B5E-DDA6511BF843}"/>
              </a:ext>
            </a:extLst>
          </p:cNvPr>
          <p:cNvSpPr>
            <a:spLocks noGrp="1"/>
          </p:cNvSpPr>
          <p:nvPr>
            <p:ph type="ftr" sz="quarter" idx="11"/>
          </p:nvPr>
        </p:nvSpPr>
        <p:spPr/>
        <p:txBody>
          <a:bodyPr/>
          <a:lstStyle>
            <a:lvl1pPr>
              <a:defRPr/>
            </a:lvl1pPr>
          </a:lstStyle>
          <a:p>
            <a:endParaRPr lang="sv-SE" altLang="sv-SE"/>
          </a:p>
        </p:txBody>
      </p:sp>
      <p:sp>
        <p:nvSpPr>
          <p:cNvPr id="6" name="Platshållare för bildnummer 5">
            <a:extLst>
              <a:ext uri="{FF2B5EF4-FFF2-40B4-BE49-F238E27FC236}">
                <a16:creationId xmlns:a16="http://schemas.microsoft.com/office/drawing/2014/main" id="{2A4967A3-E542-00D4-B0C9-9CD761AB69FC}"/>
              </a:ext>
            </a:extLst>
          </p:cNvPr>
          <p:cNvSpPr>
            <a:spLocks noGrp="1"/>
          </p:cNvSpPr>
          <p:nvPr>
            <p:ph type="sldNum" sz="quarter" idx="12"/>
          </p:nvPr>
        </p:nvSpPr>
        <p:spPr/>
        <p:txBody>
          <a:bodyPr/>
          <a:lstStyle>
            <a:lvl1pPr>
              <a:defRPr/>
            </a:lvl1pPr>
          </a:lstStyle>
          <a:p>
            <a:fld id="{383396EA-3119-4F89-A593-814D5D85479F}" type="slidenum">
              <a:rPr lang="sv-SE" altLang="sv-SE"/>
              <a:pPr/>
              <a:t>‹#›</a:t>
            </a:fld>
            <a:endParaRPr lang="sv-SE" altLang="sv-SE"/>
          </a:p>
        </p:txBody>
      </p:sp>
    </p:spTree>
    <p:extLst>
      <p:ext uri="{BB962C8B-B14F-4D97-AF65-F5344CB8AC3E}">
        <p14:creationId xmlns:p14="http://schemas.microsoft.com/office/powerpoint/2010/main" val="42565332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3608AA3-96DB-527E-DFFF-62CC81E509D2}"/>
              </a:ext>
            </a:extLst>
          </p:cNvPr>
          <p:cNvSpPr>
            <a:spLocks noGrp="1"/>
          </p:cNvSpPr>
          <p:nvPr>
            <p:ph type="title"/>
          </p:nvPr>
        </p:nvSpPr>
        <p:spPr>
          <a:xfrm>
            <a:off x="623888" y="1282304"/>
            <a:ext cx="7886700" cy="2139553"/>
          </a:xfrm>
        </p:spPr>
        <p:txBody>
          <a:bodyPr anchor="b"/>
          <a:lstStyle>
            <a:lvl1pPr>
              <a:defRPr sz="4500"/>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D5D908C5-6175-B194-B082-B99295E190EF}"/>
              </a:ext>
            </a:extLst>
          </p:cNvPr>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sv-SE"/>
              <a:t>Klicka här för att ändra format på bakgrundstexten</a:t>
            </a:r>
          </a:p>
        </p:txBody>
      </p:sp>
      <p:sp>
        <p:nvSpPr>
          <p:cNvPr id="4" name="Platshållare för datum 3">
            <a:extLst>
              <a:ext uri="{FF2B5EF4-FFF2-40B4-BE49-F238E27FC236}">
                <a16:creationId xmlns:a16="http://schemas.microsoft.com/office/drawing/2014/main" id="{E99DBC86-20CD-A12D-C863-5CCEE503176E}"/>
              </a:ext>
            </a:extLst>
          </p:cNvPr>
          <p:cNvSpPr>
            <a:spLocks noGrp="1"/>
          </p:cNvSpPr>
          <p:nvPr>
            <p:ph type="dt" sz="half" idx="10"/>
          </p:nvPr>
        </p:nvSpPr>
        <p:spPr/>
        <p:txBody>
          <a:bodyPr/>
          <a:lstStyle>
            <a:lvl1pPr>
              <a:defRPr/>
            </a:lvl1pPr>
          </a:lstStyle>
          <a:p>
            <a:endParaRPr lang="sv-SE" altLang="sv-SE"/>
          </a:p>
        </p:txBody>
      </p:sp>
      <p:sp>
        <p:nvSpPr>
          <p:cNvPr id="5" name="Platshållare för sidfot 4">
            <a:extLst>
              <a:ext uri="{FF2B5EF4-FFF2-40B4-BE49-F238E27FC236}">
                <a16:creationId xmlns:a16="http://schemas.microsoft.com/office/drawing/2014/main" id="{80F996DE-C28E-1D81-77E4-7DE45E9F6C99}"/>
              </a:ext>
            </a:extLst>
          </p:cNvPr>
          <p:cNvSpPr>
            <a:spLocks noGrp="1"/>
          </p:cNvSpPr>
          <p:nvPr>
            <p:ph type="ftr" sz="quarter" idx="11"/>
          </p:nvPr>
        </p:nvSpPr>
        <p:spPr/>
        <p:txBody>
          <a:bodyPr/>
          <a:lstStyle>
            <a:lvl1pPr>
              <a:defRPr/>
            </a:lvl1pPr>
          </a:lstStyle>
          <a:p>
            <a:endParaRPr lang="sv-SE" altLang="sv-SE"/>
          </a:p>
        </p:txBody>
      </p:sp>
      <p:sp>
        <p:nvSpPr>
          <p:cNvPr id="6" name="Platshållare för bildnummer 5">
            <a:extLst>
              <a:ext uri="{FF2B5EF4-FFF2-40B4-BE49-F238E27FC236}">
                <a16:creationId xmlns:a16="http://schemas.microsoft.com/office/drawing/2014/main" id="{CD5F69B3-7DBB-6833-E41B-4648E5A3B1B3}"/>
              </a:ext>
            </a:extLst>
          </p:cNvPr>
          <p:cNvSpPr>
            <a:spLocks noGrp="1"/>
          </p:cNvSpPr>
          <p:nvPr>
            <p:ph type="sldNum" sz="quarter" idx="12"/>
          </p:nvPr>
        </p:nvSpPr>
        <p:spPr/>
        <p:txBody>
          <a:bodyPr/>
          <a:lstStyle>
            <a:lvl1pPr>
              <a:defRPr/>
            </a:lvl1pPr>
          </a:lstStyle>
          <a:p>
            <a:fld id="{9DE70915-F0E2-4721-B6A6-C35BE88CAA98}" type="slidenum">
              <a:rPr lang="sv-SE" altLang="sv-SE"/>
              <a:pPr/>
              <a:t>‹#›</a:t>
            </a:fld>
            <a:endParaRPr lang="sv-SE" altLang="sv-SE"/>
          </a:p>
        </p:txBody>
      </p:sp>
    </p:spTree>
    <p:extLst>
      <p:ext uri="{BB962C8B-B14F-4D97-AF65-F5344CB8AC3E}">
        <p14:creationId xmlns:p14="http://schemas.microsoft.com/office/powerpoint/2010/main" val="31721856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34947BD-A561-9CF9-1E36-479606B7CDD1}"/>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C65E0B1D-EFBF-FF5A-F6C6-D6F6AB9CE952}"/>
              </a:ext>
            </a:extLst>
          </p:cNvPr>
          <p:cNvSpPr>
            <a:spLocks noGrp="1"/>
          </p:cNvSpPr>
          <p:nvPr>
            <p:ph sz="half" idx="1"/>
          </p:nvPr>
        </p:nvSpPr>
        <p:spPr>
          <a:xfrm>
            <a:off x="539750" y="1590675"/>
            <a:ext cx="3810000" cy="30861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DE00D483-F571-0CF6-2A2E-A55117784BD3}"/>
              </a:ext>
            </a:extLst>
          </p:cNvPr>
          <p:cNvSpPr>
            <a:spLocks noGrp="1"/>
          </p:cNvSpPr>
          <p:nvPr>
            <p:ph sz="half" idx="2"/>
          </p:nvPr>
        </p:nvSpPr>
        <p:spPr>
          <a:xfrm>
            <a:off x="4502150" y="1590675"/>
            <a:ext cx="3810000" cy="30861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1B315C68-61F7-C9F7-8966-5B540BEB2D3A}"/>
              </a:ext>
            </a:extLst>
          </p:cNvPr>
          <p:cNvSpPr>
            <a:spLocks noGrp="1"/>
          </p:cNvSpPr>
          <p:nvPr>
            <p:ph type="dt" sz="half" idx="10"/>
          </p:nvPr>
        </p:nvSpPr>
        <p:spPr/>
        <p:txBody>
          <a:bodyPr/>
          <a:lstStyle>
            <a:lvl1pPr>
              <a:defRPr/>
            </a:lvl1pPr>
          </a:lstStyle>
          <a:p>
            <a:endParaRPr lang="sv-SE" altLang="sv-SE"/>
          </a:p>
        </p:txBody>
      </p:sp>
      <p:sp>
        <p:nvSpPr>
          <p:cNvPr id="6" name="Platshållare för sidfot 5">
            <a:extLst>
              <a:ext uri="{FF2B5EF4-FFF2-40B4-BE49-F238E27FC236}">
                <a16:creationId xmlns:a16="http://schemas.microsoft.com/office/drawing/2014/main" id="{0D88D5D6-CEE0-B80C-6CE8-04ACFBFDACE5}"/>
              </a:ext>
            </a:extLst>
          </p:cNvPr>
          <p:cNvSpPr>
            <a:spLocks noGrp="1"/>
          </p:cNvSpPr>
          <p:nvPr>
            <p:ph type="ftr" sz="quarter" idx="11"/>
          </p:nvPr>
        </p:nvSpPr>
        <p:spPr/>
        <p:txBody>
          <a:bodyPr/>
          <a:lstStyle>
            <a:lvl1pPr>
              <a:defRPr/>
            </a:lvl1pPr>
          </a:lstStyle>
          <a:p>
            <a:endParaRPr lang="sv-SE" altLang="sv-SE"/>
          </a:p>
        </p:txBody>
      </p:sp>
      <p:sp>
        <p:nvSpPr>
          <p:cNvPr id="7" name="Platshållare för bildnummer 6">
            <a:extLst>
              <a:ext uri="{FF2B5EF4-FFF2-40B4-BE49-F238E27FC236}">
                <a16:creationId xmlns:a16="http://schemas.microsoft.com/office/drawing/2014/main" id="{18AB31E3-32A8-C1E7-5186-C38CF66DB8AE}"/>
              </a:ext>
            </a:extLst>
          </p:cNvPr>
          <p:cNvSpPr>
            <a:spLocks noGrp="1"/>
          </p:cNvSpPr>
          <p:nvPr>
            <p:ph type="sldNum" sz="quarter" idx="12"/>
          </p:nvPr>
        </p:nvSpPr>
        <p:spPr/>
        <p:txBody>
          <a:bodyPr/>
          <a:lstStyle>
            <a:lvl1pPr>
              <a:defRPr/>
            </a:lvl1pPr>
          </a:lstStyle>
          <a:p>
            <a:fld id="{A7ECC6DF-4CFD-4D8B-9D22-3219958C9252}" type="slidenum">
              <a:rPr lang="sv-SE" altLang="sv-SE"/>
              <a:pPr/>
              <a:t>‹#›</a:t>
            </a:fld>
            <a:endParaRPr lang="sv-SE" altLang="sv-SE"/>
          </a:p>
        </p:txBody>
      </p:sp>
    </p:spTree>
    <p:extLst>
      <p:ext uri="{BB962C8B-B14F-4D97-AF65-F5344CB8AC3E}">
        <p14:creationId xmlns:p14="http://schemas.microsoft.com/office/powerpoint/2010/main" val="12525454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32166B9-BAAA-CE6E-C900-AD861622981F}"/>
              </a:ext>
            </a:extLst>
          </p:cNvPr>
          <p:cNvSpPr>
            <a:spLocks noGrp="1"/>
          </p:cNvSpPr>
          <p:nvPr>
            <p:ph type="title"/>
          </p:nvPr>
        </p:nvSpPr>
        <p:spPr>
          <a:xfrm>
            <a:off x="630238" y="273844"/>
            <a:ext cx="7886700" cy="994172"/>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F8364A3F-4EE0-1943-80B6-F7CA31494667}"/>
              </a:ext>
            </a:extLst>
          </p:cNvPr>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2033B0B9-AC55-FCC0-445C-B66CE42C6B44}"/>
              </a:ext>
            </a:extLst>
          </p:cNvPr>
          <p:cNvSpPr>
            <a:spLocks noGrp="1"/>
          </p:cNvSpPr>
          <p:nvPr>
            <p:ph sz="half" idx="2"/>
          </p:nvPr>
        </p:nvSpPr>
        <p:spPr>
          <a:xfrm>
            <a:off x="630239" y="1878806"/>
            <a:ext cx="3868737" cy="2763441"/>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5D4FF20D-F680-7CCD-CDF6-DBE86E6DD5F0}"/>
              </a:ext>
            </a:extLst>
          </p:cNvPr>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35C8A940-3B04-CD34-56D5-D8688C3FE88B}"/>
              </a:ext>
            </a:extLst>
          </p:cNvPr>
          <p:cNvSpPr>
            <a:spLocks noGrp="1"/>
          </p:cNvSpPr>
          <p:nvPr>
            <p:ph sz="quarter" idx="4"/>
          </p:nvPr>
        </p:nvSpPr>
        <p:spPr>
          <a:xfrm>
            <a:off x="4629150" y="1878806"/>
            <a:ext cx="3887788" cy="2763441"/>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239373DA-96F6-E482-16C2-ECEC2070C840}"/>
              </a:ext>
            </a:extLst>
          </p:cNvPr>
          <p:cNvSpPr>
            <a:spLocks noGrp="1"/>
          </p:cNvSpPr>
          <p:nvPr>
            <p:ph type="dt" sz="half" idx="10"/>
          </p:nvPr>
        </p:nvSpPr>
        <p:spPr/>
        <p:txBody>
          <a:bodyPr/>
          <a:lstStyle>
            <a:lvl1pPr>
              <a:defRPr/>
            </a:lvl1pPr>
          </a:lstStyle>
          <a:p>
            <a:endParaRPr lang="sv-SE" altLang="sv-SE"/>
          </a:p>
        </p:txBody>
      </p:sp>
      <p:sp>
        <p:nvSpPr>
          <p:cNvPr id="8" name="Platshållare för sidfot 7">
            <a:extLst>
              <a:ext uri="{FF2B5EF4-FFF2-40B4-BE49-F238E27FC236}">
                <a16:creationId xmlns:a16="http://schemas.microsoft.com/office/drawing/2014/main" id="{58281081-3B26-42BE-B20B-27A007DEC564}"/>
              </a:ext>
            </a:extLst>
          </p:cNvPr>
          <p:cNvSpPr>
            <a:spLocks noGrp="1"/>
          </p:cNvSpPr>
          <p:nvPr>
            <p:ph type="ftr" sz="quarter" idx="11"/>
          </p:nvPr>
        </p:nvSpPr>
        <p:spPr/>
        <p:txBody>
          <a:bodyPr/>
          <a:lstStyle>
            <a:lvl1pPr>
              <a:defRPr/>
            </a:lvl1pPr>
          </a:lstStyle>
          <a:p>
            <a:endParaRPr lang="sv-SE" altLang="sv-SE"/>
          </a:p>
        </p:txBody>
      </p:sp>
      <p:sp>
        <p:nvSpPr>
          <p:cNvPr id="9" name="Platshållare för bildnummer 8">
            <a:extLst>
              <a:ext uri="{FF2B5EF4-FFF2-40B4-BE49-F238E27FC236}">
                <a16:creationId xmlns:a16="http://schemas.microsoft.com/office/drawing/2014/main" id="{9E6B1EB7-B2D8-01CB-8BA3-89B5B5AF1001}"/>
              </a:ext>
            </a:extLst>
          </p:cNvPr>
          <p:cNvSpPr>
            <a:spLocks noGrp="1"/>
          </p:cNvSpPr>
          <p:nvPr>
            <p:ph type="sldNum" sz="quarter" idx="12"/>
          </p:nvPr>
        </p:nvSpPr>
        <p:spPr/>
        <p:txBody>
          <a:bodyPr/>
          <a:lstStyle>
            <a:lvl1pPr>
              <a:defRPr/>
            </a:lvl1pPr>
          </a:lstStyle>
          <a:p>
            <a:fld id="{F13966FC-5C11-4F6A-BB69-B0CF54744138}" type="slidenum">
              <a:rPr lang="sv-SE" altLang="sv-SE"/>
              <a:pPr/>
              <a:t>‹#›</a:t>
            </a:fld>
            <a:endParaRPr lang="sv-SE" altLang="sv-SE"/>
          </a:p>
        </p:txBody>
      </p:sp>
    </p:spTree>
    <p:extLst>
      <p:ext uri="{BB962C8B-B14F-4D97-AF65-F5344CB8AC3E}">
        <p14:creationId xmlns:p14="http://schemas.microsoft.com/office/powerpoint/2010/main" val="7366723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8" name="TextBox 7"/>
          <p:cNvSpPr txBox="1"/>
          <p:nvPr/>
        </p:nvSpPr>
        <p:spPr>
          <a:xfrm>
            <a:off x="4267200" y="3055873"/>
            <a:ext cx="457200" cy="1015663"/>
          </a:xfrm>
          <a:prstGeom prst="rect">
            <a:avLst/>
          </a:prstGeom>
          <a:noFill/>
        </p:spPr>
        <p:txBody>
          <a:bodyPr wrap="square" lIns="0" tIns="0" rIns="0" bIns="0" rtlCol="0" anchor="t" anchorCtr="0">
            <a:spAutoFit/>
          </a:bodyPr>
          <a:lstStyle/>
          <a:p>
            <a:r>
              <a:rPr lang="en-US" sz="6600" dirty="0">
                <a:effectLst>
                  <a:outerShdw blurRad="38100" dist="38100" dir="2700000" algn="tl">
                    <a:srgbClr val="000000">
                      <a:alpha val="43137"/>
                    </a:srgbClr>
                  </a:outerShdw>
                </a:effectLst>
                <a:latin typeface="+mn-lt"/>
              </a:rPr>
              <a:t>{</a:t>
            </a:r>
          </a:p>
        </p:txBody>
      </p:sp>
      <p:sp>
        <p:nvSpPr>
          <p:cNvPr id="3" name="Text Placeholder 2"/>
          <p:cNvSpPr>
            <a:spLocks noGrp="1"/>
          </p:cNvSpPr>
          <p:nvPr>
            <p:ph type="body" idx="1"/>
          </p:nvPr>
        </p:nvSpPr>
        <p:spPr>
          <a:xfrm>
            <a:off x="4572000" y="3200526"/>
            <a:ext cx="3733800" cy="54864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a:t>Redigera format för bakgrundstext</a:t>
            </a:r>
          </a:p>
        </p:txBody>
      </p:sp>
      <p:sp>
        <p:nvSpPr>
          <p:cNvPr id="12" name="Date Placeholder 11"/>
          <p:cNvSpPr>
            <a:spLocks noGrp="1"/>
          </p:cNvSpPr>
          <p:nvPr>
            <p:ph type="dt" sz="half" idx="10"/>
          </p:nvPr>
        </p:nvSpPr>
        <p:spPr/>
        <p:txBody>
          <a:bodyPr/>
          <a:lstStyle/>
          <a:p>
            <a:fld id="{FC790D7B-0625-45AA-B03E-A9C0AB5C82B6}" type="datetimeFigureOut">
              <a:rPr lang="en-US" smtClean="0"/>
              <a:t>9/18/2024</a:t>
            </a:fld>
            <a:endParaRPr lang="en-US"/>
          </a:p>
        </p:txBody>
      </p:sp>
      <p:sp>
        <p:nvSpPr>
          <p:cNvPr id="13" name="Slide Number Placeholder 12"/>
          <p:cNvSpPr>
            <a:spLocks noGrp="1"/>
          </p:cNvSpPr>
          <p:nvPr>
            <p:ph type="sldNum" sz="quarter" idx="11"/>
          </p:nvPr>
        </p:nvSpPr>
        <p:spPr/>
        <p:txBody>
          <a:bodyPr/>
          <a:lstStyle/>
          <a:p>
            <a:fld id="{1DF9222A-D71C-423B-A040-84E70A879AB9}" type="slidenum">
              <a:rPr lang="en-US" smtClean="0"/>
              <a:t>‹#›</a:t>
            </a:fld>
            <a:endParaRPr lang="en-US"/>
          </a:p>
        </p:txBody>
      </p:sp>
      <p:sp>
        <p:nvSpPr>
          <p:cNvPr id="14" name="Footer Placeholder 13"/>
          <p:cNvSpPr>
            <a:spLocks noGrp="1"/>
          </p:cNvSpPr>
          <p:nvPr>
            <p:ph type="ftr" sz="quarter" idx="12"/>
          </p:nvPr>
        </p:nvSpPr>
        <p:spPr/>
        <p:txBody>
          <a:bodyPr/>
          <a:lstStyle/>
          <a:p>
            <a:endParaRPr lang="en-US"/>
          </a:p>
        </p:txBody>
      </p:sp>
      <p:sp>
        <p:nvSpPr>
          <p:cNvPr id="4" name="Title 3"/>
          <p:cNvSpPr>
            <a:spLocks noGrp="1"/>
          </p:cNvSpPr>
          <p:nvPr>
            <p:ph type="title"/>
          </p:nvPr>
        </p:nvSpPr>
        <p:spPr>
          <a:xfrm>
            <a:off x="2286000" y="1428750"/>
            <a:ext cx="6035040" cy="1762506"/>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sv-SE"/>
              <a:t>Klicka här för att ändra format</a:t>
            </a:r>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973AE03-7B1D-42B8-E2D8-7D65235C7737}"/>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F821C378-3C9C-A912-ADC7-9088E63177B3}"/>
              </a:ext>
            </a:extLst>
          </p:cNvPr>
          <p:cNvSpPr>
            <a:spLocks noGrp="1"/>
          </p:cNvSpPr>
          <p:nvPr>
            <p:ph type="dt" sz="half" idx="10"/>
          </p:nvPr>
        </p:nvSpPr>
        <p:spPr/>
        <p:txBody>
          <a:bodyPr/>
          <a:lstStyle>
            <a:lvl1pPr>
              <a:defRPr/>
            </a:lvl1pPr>
          </a:lstStyle>
          <a:p>
            <a:endParaRPr lang="sv-SE" altLang="sv-SE"/>
          </a:p>
        </p:txBody>
      </p:sp>
      <p:sp>
        <p:nvSpPr>
          <p:cNvPr id="4" name="Platshållare för sidfot 3">
            <a:extLst>
              <a:ext uri="{FF2B5EF4-FFF2-40B4-BE49-F238E27FC236}">
                <a16:creationId xmlns:a16="http://schemas.microsoft.com/office/drawing/2014/main" id="{97078748-7CBB-344C-15D6-16920ED51E00}"/>
              </a:ext>
            </a:extLst>
          </p:cNvPr>
          <p:cNvSpPr>
            <a:spLocks noGrp="1"/>
          </p:cNvSpPr>
          <p:nvPr>
            <p:ph type="ftr" sz="quarter" idx="11"/>
          </p:nvPr>
        </p:nvSpPr>
        <p:spPr/>
        <p:txBody>
          <a:bodyPr/>
          <a:lstStyle>
            <a:lvl1pPr>
              <a:defRPr/>
            </a:lvl1pPr>
          </a:lstStyle>
          <a:p>
            <a:endParaRPr lang="sv-SE" altLang="sv-SE"/>
          </a:p>
        </p:txBody>
      </p:sp>
      <p:sp>
        <p:nvSpPr>
          <p:cNvPr id="5" name="Platshållare för bildnummer 4">
            <a:extLst>
              <a:ext uri="{FF2B5EF4-FFF2-40B4-BE49-F238E27FC236}">
                <a16:creationId xmlns:a16="http://schemas.microsoft.com/office/drawing/2014/main" id="{BE5C1E39-E5BC-8F33-BAF8-7CD44422B4E6}"/>
              </a:ext>
            </a:extLst>
          </p:cNvPr>
          <p:cNvSpPr>
            <a:spLocks noGrp="1"/>
          </p:cNvSpPr>
          <p:nvPr>
            <p:ph type="sldNum" sz="quarter" idx="12"/>
          </p:nvPr>
        </p:nvSpPr>
        <p:spPr/>
        <p:txBody>
          <a:bodyPr/>
          <a:lstStyle>
            <a:lvl1pPr>
              <a:defRPr/>
            </a:lvl1pPr>
          </a:lstStyle>
          <a:p>
            <a:fld id="{E56FC888-2527-4134-B824-6E37C4C5DADB}" type="slidenum">
              <a:rPr lang="sv-SE" altLang="sv-SE"/>
              <a:pPr/>
              <a:t>‹#›</a:t>
            </a:fld>
            <a:endParaRPr lang="sv-SE" altLang="sv-SE"/>
          </a:p>
        </p:txBody>
      </p:sp>
    </p:spTree>
    <p:extLst>
      <p:ext uri="{BB962C8B-B14F-4D97-AF65-F5344CB8AC3E}">
        <p14:creationId xmlns:p14="http://schemas.microsoft.com/office/powerpoint/2010/main" val="29244978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1A6465B-8296-2094-27ED-52BFC9BFECE9}"/>
              </a:ext>
            </a:extLst>
          </p:cNvPr>
          <p:cNvSpPr>
            <a:spLocks noGrp="1"/>
          </p:cNvSpPr>
          <p:nvPr>
            <p:ph type="dt" sz="half" idx="10"/>
          </p:nvPr>
        </p:nvSpPr>
        <p:spPr/>
        <p:txBody>
          <a:bodyPr/>
          <a:lstStyle>
            <a:lvl1pPr>
              <a:defRPr/>
            </a:lvl1pPr>
          </a:lstStyle>
          <a:p>
            <a:endParaRPr lang="sv-SE" altLang="sv-SE"/>
          </a:p>
        </p:txBody>
      </p:sp>
      <p:sp>
        <p:nvSpPr>
          <p:cNvPr id="3" name="Platshållare för sidfot 2">
            <a:extLst>
              <a:ext uri="{FF2B5EF4-FFF2-40B4-BE49-F238E27FC236}">
                <a16:creationId xmlns:a16="http://schemas.microsoft.com/office/drawing/2014/main" id="{31E4003E-DCD4-1D01-4E7A-3F35136C2469}"/>
              </a:ext>
            </a:extLst>
          </p:cNvPr>
          <p:cNvSpPr>
            <a:spLocks noGrp="1"/>
          </p:cNvSpPr>
          <p:nvPr>
            <p:ph type="ftr" sz="quarter" idx="11"/>
          </p:nvPr>
        </p:nvSpPr>
        <p:spPr/>
        <p:txBody>
          <a:bodyPr/>
          <a:lstStyle>
            <a:lvl1pPr>
              <a:defRPr/>
            </a:lvl1pPr>
          </a:lstStyle>
          <a:p>
            <a:endParaRPr lang="sv-SE" altLang="sv-SE"/>
          </a:p>
        </p:txBody>
      </p:sp>
      <p:sp>
        <p:nvSpPr>
          <p:cNvPr id="4" name="Platshållare för bildnummer 3">
            <a:extLst>
              <a:ext uri="{FF2B5EF4-FFF2-40B4-BE49-F238E27FC236}">
                <a16:creationId xmlns:a16="http://schemas.microsoft.com/office/drawing/2014/main" id="{17142CAA-01FC-A86F-2857-C599AF49A078}"/>
              </a:ext>
            </a:extLst>
          </p:cNvPr>
          <p:cNvSpPr>
            <a:spLocks noGrp="1"/>
          </p:cNvSpPr>
          <p:nvPr>
            <p:ph type="sldNum" sz="quarter" idx="12"/>
          </p:nvPr>
        </p:nvSpPr>
        <p:spPr/>
        <p:txBody>
          <a:bodyPr/>
          <a:lstStyle>
            <a:lvl1pPr>
              <a:defRPr/>
            </a:lvl1pPr>
          </a:lstStyle>
          <a:p>
            <a:fld id="{EA770E02-6BAA-4F7B-AC6C-E712096EF5DE}" type="slidenum">
              <a:rPr lang="sv-SE" altLang="sv-SE"/>
              <a:pPr/>
              <a:t>‹#›</a:t>
            </a:fld>
            <a:endParaRPr lang="sv-SE" altLang="sv-SE"/>
          </a:p>
        </p:txBody>
      </p:sp>
    </p:spTree>
    <p:extLst>
      <p:ext uri="{BB962C8B-B14F-4D97-AF65-F5344CB8AC3E}">
        <p14:creationId xmlns:p14="http://schemas.microsoft.com/office/powerpoint/2010/main" val="3925468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71B3668-5A0C-E462-FEE0-8561099A1BF1}"/>
              </a:ext>
            </a:extLst>
          </p:cNvPr>
          <p:cNvSpPr>
            <a:spLocks noGrp="1"/>
          </p:cNvSpPr>
          <p:nvPr>
            <p:ph type="title"/>
          </p:nvPr>
        </p:nvSpPr>
        <p:spPr>
          <a:xfrm>
            <a:off x="630239" y="342900"/>
            <a:ext cx="2949575" cy="1200150"/>
          </a:xfrm>
        </p:spPr>
        <p:txBody>
          <a:bodyPr anchor="b"/>
          <a:lstStyle>
            <a:lvl1pPr>
              <a:defRPr sz="2400"/>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9393DBA-B2FB-AF47-5000-D93AC8E39809}"/>
              </a:ext>
            </a:extLst>
          </p:cNvPr>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EF6ADBC1-F418-AF4D-76D2-9A073AF2130E}"/>
              </a:ext>
            </a:extLst>
          </p:cNvPr>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7079AA3F-535C-5901-D965-28EF31EB19B5}"/>
              </a:ext>
            </a:extLst>
          </p:cNvPr>
          <p:cNvSpPr>
            <a:spLocks noGrp="1"/>
          </p:cNvSpPr>
          <p:nvPr>
            <p:ph type="dt" sz="half" idx="10"/>
          </p:nvPr>
        </p:nvSpPr>
        <p:spPr/>
        <p:txBody>
          <a:bodyPr/>
          <a:lstStyle>
            <a:lvl1pPr>
              <a:defRPr/>
            </a:lvl1pPr>
          </a:lstStyle>
          <a:p>
            <a:endParaRPr lang="sv-SE" altLang="sv-SE"/>
          </a:p>
        </p:txBody>
      </p:sp>
      <p:sp>
        <p:nvSpPr>
          <p:cNvPr id="6" name="Platshållare för sidfot 5">
            <a:extLst>
              <a:ext uri="{FF2B5EF4-FFF2-40B4-BE49-F238E27FC236}">
                <a16:creationId xmlns:a16="http://schemas.microsoft.com/office/drawing/2014/main" id="{4CE3122C-91A9-E2C3-4505-926893ABA5D5}"/>
              </a:ext>
            </a:extLst>
          </p:cNvPr>
          <p:cNvSpPr>
            <a:spLocks noGrp="1"/>
          </p:cNvSpPr>
          <p:nvPr>
            <p:ph type="ftr" sz="quarter" idx="11"/>
          </p:nvPr>
        </p:nvSpPr>
        <p:spPr/>
        <p:txBody>
          <a:bodyPr/>
          <a:lstStyle>
            <a:lvl1pPr>
              <a:defRPr/>
            </a:lvl1pPr>
          </a:lstStyle>
          <a:p>
            <a:endParaRPr lang="sv-SE" altLang="sv-SE"/>
          </a:p>
        </p:txBody>
      </p:sp>
      <p:sp>
        <p:nvSpPr>
          <p:cNvPr id="7" name="Platshållare för bildnummer 6">
            <a:extLst>
              <a:ext uri="{FF2B5EF4-FFF2-40B4-BE49-F238E27FC236}">
                <a16:creationId xmlns:a16="http://schemas.microsoft.com/office/drawing/2014/main" id="{344C4865-5076-13D1-C197-3993983F6B58}"/>
              </a:ext>
            </a:extLst>
          </p:cNvPr>
          <p:cNvSpPr>
            <a:spLocks noGrp="1"/>
          </p:cNvSpPr>
          <p:nvPr>
            <p:ph type="sldNum" sz="quarter" idx="12"/>
          </p:nvPr>
        </p:nvSpPr>
        <p:spPr/>
        <p:txBody>
          <a:bodyPr/>
          <a:lstStyle>
            <a:lvl1pPr>
              <a:defRPr/>
            </a:lvl1pPr>
          </a:lstStyle>
          <a:p>
            <a:fld id="{448D49C4-8CE8-45E8-A806-32B554C9FC21}" type="slidenum">
              <a:rPr lang="sv-SE" altLang="sv-SE"/>
              <a:pPr/>
              <a:t>‹#›</a:t>
            </a:fld>
            <a:endParaRPr lang="sv-SE" altLang="sv-SE"/>
          </a:p>
        </p:txBody>
      </p:sp>
    </p:spTree>
    <p:extLst>
      <p:ext uri="{BB962C8B-B14F-4D97-AF65-F5344CB8AC3E}">
        <p14:creationId xmlns:p14="http://schemas.microsoft.com/office/powerpoint/2010/main" val="3560275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F1CAB01-0535-9781-416F-35CBA09F5E1D}"/>
              </a:ext>
            </a:extLst>
          </p:cNvPr>
          <p:cNvSpPr>
            <a:spLocks noGrp="1"/>
          </p:cNvSpPr>
          <p:nvPr>
            <p:ph type="title"/>
          </p:nvPr>
        </p:nvSpPr>
        <p:spPr>
          <a:xfrm>
            <a:off x="630239" y="342900"/>
            <a:ext cx="2949575" cy="1200150"/>
          </a:xfrm>
        </p:spPr>
        <p:txBody>
          <a:bodyPr anchor="b"/>
          <a:lstStyle>
            <a:lvl1pPr>
              <a:defRPr sz="2400"/>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2CCEF370-6BAD-1183-997F-960FD9E8989C}"/>
              </a:ext>
            </a:extLst>
          </p:cNvPr>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sv-SE"/>
          </a:p>
        </p:txBody>
      </p:sp>
      <p:sp>
        <p:nvSpPr>
          <p:cNvPr id="4" name="Platshållare för text 3">
            <a:extLst>
              <a:ext uri="{FF2B5EF4-FFF2-40B4-BE49-F238E27FC236}">
                <a16:creationId xmlns:a16="http://schemas.microsoft.com/office/drawing/2014/main" id="{242699BA-155A-7A79-FEC4-89E616AAAAB3}"/>
              </a:ext>
            </a:extLst>
          </p:cNvPr>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02E43699-25B5-44F3-6563-745E765A27F3}"/>
              </a:ext>
            </a:extLst>
          </p:cNvPr>
          <p:cNvSpPr>
            <a:spLocks noGrp="1"/>
          </p:cNvSpPr>
          <p:nvPr>
            <p:ph type="dt" sz="half" idx="10"/>
          </p:nvPr>
        </p:nvSpPr>
        <p:spPr/>
        <p:txBody>
          <a:bodyPr/>
          <a:lstStyle>
            <a:lvl1pPr>
              <a:defRPr/>
            </a:lvl1pPr>
          </a:lstStyle>
          <a:p>
            <a:endParaRPr lang="sv-SE" altLang="sv-SE"/>
          </a:p>
        </p:txBody>
      </p:sp>
      <p:sp>
        <p:nvSpPr>
          <p:cNvPr id="6" name="Platshållare för sidfot 5">
            <a:extLst>
              <a:ext uri="{FF2B5EF4-FFF2-40B4-BE49-F238E27FC236}">
                <a16:creationId xmlns:a16="http://schemas.microsoft.com/office/drawing/2014/main" id="{EFDFC54D-66FC-484B-DD30-A793184B436A}"/>
              </a:ext>
            </a:extLst>
          </p:cNvPr>
          <p:cNvSpPr>
            <a:spLocks noGrp="1"/>
          </p:cNvSpPr>
          <p:nvPr>
            <p:ph type="ftr" sz="quarter" idx="11"/>
          </p:nvPr>
        </p:nvSpPr>
        <p:spPr/>
        <p:txBody>
          <a:bodyPr/>
          <a:lstStyle>
            <a:lvl1pPr>
              <a:defRPr/>
            </a:lvl1pPr>
          </a:lstStyle>
          <a:p>
            <a:endParaRPr lang="sv-SE" altLang="sv-SE"/>
          </a:p>
        </p:txBody>
      </p:sp>
      <p:sp>
        <p:nvSpPr>
          <p:cNvPr id="7" name="Platshållare för bildnummer 6">
            <a:extLst>
              <a:ext uri="{FF2B5EF4-FFF2-40B4-BE49-F238E27FC236}">
                <a16:creationId xmlns:a16="http://schemas.microsoft.com/office/drawing/2014/main" id="{F20F213E-3AC4-6FCF-C0AA-5D6E97AFE51F}"/>
              </a:ext>
            </a:extLst>
          </p:cNvPr>
          <p:cNvSpPr>
            <a:spLocks noGrp="1"/>
          </p:cNvSpPr>
          <p:nvPr>
            <p:ph type="sldNum" sz="quarter" idx="12"/>
          </p:nvPr>
        </p:nvSpPr>
        <p:spPr/>
        <p:txBody>
          <a:bodyPr/>
          <a:lstStyle>
            <a:lvl1pPr>
              <a:defRPr/>
            </a:lvl1pPr>
          </a:lstStyle>
          <a:p>
            <a:fld id="{C1AB7508-9B55-4A94-8164-90FFBD9977E0}" type="slidenum">
              <a:rPr lang="sv-SE" altLang="sv-SE"/>
              <a:pPr/>
              <a:t>‹#›</a:t>
            </a:fld>
            <a:endParaRPr lang="sv-SE" altLang="sv-SE"/>
          </a:p>
        </p:txBody>
      </p:sp>
    </p:spTree>
    <p:extLst>
      <p:ext uri="{BB962C8B-B14F-4D97-AF65-F5344CB8AC3E}">
        <p14:creationId xmlns:p14="http://schemas.microsoft.com/office/powerpoint/2010/main" val="40889273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2AAAC44-EBE7-E206-9C38-8CFCACF3EDE6}"/>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20D42647-0498-F516-7A0B-57EDB6091689}"/>
              </a:ext>
            </a:extLst>
          </p:cNvPr>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89341D17-4AAA-D1EC-03D4-0016D2AD4FD5}"/>
              </a:ext>
            </a:extLst>
          </p:cNvPr>
          <p:cNvSpPr>
            <a:spLocks noGrp="1"/>
          </p:cNvSpPr>
          <p:nvPr>
            <p:ph type="dt" sz="half" idx="10"/>
          </p:nvPr>
        </p:nvSpPr>
        <p:spPr/>
        <p:txBody>
          <a:bodyPr/>
          <a:lstStyle>
            <a:lvl1pPr>
              <a:defRPr/>
            </a:lvl1pPr>
          </a:lstStyle>
          <a:p>
            <a:endParaRPr lang="sv-SE" altLang="sv-SE"/>
          </a:p>
        </p:txBody>
      </p:sp>
      <p:sp>
        <p:nvSpPr>
          <p:cNvPr id="5" name="Platshållare för sidfot 4">
            <a:extLst>
              <a:ext uri="{FF2B5EF4-FFF2-40B4-BE49-F238E27FC236}">
                <a16:creationId xmlns:a16="http://schemas.microsoft.com/office/drawing/2014/main" id="{524E2738-666B-8523-F5F4-2B2AF398E15B}"/>
              </a:ext>
            </a:extLst>
          </p:cNvPr>
          <p:cNvSpPr>
            <a:spLocks noGrp="1"/>
          </p:cNvSpPr>
          <p:nvPr>
            <p:ph type="ftr" sz="quarter" idx="11"/>
          </p:nvPr>
        </p:nvSpPr>
        <p:spPr/>
        <p:txBody>
          <a:bodyPr/>
          <a:lstStyle>
            <a:lvl1pPr>
              <a:defRPr/>
            </a:lvl1pPr>
          </a:lstStyle>
          <a:p>
            <a:endParaRPr lang="sv-SE" altLang="sv-SE"/>
          </a:p>
        </p:txBody>
      </p:sp>
      <p:sp>
        <p:nvSpPr>
          <p:cNvPr id="6" name="Platshållare för bildnummer 5">
            <a:extLst>
              <a:ext uri="{FF2B5EF4-FFF2-40B4-BE49-F238E27FC236}">
                <a16:creationId xmlns:a16="http://schemas.microsoft.com/office/drawing/2014/main" id="{ED8C7493-61CD-9AA4-C2CC-F5D05EB2C284}"/>
              </a:ext>
            </a:extLst>
          </p:cNvPr>
          <p:cNvSpPr>
            <a:spLocks noGrp="1"/>
          </p:cNvSpPr>
          <p:nvPr>
            <p:ph type="sldNum" sz="quarter" idx="12"/>
          </p:nvPr>
        </p:nvSpPr>
        <p:spPr/>
        <p:txBody>
          <a:bodyPr/>
          <a:lstStyle>
            <a:lvl1pPr>
              <a:defRPr/>
            </a:lvl1pPr>
          </a:lstStyle>
          <a:p>
            <a:fld id="{F735AD5B-47C7-42D9-ABB9-E04ECC404BC1}" type="slidenum">
              <a:rPr lang="sv-SE" altLang="sv-SE"/>
              <a:pPr/>
              <a:t>‹#›</a:t>
            </a:fld>
            <a:endParaRPr lang="sv-SE" altLang="sv-SE"/>
          </a:p>
        </p:txBody>
      </p:sp>
    </p:spTree>
    <p:extLst>
      <p:ext uri="{BB962C8B-B14F-4D97-AF65-F5344CB8AC3E}">
        <p14:creationId xmlns:p14="http://schemas.microsoft.com/office/powerpoint/2010/main" val="19241922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A195A712-BA7C-35AF-0221-637D04499FBD}"/>
              </a:ext>
            </a:extLst>
          </p:cNvPr>
          <p:cNvSpPr>
            <a:spLocks noGrp="1"/>
          </p:cNvSpPr>
          <p:nvPr>
            <p:ph type="title" orient="vert"/>
          </p:nvPr>
        </p:nvSpPr>
        <p:spPr>
          <a:xfrm>
            <a:off x="6369050" y="790575"/>
            <a:ext cx="1943100" cy="3886200"/>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6935FB61-B044-FE2F-6255-6121D792E602}"/>
              </a:ext>
            </a:extLst>
          </p:cNvPr>
          <p:cNvSpPr>
            <a:spLocks noGrp="1"/>
          </p:cNvSpPr>
          <p:nvPr>
            <p:ph type="body" orient="vert" idx="1"/>
          </p:nvPr>
        </p:nvSpPr>
        <p:spPr>
          <a:xfrm>
            <a:off x="539750" y="790575"/>
            <a:ext cx="5676900" cy="3886200"/>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FCE6E080-FFB1-9C66-34E4-A31BA0E9CE43}"/>
              </a:ext>
            </a:extLst>
          </p:cNvPr>
          <p:cNvSpPr>
            <a:spLocks noGrp="1"/>
          </p:cNvSpPr>
          <p:nvPr>
            <p:ph type="dt" sz="half" idx="10"/>
          </p:nvPr>
        </p:nvSpPr>
        <p:spPr/>
        <p:txBody>
          <a:bodyPr/>
          <a:lstStyle>
            <a:lvl1pPr>
              <a:defRPr/>
            </a:lvl1pPr>
          </a:lstStyle>
          <a:p>
            <a:endParaRPr lang="sv-SE" altLang="sv-SE"/>
          </a:p>
        </p:txBody>
      </p:sp>
      <p:sp>
        <p:nvSpPr>
          <p:cNvPr id="5" name="Platshållare för sidfot 4">
            <a:extLst>
              <a:ext uri="{FF2B5EF4-FFF2-40B4-BE49-F238E27FC236}">
                <a16:creationId xmlns:a16="http://schemas.microsoft.com/office/drawing/2014/main" id="{678C7B15-261A-0E9D-5857-91A37244CFC1}"/>
              </a:ext>
            </a:extLst>
          </p:cNvPr>
          <p:cNvSpPr>
            <a:spLocks noGrp="1"/>
          </p:cNvSpPr>
          <p:nvPr>
            <p:ph type="ftr" sz="quarter" idx="11"/>
          </p:nvPr>
        </p:nvSpPr>
        <p:spPr/>
        <p:txBody>
          <a:bodyPr/>
          <a:lstStyle>
            <a:lvl1pPr>
              <a:defRPr/>
            </a:lvl1pPr>
          </a:lstStyle>
          <a:p>
            <a:endParaRPr lang="sv-SE" altLang="sv-SE"/>
          </a:p>
        </p:txBody>
      </p:sp>
      <p:sp>
        <p:nvSpPr>
          <p:cNvPr id="6" name="Platshållare för bildnummer 5">
            <a:extLst>
              <a:ext uri="{FF2B5EF4-FFF2-40B4-BE49-F238E27FC236}">
                <a16:creationId xmlns:a16="http://schemas.microsoft.com/office/drawing/2014/main" id="{AE049CBC-E56D-FC82-63C1-2FF6E41979B5}"/>
              </a:ext>
            </a:extLst>
          </p:cNvPr>
          <p:cNvSpPr>
            <a:spLocks noGrp="1"/>
          </p:cNvSpPr>
          <p:nvPr>
            <p:ph type="sldNum" sz="quarter" idx="12"/>
          </p:nvPr>
        </p:nvSpPr>
        <p:spPr/>
        <p:txBody>
          <a:bodyPr/>
          <a:lstStyle>
            <a:lvl1pPr>
              <a:defRPr/>
            </a:lvl1pPr>
          </a:lstStyle>
          <a:p>
            <a:fld id="{AA00E57C-D915-487C-9986-3AF340D7FF5E}" type="slidenum">
              <a:rPr lang="sv-SE" altLang="sv-SE"/>
              <a:pPr/>
              <a:t>‹#›</a:t>
            </a:fld>
            <a:endParaRPr lang="sv-SE" altLang="sv-SE"/>
          </a:p>
        </p:txBody>
      </p:sp>
    </p:spTree>
    <p:extLst>
      <p:ext uri="{BB962C8B-B14F-4D97-AF65-F5344CB8AC3E}">
        <p14:creationId xmlns:p14="http://schemas.microsoft.com/office/powerpoint/2010/main" val="1194414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woObj" preserve="1">
  <p:cSld name="Rubrik, innehåll och två innehålls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C804578-6B8A-06B0-BAEE-3548574020A3}"/>
              </a:ext>
            </a:extLst>
          </p:cNvPr>
          <p:cNvSpPr>
            <a:spLocks noGrp="1"/>
          </p:cNvSpPr>
          <p:nvPr>
            <p:ph type="title"/>
          </p:nvPr>
        </p:nvSpPr>
        <p:spPr>
          <a:xfrm>
            <a:off x="539750" y="790575"/>
            <a:ext cx="7772400" cy="857250"/>
          </a:xfrm>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7D9E71A5-8237-90A2-E8D2-3ECBA7F58C96}"/>
              </a:ext>
            </a:extLst>
          </p:cNvPr>
          <p:cNvSpPr>
            <a:spLocks noGrp="1"/>
          </p:cNvSpPr>
          <p:nvPr>
            <p:ph sz="half" idx="1"/>
          </p:nvPr>
        </p:nvSpPr>
        <p:spPr>
          <a:xfrm>
            <a:off x="539750" y="1590675"/>
            <a:ext cx="3810000" cy="30861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D6552F97-590A-833A-2E50-F3235161CD70}"/>
              </a:ext>
            </a:extLst>
          </p:cNvPr>
          <p:cNvSpPr>
            <a:spLocks noGrp="1"/>
          </p:cNvSpPr>
          <p:nvPr>
            <p:ph sz="quarter" idx="2"/>
          </p:nvPr>
        </p:nvSpPr>
        <p:spPr>
          <a:xfrm>
            <a:off x="4502150" y="1590675"/>
            <a:ext cx="3810000" cy="14859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innehåll 4">
            <a:extLst>
              <a:ext uri="{FF2B5EF4-FFF2-40B4-BE49-F238E27FC236}">
                <a16:creationId xmlns:a16="http://schemas.microsoft.com/office/drawing/2014/main" id="{F49B93DF-939A-D988-65F0-579A6E907F39}"/>
              </a:ext>
            </a:extLst>
          </p:cNvPr>
          <p:cNvSpPr>
            <a:spLocks noGrp="1"/>
          </p:cNvSpPr>
          <p:nvPr>
            <p:ph sz="quarter" idx="3"/>
          </p:nvPr>
        </p:nvSpPr>
        <p:spPr>
          <a:xfrm>
            <a:off x="4502150" y="3190875"/>
            <a:ext cx="3810000" cy="14859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datum 5">
            <a:extLst>
              <a:ext uri="{FF2B5EF4-FFF2-40B4-BE49-F238E27FC236}">
                <a16:creationId xmlns:a16="http://schemas.microsoft.com/office/drawing/2014/main" id="{23CC64F6-F5A8-DB6B-768A-3A34EDE0FF85}"/>
              </a:ext>
            </a:extLst>
          </p:cNvPr>
          <p:cNvSpPr>
            <a:spLocks noGrp="1"/>
          </p:cNvSpPr>
          <p:nvPr>
            <p:ph type="dt" sz="half" idx="10"/>
          </p:nvPr>
        </p:nvSpPr>
        <p:spPr>
          <a:xfrm>
            <a:off x="6553200" y="4857750"/>
            <a:ext cx="1905000" cy="171450"/>
          </a:xfrm>
        </p:spPr>
        <p:txBody>
          <a:bodyPr/>
          <a:lstStyle>
            <a:lvl1pPr>
              <a:defRPr/>
            </a:lvl1pPr>
          </a:lstStyle>
          <a:p>
            <a:endParaRPr lang="sv-SE" altLang="sv-SE"/>
          </a:p>
        </p:txBody>
      </p:sp>
      <p:sp>
        <p:nvSpPr>
          <p:cNvPr id="7" name="Platshållare för sidfot 6">
            <a:extLst>
              <a:ext uri="{FF2B5EF4-FFF2-40B4-BE49-F238E27FC236}">
                <a16:creationId xmlns:a16="http://schemas.microsoft.com/office/drawing/2014/main" id="{47D3BCBA-E37F-74DE-CC09-D4C98438F572}"/>
              </a:ext>
            </a:extLst>
          </p:cNvPr>
          <p:cNvSpPr>
            <a:spLocks noGrp="1"/>
          </p:cNvSpPr>
          <p:nvPr>
            <p:ph type="ftr" sz="quarter" idx="11"/>
          </p:nvPr>
        </p:nvSpPr>
        <p:spPr>
          <a:xfrm>
            <a:off x="457200" y="4857750"/>
            <a:ext cx="2895600" cy="171450"/>
          </a:xfrm>
        </p:spPr>
        <p:txBody>
          <a:bodyPr/>
          <a:lstStyle>
            <a:lvl1pPr>
              <a:defRPr/>
            </a:lvl1pPr>
          </a:lstStyle>
          <a:p>
            <a:endParaRPr lang="sv-SE" altLang="sv-SE"/>
          </a:p>
        </p:txBody>
      </p:sp>
      <p:sp>
        <p:nvSpPr>
          <p:cNvPr id="8" name="Platshållare för bildnummer 7">
            <a:extLst>
              <a:ext uri="{FF2B5EF4-FFF2-40B4-BE49-F238E27FC236}">
                <a16:creationId xmlns:a16="http://schemas.microsoft.com/office/drawing/2014/main" id="{59A93829-5FE1-F563-9F6E-39E16B1C35B2}"/>
              </a:ext>
            </a:extLst>
          </p:cNvPr>
          <p:cNvSpPr>
            <a:spLocks noGrp="1"/>
          </p:cNvSpPr>
          <p:nvPr>
            <p:ph type="sldNum" sz="quarter" idx="12"/>
          </p:nvPr>
        </p:nvSpPr>
        <p:spPr>
          <a:xfrm>
            <a:off x="8229600" y="4857750"/>
            <a:ext cx="685800" cy="171450"/>
          </a:xfrm>
        </p:spPr>
        <p:txBody>
          <a:bodyPr/>
          <a:lstStyle>
            <a:lvl1pPr>
              <a:defRPr/>
            </a:lvl1pPr>
          </a:lstStyle>
          <a:p>
            <a:fld id="{358A2014-367C-4890-999F-A3B51133CFE2}" type="slidenum">
              <a:rPr lang="sv-SE" altLang="sv-SE"/>
              <a:pPr/>
              <a:t>‹#›</a:t>
            </a:fld>
            <a:endParaRPr lang="sv-SE" altLang="sv-SE"/>
          </a:p>
        </p:txBody>
      </p:sp>
    </p:spTree>
    <p:extLst>
      <p:ext uri="{BB962C8B-B14F-4D97-AF65-F5344CB8AC3E}">
        <p14:creationId xmlns:p14="http://schemas.microsoft.com/office/powerpoint/2010/main" val="23779209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Only" preserve="1">
  <p:cSld name="Innehåll">
    <p:spTree>
      <p:nvGrpSpPr>
        <p:cNvPr id="1" name=""/>
        <p:cNvGrpSpPr/>
        <p:nvPr/>
      </p:nvGrpSpPr>
      <p:grpSpPr>
        <a:xfrm>
          <a:off x="0" y="0"/>
          <a:ext cx="0" cy="0"/>
          <a:chOff x="0" y="0"/>
          <a:chExt cx="0" cy="0"/>
        </a:xfrm>
      </p:grpSpPr>
      <p:sp>
        <p:nvSpPr>
          <p:cNvPr id="2" name="Platshållare för innehåll 1">
            <a:extLst>
              <a:ext uri="{FF2B5EF4-FFF2-40B4-BE49-F238E27FC236}">
                <a16:creationId xmlns:a16="http://schemas.microsoft.com/office/drawing/2014/main" id="{23E843B5-C65C-26A8-ED8C-5DF7DC261E33}"/>
              </a:ext>
            </a:extLst>
          </p:cNvPr>
          <p:cNvSpPr>
            <a:spLocks noGrp="1"/>
          </p:cNvSpPr>
          <p:nvPr>
            <p:ph/>
          </p:nvPr>
        </p:nvSpPr>
        <p:spPr>
          <a:xfrm>
            <a:off x="539750" y="790575"/>
            <a:ext cx="7772400" cy="38862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3" name="Platshållare för datum 2">
            <a:extLst>
              <a:ext uri="{FF2B5EF4-FFF2-40B4-BE49-F238E27FC236}">
                <a16:creationId xmlns:a16="http://schemas.microsoft.com/office/drawing/2014/main" id="{127ECD30-9FE2-0F09-17B7-A5CBA4FFC5F9}"/>
              </a:ext>
            </a:extLst>
          </p:cNvPr>
          <p:cNvSpPr>
            <a:spLocks noGrp="1"/>
          </p:cNvSpPr>
          <p:nvPr>
            <p:ph type="dt" sz="half" idx="10"/>
          </p:nvPr>
        </p:nvSpPr>
        <p:spPr>
          <a:xfrm>
            <a:off x="6553200" y="4857750"/>
            <a:ext cx="1905000" cy="171450"/>
          </a:xfrm>
        </p:spPr>
        <p:txBody>
          <a:bodyPr/>
          <a:lstStyle>
            <a:lvl1pPr>
              <a:defRPr/>
            </a:lvl1pPr>
          </a:lstStyle>
          <a:p>
            <a:endParaRPr lang="sv-SE" altLang="sv-SE"/>
          </a:p>
        </p:txBody>
      </p:sp>
      <p:sp>
        <p:nvSpPr>
          <p:cNvPr id="4" name="Platshållare för sidfot 3">
            <a:extLst>
              <a:ext uri="{FF2B5EF4-FFF2-40B4-BE49-F238E27FC236}">
                <a16:creationId xmlns:a16="http://schemas.microsoft.com/office/drawing/2014/main" id="{6A2217A7-097F-FB64-C21D-CD9FD7C918F2}"/>
              </a:ext>
            </a:extLst>
          </p:cNvPr>
          <p:cNvSpPr>
            <a:spLocks noGrp="1"/>
          </p:cNvSpPr>
          <p:nvPr>
            <p:ph type="ftr" sz="quarter" idx="11"/>
          </p:nvPr>
        </p:nvSpPr>
        <p:spPr>
          <a:xfrm>
            <a:off x="457200" y="4857750"/>
            <a:ext cx="2895600" cy="171450"/>
          </a:xfrm>
        </p:spPr>
        <p:txBody>
          <a:bodyPr/>
          <a:lstStyle>
            <a:lvl1pPr>
              <a:defRPr/>
            </a:lvl1pPr>
          </a:lstStyle>
          <a:p>
            <a:endParaRPr lang="sv-SE" altLang="sv-SE"/>
          </a:p>
        </p:txBody>
      </p:sp>
      <p:sp>
        <p:nvSpPr>
          <p:cNvPr id="5" name="Platshållare för bildnummer 4">
            <a:extLst>
              <a:ext uri="{FF2B5EF4-FFF2-40B4-BE49-F238E27FC236}">
                <a16:creationId xmlns:a16="http://schemas.microsoft.com/office/drawing/2014/main" id="{B6CB9B5A-9B1C-BAE1-BB70-7A23E08C4439}"/>
              </a:ext>
            </a:extLst>
          </p:cNvPr>
          <p:cNvSpPr>
            <a:spLocks noGrp="1"/>
          </p:cNvSpPr>
          <p:nvPr>
            <p:ph type="sldNum" sz="quarter" idx="12"/>
          </p:nvPr>
        </p:nvSpPr>
        <p:spPr>
          <a:xfrm>
            <a:off x="8229600" y="4857750"/>
            <a:ext cx="685800" cy="171450"/>
          </a:xfrm>
        </p:spPr>
        <p:txBody>
          <a:bodyPr/>
          <a:lstStyle>
            <a:lvl1pPr>
              <a:defRPr/>
            </a:lvl1pPr>
          </a:lstStyle>
          <a:p>
            <a:fld id="{DF7122CD-BF9A-470C-A0F1-AC93B089FDAC}" type="slidenum">
              <a:rPr lang="sv-SE" altLang="sv-SE"/>
              <a:pPr/>
              <a:t>‹#›</a:t>
            </a:fld>
            <a:endParaRPr lang="sv-SE" altLang="sv-SE"/>
          </a:p>
        </p:txBody>
      </p:sp>
    </p:spTree>
    <p:extLst>
      <p:ext uri="{BB962C8B-B14F-4D97-AF65-F5344CB8AC3E}">
        <p14:creationId xmlns:p14="http://schemas.microsoft.com/office/powerpoint/2010/main" val="16982156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FB9CD48-A529-4DD5-8808-56E29EDB9033}"/>
              </a:ext>
            </a:extLst>
          </p:cNvPr>
          <p:cNvSpPr>
            <a:spLocks noGrp="1"/>
          </p:cNvSpPr>
          <p:nvPr>
            <p:ph type="ctrTitle"/>
          </p:nvPr>
        </p:nvSpPr>
        <p:spPr>
          <a:xfrm>
            <a:off x="1143000" y="841115"/>
            <a:ext cx="6858000" cy="1791735"/>
          </a:xfrm>
        </p:spPr>
        <p:txBody>
          <a:bodyPr anchor="b"/>
          <a:lstStyle>
            <a:lvl1pPr algn="ctr">
              <a:defRPr sz="5998"/>
            </a:lvl1pPr>
          </a:lstStyle>
          <a:p>
            <a:r>
              <a:rPr lang="sv-SE"/>
              <a:t>Klicka här för att ändra mall för rubrikformat</a:t>
            </a:r>
          </a:p>
        </p:txBody>
      </p:sp>
      <p:sp>
        <p:nvSpPr>
          <p:cNvPr id="3" name="Underrubrik 2">
            <a:extLst>
              <a:ext uri="{FF2B5EF4-FFF2-40B4-BE49-F238E27FC236}">
                <a16:creationId xmlns:a16="http://schemas.microsoft.com/office/drawing/2014/main" id="{80F26A01-D5CA-4F7F-95B6-26469D9181E2}"/>
              </a:ext>
            </a:extLst>
          </p:cNvPr>
          <p:cNvSpPr>
            <a:spLocks noGrp="1"/>
          </p:cNvSpPr>
          <p:nvPr>
            <p:ph type="subTitle" idx="1"/>
          </p:nvPr>
        </p:nvSpPr>
        <p:spPr>
          <a:xfrm>
            <a:off x="1143000" y="2701092"/>
            <a:ext cx="6858000" cy="1242629"/>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sv-SE"/>
              <a:t>Klicka här för att ändra mall för underrubrikformat</a:t>
            </a:r>
          </a:p>
        </p:txBody>
      </p:sp>
      <p:sp>
        <p:nvSpPr>
          <p:cNvPr id="4" name="Platshållare för datum 3">
            <a:extLst>
              <a:ext uri="{FF2B5EF4-FFF2-40B4-BE49-F238E27FC236}">
                <a16:creationId xmlns:a16="http://schemas.microsoft.com/office/drawing/2014/main" id="{9EDB9F50-113E-45F2-906A-372975975C48}"/>
              </a:ext>
            </a:extLst>
          </p:cNvPr>
          <p:cNvSpPr>
            <a:spLocks noGrp="1"/>
          </p:cNvSpPr>
          <p:nvPr>
            <p:ph type="dt" sz="half" idx="10"/>
          </p:nvPr>
        </p:nvSpPr>
        <p:spPr/>
        <p:txBody>
          <a:bodyPr/>
          <a:lstStyle>
            <a:lvl1pPr>
              <a:defRPr/>
            </a:lvl1pPr>
          </a:lstStyle>
          <a:p>
            <a:endParaRPr lang="sv-SE" altLang="sv-SE"/>
          </a:p>
        </p:txBody>
      </p:sp>
      <p:sp>
        <p:nvSpPr>
          <p:cNvPr id="5" name="Platshållare för sidfot 4">
            <a:extLst>
              <a:ext uri="{FF2B5EF4-FFF2-40B4-BE49-F238E27FC236}">
                <a16:creationId xmlns:a16="http://schemas.microsoft.com/office/drawing/2014/main" id="{501CC143-3903-4101-8F98-7762127CCAD8}"/>
              </a:ext>
            </a:extLst>
          </p:cNvPr>
          <p:cNvSpPr>
            <a:spLocks noGrp="1"/>
          </p:cNvSpPr>
          <p:nvPr>
            <p:ph type="ftr" sz="quarter" idx="11"/>
          </p:nvPr>
        </p:nvSpPr>
        <p:spPr/>
        <p:txBody>
          <a:bodyPr/>
          <a:lstStyle>
            <a:lvl1pPr>
              <a:defRPr/>
            </a:lvl1pPr>
          </a:lstStyle>
          <a:p>
            <a:endParaRPr lang="sv-SE" altLang="sv-SE"/>
          </a:p>
        </p:txBody>
      </p:sp>
      <p:sp>
        <p:nvSpPr>
          <p:cNvPr id="6" name="Platshållare för bildnummer 5">
            <a:extLst>
              <a:ext uri="{FF2B5EF4-FFF2-40B4-BE49-F238E27FC236}">
                <a16:creationId xmlns:a16="http://schemas.microsoft.com/office/drawing/2014/main" id="{09B1768A-6AAA-478D-9890-97F60871416B}"/>
              </a:ext>
            </a:extLst>
          </p:cNvPr>
          <p:cNvSpPr>
            <a:spLocks noGrp="1"/>
          </p:cNvSpPr>
          <p:nvPr>
            <p:ph type="sldNum" sz="quarter" idx="12"/>
          </p:nvPr>
        </p:nvSpPr>
        <p:spPr/>
        <p:txBody>
          <a:bodyPr/>
          <a:lstStyle>
            <a:lvl1pPr>
              <a:defRPr/>
            </a:lvl1pPr>
          </a:lstStyle>
          <a:p>
            <a:fld id="{2471AB41-FCC2-4648-BD84-FBF6D98428BB}" type="slidenum">
              <a:rPr lang="sv-SE" altLang="sv-SE"/>
              <a:pPr/>
              <a:t>‹#›</a:t>
            </a:fld>
            <a:endParaRPr lang="sv-SE" altLang="sv-SE"/>
          </a:p>
        </p:txBody>
      </p:sp>
    </p:spTree>
    <p:extLst>
      <p:ext uri="{BB962C8B-B14F-4D97-AF65-F5344CB8AC3E}">
        <p14:creationId xmlns:p14="http://schemas.microsoft.com/office/powerpoint/2010/main" val="30698578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6C87B9A-C7AE-41FE-BC13-FB548F8547F3}"/>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FF860ECD-1B14-44C3-9DE0-AFB9A361CC13}"/>
              </a:ext>
            </a:extLst>
          </p:cNvPr>
          <p:cNvSpPr>
            <a:spLocks noGrp="1"/>
          </p:cNvSpPr>
          <p:nvPr>
            <p:ph idx="1"/>
          </p:nvPr>
        </p:nvSpPr>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1DAD9-6156-4090-BEDA-1791C293C034}"/>
              </a:ext>
            </a:extLst>
          </p:cNvPr>
          <p:cNvSpPr>
            <a:spLocks noGrp="1"/>
          </p:cNvSpPr>
          <p:nvPr>
            <p:ph type="dt" sz="half" idx="10"/>
          </p:nvPr>
        </p:nvSpPr>
        <p:spPr/>
        <p:txBody>
          <a:bodyPr/>
          <a:lstStyle>
            <a:lvl1pPr>
              <a:defRPr/>
            </a:lvl1pPr>
          </a:lstStyle>
          <a:p>
            <a:endParaRPr lang="sv-SE" altLang="sv-SE"/>
          </a:p>
        </p:txBody>
      </p:sp>
      <p:sp>
        <p:nvSpPr>
          <p:cNvPr id="5" name="Platshållare för sidfot 4">
            <a:extLst>
              <a:ext uri="{FF2B5EF4-FFF2-40B4-BE49-F238E27FC236}">
                <a16:creationId xmlns:a16="http://schemas.microsoft.com/office/drawing/2014/main" id="{ED4262F2-CD4F-4894-9AFC-2FC9938E947B}"/>
              </a:ext>
            </a:extLst>
          </p:cNvPr>
          <p:cNvSpPr>
            <a:spLocks noGrp="1"/>
          </p:cNvSpPr>
          <p:nvPr>
            <p:ph type="ftr" sz="quarter" idx="11"/>
          </p:nvPr>
        </p:nvSpPr>
        <p:spPr/>
        <p:txBody>
          <a:bodyPr/>
          <a:lstStyle>
            <a:lvl1pPr>
              <a:defRPr/>
            </a:lvl1pPr>
          </a:lstStyle>
          <a:p>
            <a:endParaRPr lang="sv-SE" altLang="sv-SE"/>
          </a:p>
        </p:txBody>
      </p:sp>
      <p:sp>
        <p:nvSpPr>
          <p:cNvPr id="6" name="Platshållare för bildnummer 5">
            <a:extLst>
              <a:ext uri="{FF2B5EF4-FFF2-40B4-BE49-F238E27FC236}">
                <a16:creationId xmlns:a16="http://schemas.microsoft.com/office/drawing/2014/main" id="{934E521E-2BBE-48D0-979F-D6678EE2EEDC}"/>
              </a:ext>
            </a:extLst>
          </p:cNvPr>
          <p:cNvSpPr>
            <a:spLocks noGrp="1"/>
          </p:cNvSpPr>
          <p:nvPr>
            <p:ph type="sldNum" sz="quarter" idx="12"/>
          </p:nvPr>
        </p:nvSpPr>
        <p:spPr/>
        <p:txBody>
          <a:bodyPr/>
          <a:lstStyle>
            <a:lvl1pPr>
              <a:defRPr/>
            </a:lvl1pPr>
          </a:lstStyle>
          <a:p>
            <a:fld id="{34265E59-33C0-4ED1-991D-A1B871791C8C}" type="slidenum">
              <a:rPr lang="sv-SE" altLang="sv-SE"/>
              <a:pPr/>
              <a:t>‹#›</a:t>
            </a:fld>
            <a:endParaRPr lang="sv-SE" altLang="sv-SE"/>
          </a:p>
        </p:txBody>
      </p:sp>
    </p:spTree>
    <p:extLst>
      <p:ext uri="{BB962C8B-B14F-4D97-AF65-F5344CB8AC3E}">
        <p14:creationId xmlns:p14="http://schemas.microsoft.com/office/powerpoint/2010/main" val="4266319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FC790D7B-0625-45AA-B03E-A9C0AB5C82B6}" type="datetimeFigureOut">
              <a:rPr lang="en-US" smtClean="0"/>
              <a:t>9/18/2024</a:t>
            </a:fld>
            <a:endParaRPr lang="en-US"/>
          </a:p>
        </p:txBody>
      </p:sp>
      <p:sp>
        <p:nvSpPr>
          <p:cNvPr id="9" name="Slide Number Placeholder 8"/>
          <p:cNvSpPr>
            <a:spLocks noGrp="1"/>
          </p:cNvSpPr>
          <p:nvPr>
            <p:ph type="sldNum" sz="quarter" idx="11"/>
          </p:nvPr>
        </p:nvSpPr>
        <p:spPr/>
        <p:txBody>
          <a:bodyPr/>
          <a:lstStyle/>
          <a:p>
            <a:fld id="{1DF9222A-D71C-423B-A040-84E70A879AB9}"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
        <p:nvSpPr>
          <p:cNvPr id="11" name="Title 10"/>
          <p:cNvSpPr>
            <a:spLocks noGrp="1"/>
          </p:cNvSpPr>
          <p:nvPr>
            <p:ph type="title"/>
          </p:nvPr>
        </p:nvSpPr>
        <p:spPr/>
        <p:txBody>
          <a:bodyPr/>
          <a:lstStyle/>
          <a:p>
            <a:r>
              <a:rPr lang="sv-SE"/>
              <a:t>Klicka här för att ändra format</a:t>
            </a:r>
            <a:endParaRPr lang="en-US" dirty="0"/>
          </a:p>
        </p:txBody>
      </p:sp>
      <p:sp>
        <p:nvSpPr>
          <p:cNvPr id="5" name="Content Placeholder 4"/>
          <p:cNvSpPr>
            <a:spLocks noGrp="1"/>
          </p:cNvSpPr>
          <p:nvPr>
            <p:ph sz="quarter" idx="13"/>
          </p:nvPr>
        </p:nvSpPr>
        <p:spPr>
          <a:xfrm>
            <a:off x="1344168" y="493776"/>
            <a:ext cx="3273552" cy="257175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7" name="Content Placeholder 6"/>
          <p:cNvSpPr>
            <a:spLocks noGrp="1"/>
          </p:cNvSpPr>
          <p:nvPr>
            <p:ph sz="quarter" idx="14"/>
          </p:nvPr>
        </p:nvSpPr>
        <p:spPr>
          <a:xfrm>
            <a:off x="5029200" y="493777"/>
            <a:ext cx="3273552" cy="2574131"/>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4962EC1-8154-46CB-9AE3-AC0853AFA63B}"/>
              </a:ext>
            </a:extLst>
          </p:cNvPr>
          <p:cNvSpPr>
            <a:spLocks noGrp="1"/>
          </p:cNvSpPr>
          <p:nvPr>
            <p:ph type="title"/>
          </p:nvPr>
        </p:nvSpPr>
        <p:spPr>
          <a:xfrm>
            <a:off x="623888" y="1282304"/>
            <a:ext cx="7886700" cy="2139290"/>
          </a:xfrm>
        </p:spPr>
        <p:txBody>
          <a:bodyPr anchor="b"/>
          <a:lstStyle>
            <a:lvl1pPr>
              <a:defRPr sz="5998"/>
            </a:lvl1pPr>
          </a:lstStyle>
          <a:p>
            <a:r>
              <a:rPr lang="sv-SE"/>
              <a:t>Klicka här för att ändra mall för rubrikformat</a:t>
            </a:r>
          </a:p>
        </p:txBody>
      </p:sp>
      <p:sp>
        <p:nvSpPr>
          <p:cNvPr id="3" name="Platshållare för text 2">
            <a:extLst>
              <a:ext uri="{FF2B5EF4-FFF2-40B4-BE49-F238E27FC236}">
                <a16:creationId xmlns:a16="http://schemas.microsoft.com/office/drawing/2014/main" id="{3582FABB-0EC1-4C91-A19F-D1B0BC247595}"/>
              </a:ext>
            </a:extLst>
          </p:cNvPr>
          <p:cNvSpPr>
            <a:spLocks noGrp="1"/>
          </p:cNvSpPr>
          <p:nvPr>
            <p:ph type="body" idx="1"/>
          </p:nvPr>
        </p:nvSpPr>
        <p:spPr>
          <a:xfrm>
            <a:off x="623888" y="3442226"/>
            <a:ext cx="7886700" cy="1125190"/>
          </a:xfrm>
        </p:spPr>
        <p:txBody>
          <a:bodyPr/>
          <a:lstStyle>
            <a:lvl1pPr marL="0" indent="0">
              <a:buNone/>
              <a:defRPr sz="2399"/>
            </a:lvl1pPr>
            <a:lvl2pPr marL="457063" indent="0">
              <a:buNone/>
              <a:defRPr sz="1999"/>
            </a:lvl2pPr>
            <a:lvl3pPr marL="914126" indent="0">
              <a:buNone/>
              <a:defRPr sz="1799"/>
            </a:lvl3pPr>
            <a:lvl4pPr marL="1371189" indent="0">
              <a:buNone/>
              <a:defRPr sz="1600"/>
            </a:lvl4pPr>
            <a:lvl5pPr marL="1828251" indent="0">
              <a:buNone/>
              <a:defRPr sz="1600"/>
            </a:lvl5pPr>
            <a:lvl6pPr marL="2285314" indent="0">
              <a:buNone/>
              <a:defRPr sz="1600"/>
            </a:lvl6pPr>
            <a:lvl7pPr marL="2742377" indent="0">
              <a:buNone/>
              <a:defRPr sz="1600"/>
            </a:lvl7pPr>
            <a:lvl8pPr marL="3199440" indent="0">
              <a:buNone/>
              <a:defRPr sz="1600"/>
            </a:lvl8pPr>
            <a:lvl9pPr marL="3656503" indent="0">
              <a:buNone/>
              <a:defRPr sz="1600"/>
            </a:lvl9pPr>
          </a:lstStyle>
          <a:p>
            <a:pPr lvl="0"/>
            <a:r>
              <a:rPr lang="sv-SE"/>
              <a:t>Redigera format för bakgrundstext</a:t>
            </a:r>
          </a:p>
        </p:txBody>
      </p:sp>
      <p:sp>
        <p:nvSpPr>
          <p:cNvPr id="4" name="Platshållare för datum 3">
            <a:extLst>
              <a:ext uri="{FF2B5EF4-FFF2-40B4-BE49-F238E27FC236}">
                <a16:creationId xmlns:a16="http://schemas.microsoft.com/office/drawing/2014/main" id="{3F000F65-E8C0-4221-9A97-251D7485921A}"/>
              </a:ext>
            </a:extLst>
          </p:cNvPr>
          <p:cNvSpPr>
            <a:spLocks noGrp="1"/>
          </p:cNvSpPr>
          <p:nvPr>
            <p:ph type="dt" sz="half" idx="10"/>
          </p:nvPr>
        </p:nvSpPr>
        <p:spPr/>
        <p:txBody>
          <a:bodyPr/>
          <a:lstStyle>
            <a:lvl1pPr>
              <a:defRPr/>
            </a:lvl1pPr>
          </a:lstStyle>
          <a:p>
            <a:endParaRPr lang="sv-SE" altLang="sv-SE"/>
          </a:p>
        </p:txBody>
      </p:sp>
      <p:sp>
        <p:nvSpPr>
          <p:cNvPr id="5" name="Platshållare för sidfot 4">
            <a:extLst>
              <a:ext uri="{FF2B5EF4-FFF2-40B4-BE49-F238E27FC236}">
                <a16:creationId xmlns:a16="http://schemas.microsoft.com/office/drawing/2014/main" id="{846316EB-33A2-47EC-8F36-28A14DFD8316}"/>
              </a:ext>
            </a:extLst>
          </p:cNvPr>
          <p:cNvSpPr>
            <a:spLocks noGrp="1"/>
          </p:cNvSpPr>
          <p:nvPr>
            <p:ph type="ftr" sz="quarter" idx="11"/>
          </p:nvPr>
        </p:nvSpPr>
        <p:spPr/>
        <p:txBody>
          <a:bodyPr/>
          <a:lstStyle>
            <a:lvl1pPr>
              <a:defRPr/>
            </a:lvl1pPr>
          </a:lstStyle>
          <a:p>
            <a:endParaRPr lang="sv-SE" altLang="sv-SE"/>
          </a:p>
        </p:txBody>
      </p:sp>
      <p:sp>
        <p:nvSpPr>
          <p:cNvPr id="6" name="Platshållare för bildnummer 5">
            <a:extLst>
              <a:ext uri="{FF2B5EF4-FFF2-40B4-BE49-F238E27FC236}">
                <a16:creationId xmlns:a16="http://schemas.microsoft.com/office/drawing/2014/main" id="{B5A1DDAB-68C3-48B0-917F-F9AC3DE9B040}"/>
              </a:ext>
            </a:extLst>
          </p:cNvPr>
          <p:cNvSpPr>
            <a:spLocks noGrp="1"/>
          </p:cNvSpPr>
          <p:nvPr>
            <p:ph type="sldNum" sz="quarter" idx="12"/>
          </p:nvPr>
        </p:nvSpPr>
        <p:spPr/>
        <p:txBody>
          <a:bodyPr/>
          <a:lstStyle>
            <a:lvl1pPr>
              <a:defRPr/>
            </a:lvl1pPr>
          </a:lstStyle>
          <a:p>
            <a:fld id="{7EE46D0B-411F-4E0A-828E-1D065B8891AC}" type="slidenum">
              <a:rPr lang="sv-SE" altLang="sv-SE"/>
              <a:pPr/>
              <a:t>‹#›</a:t>
            </a:fld>
            <a:endParaRPr lang="sv-SE" altLang="sv-SE"/>
          </a:p>
        </p:txBody>
      </p:sp>
    </p:spTree>
    <p:extLst>
      <p:ext uri="{BB962C8B-B14F-4D97-AF65-F5344CB8AC3E}">
        <p14:creationId xmlns:p14="http://schemas.microsoft.com/office/powerpoint/2010/main" val="13998654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A655062-D593-45BF-BF4D-5AFD3FDD1159}"/>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886BFB0B-F982-4F0B-A70A-37B961FACC05}"/>
              </a:ext>
            </a:extLst>
          </p:cNvPr>
          <p:cNvSpPr>
            <a:spLocks noGrp="1"/>
          </p:cNvSpPr>
          <p:nvPr>
            <p:ph sz="half" idx="1"/>
          </p:nvPr>
        </p:nvSpPr>
        <p:spPr>
          <a:xfrm>
            <a:off x="457200" y="1199780"/>
            <a:ext cx="4038600" cy="339461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D8E2602F-7797-43BA-9578-CA98C3B18645}"/>
              </a:ext>
            </a:extLst>
          </p:cNvPr>
          <p:cNvSpPr>
            <a:spLocks noGrp="1"/>
          </p:cNvSpPr>
          <p:nvPr>
            <p:ph sz="half" idx="2"/>
          </p:nvPr>
        </p:nvSpPr>
        <p:spPr>
          <a:xfrm>
            <a:off x="4648200" y="1199780"/>
            <a:ext cx="4038600" cy="339461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11197B07-4F5C-4891-904A-66E9B00E8A14}"/>
              </a:ext>
            </a:extLst>
          </p:cNvPr>
          <p:cNvSpPr>
            <a:spLocks noGrp="1"/>
          </p:cNvSpPr>
          <p:nvPr>
            <p:ph type="dt" sz="half" idx="10"/>
          </p:nvPr>
        </p:nvSpPr>
        <p:spPr/>
        <p:txBody>
          <a:bodyPr/>
          <a:lstStyle>
            <a:lvl1pPr>
              <a:defRPr/>
            </a:lvl1pPr>
          </a:lstStyle>
          <a:p>
            <a:endParaRPr lang="sv-SE" altLang="sv-SE"/>
          </a:p>
        </p:txBody>
      </p:sp>
      <p:sp>
        <p:nvSpPr>
          <p:cNvPr id="6" name="Platshållare för sidfot 5">
            <a:extLst>
              <a:ext uri="{FF2B5EF4-FFF2-40B4-BE49-F238E27FC236}">
                <a16:creationId xmlns:a16="http://schemas.microsoft.com/office/drawing/2014/main" id="{AF32BD24-1E50-4996-A20B-1B186A7F30F0}"/>
              </a:ext>
            </a:extLst>
          </p:cNvPr>
          <p:cNvSpPr>
            <a:spLocks noGrp="1"/>
          </p:cNvSpPr>
          <p:nvPr>
            <p:ph type="ftr" sz="quarter" idx="11"/>
          </p:nvPr>
        </p:nvSpPr>
        <p:spPr/>
        <p:txBody>
          <a:bodyPr/>
          <a:lstStyle>
            <a:lvl1pPr>
              <a:defRPr/>
            </a:lvl1pPr>
          </a:lstStyle>
          <a:p>
            <a:endParaRPr lang="sv-SE" altLang="sv-SE"/>
          </a:p>
        </p:txBody>
      </p:sp>
      <p:sp>
        <p:nvSpPr>
          <p:cNvPr id="7" name="Platshållare för bildnummer 6">
            <a:extLst>
              <a:ext uri="{FF2B5EF4-FFF2-40B4-BE49-F238E27FC236}">
                <a16:creationId xmlns:a16="http://schemas.microsoft.com/office/drawing/2014/main" id="{A0970B51-97C4-4028-BE8D-F6905498BF5B}"/>
              </a:ext>
            </a:extLst>
          </p:cNvPr>
          <p:cNvSpPr>
            <a:spLocks noGrp="1"/>
          </p:cNvSpPr>
          <p:nvPr>
            <p:ph type="sldNum" sz="quarter" idx="12"/>
          </p:nvPr>
        </p:nvSpPr>
        <p:spPr/>
        <p:txBody>
          <a:bodyPr/>
          <a:lstStyle>
            <a:lvl1pPr>
              <a:defRPr/>
            </a:lvl1pPr>
          </a:lstStyle>
          <a:p>
            <a:fld id="{DBEF054B-C88D-4235-9027-22E562433A5A}" type="slidenum">
              <a:rPr lang="sv-SE" altLang="sv-SE"/>
              <a:pPr/>
              <a:t>‹#›</a:t>
            </a:fld>
            <a:endParaRPr lang="sv-SE" altLang="sv-SE"/>
          </a:p>
        </p:txBody>
      </p:sp>
    </p:spTree>
    <p:extLst>
      <p:ext uri="{BB962C8B-B14F-4D97-AF65-F5344CB8AC3E}">
        <p14:creationId xmlns:p14="http://schemas.microsoft.com/office/powerpoint/2010/main" val="36860327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53B53A7-17F2-4551-A7DA-EB8F225B8B2A}"/>
              </a:ext>
            </a:extLst>
          </p:cNvPr>
          <p:cNvSpPr>
            <a:spLocks noGrp="1"/>
          </p:cNvSpPr>
          <p:nvPr>
            <p:ph type="title"/>
          </p:nvPr>
        </p:nvSpPr>
        <p:spPr>
          <a:xfrm>
            <a:off x="630238" y="274554"/>
            <a:ext cx="7886700" cy="993468"/>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BE3262AE-A438-4716-A28D-705E6D2B328A}"/>
              </a:ext>
            </a:extLst>
          </p:cNvPr>
          <p:cNvSpPr>
            <a:spLocks noGrp="1"/>
          </p:cNvSpPr>
          <p:nvPr>
            <p:ph type="body" idx="1"/>
          </p:nvPr>
        </p:nvSpPr>
        <p:spPr>
          <a:xfrm>
            <a:off x="630239" y="1260086"/>
            <a:ext cx="3868737" cy="618934"/>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sv-SE"/>
              <a:t>Redigera format för bakgrundstext</a:t>
            </a:r>
          </a:p>
        </p:txBody>
      </p:sp>
      <p:sp>
        <p:nvSpPr>
          <p:cNvPr id="4" name="Platshållare för innehåll 3">
            <a:extLst>
              <a:ext uri="{FF2B5EF4-FFF2-40B4-BE49-F238E27FC236}">
                <a16:creationId xmlns:a16="http://schemas.microsoft.com/office/drawing/2014/main" id="{46C1C1DB-B003-4CB7-A2FA-34D7744AFB45}"/>
              </a:ext>
            </a:extLst>
          </p:cNvPr>
          <p:cNvSpPr>
            <a:spLocks noGrp="1"/>
          </p:cNvSpPr>
          <p:nvPr>
            <p:ph sz="half" idx="2"/>
          </p:nvPr>
        </p:nvSpPr>
        <p:spPr>
          <a:xfrm>
            <a:off x="630239" y="1879020"/>
            <a:ext cx="3868737" cy="27629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AB787015-3BB9-4E3F-B3E6-A64ECEDD3257}"/>
              </a:ext>
            </a:extLst>
          </p:cNvPr>
          <p:cNvSpPr>
            <a:spLocks noGrp="1"/>
          </p:cNvSpPr>
          <p:nvPr>
            <p:ph type="body" sz="quarter" idx="3"/>
          </p:nvPr>
        </p:nvSpPr>
        <p:spPr>
          <a:xfrm>
            <a:off x="4629150" y="1260086"/>
            <a:ext cx="3887788" cy="618934"/>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sv-SE"/>
              <a:t>Redigera format för bakgrundstext</a:t>
            </a:r>
          </a:p>
        </p:txBody>
      </p:sp>
      <p:sp>
        <p:nvSpPr>
          <p:cNvPr id="6" name="Platshållare för innehåll 5">
            <a:extLst>
              <a:ext uri="{FF2B5EF4-FFF2-40B4-BE49-F238E27FC236}">
                <a16:creationId xmlns:a16="http://schemas.microsoft.com/office/drawing/2014/main" id="{D4054385-396D-4DC9-8587-FE5EAF5905D6}"/>
              </a:ext>
            </a:extLst>
          </p:cNvPr>
          <p:cNvSpPr>
            <a:spLocks noGrp="1"/>
          </p:cNvSpPr>
          <p:nvPr>
            <p:ph sz="quarter" idx="4"/>
          </p:nvPr>
        </p:nvSpPr>
        <p:spPr>
          <a:xfrm>
            <a:off x="4629150" y="1879020"/>
            <a:ext cx="3887788" cy="2762985"/>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C923086F-8475-4CAC-AB7B-9195ACB71C02}"/>
              </a:ext>
            </a:extLst>
          </p:cNvPr>
          <p:cNvSpPr>
            <a:spLocks noGrp="1"/>
          </p:cNvSpPr>
          <p:nvPr>
            <p:ph type="dt" sz="half" idx="10"/>
          </p:nvPr>
        </p:nvSpPr>
        <p:spPr/>
        <p:txBody>
          <a:bodyPr/>
          <a:lstStyle>
            <a:lvl1pPr>
              <a:defRPr/>
            </a:lvl1pPr>
          </a:lstStyle>
          <a:p>
            <a:endParaRPr lang="sv-SE" altLang="sv-SE"/>
          </a:p>
        </p:txBody>
      </p:sp>
      <p:sp>
        <p:nvSpPr>
          <p:cNvPr id="8" name="Platshållare för sidfot 7">
            <a:extLst>
              <a:ext uri="{FF2B5EF4-FFF2-40B4-BE49-F238E27FC236}">
                <a16:creationId xmlns:a16="http://schemas.microsoft.com/office/drawing/2014/main" id="{49BBCF7E-D60F-4515-A830-190C90C6DEE8}"/>
              </a:ext>
            </a:extLst>
          </p:cNvPr>
          <p:cNvSpPr>
            <a:spLocks noGrp="1"/>
          </p:cNvSpPr>
          <p:nvPr>
            <p:ph type="ftr" sz="quarter" idx="11"/>
          </p:nvPr>
        </p:nvSpPr>
        <p:spPr/>
        <p:txBody>
          <a:bodyPr/>
          <a:lstStyle>
            <a:lvl1pPr>
              <a:defRPr/>
            </a:lvl1pPr>
          </a:lstStyle>
          <a:p>
            <a:endParaRPr lang="sv-SE" altLang="sv-SE"/>
          </a:p>
        </p:txBody>
      </p:sp>
      <p:sp>
        <p:nvSpPr>
          <p:cNvPr id="9" name="Platshållare för bildnummer 8">
            <a:extLst>
              <a:ext uri="{FF2B5EF4-FFF2-40B4-BE49-F238E27FC236}">
                <a16:creationId xmlns:a16="http://schemas.microsoft.com/office/drawing/2014/main" id="{1C34A0E7-AFB8-4C69-A609-3734D7113835}"/>
              </a:ext>
            </a:extLst>
          </p:cNvPr>
          <p:cNvSpPr>
            <a:spLocks noGrp="1"/>
          </p:cNvSpPr>
          <p:nvPr>
            <p:ph type="sldNum" sz="quarter" idx="12"/>
          </p:nvPr>
        </p:nvSpPr>
        <p:spPr/>
        <p:txBody>
          <a:bodyPr/>
          <a:lstStyle>
            <a:lvl1pPr>
              <a:defRPr/>
            </a:lvl1pPr>
          </a:lstStyle>
          <a:p>
            <a:fld id="{C4E1D347-3521-4906-AF2D-FA4DFB6DE477}" type="slidenum">
              <a:rPr lang="sv-SE" altLang="sv-SE"/>
              <a:pPr/>
              <a:t>‹#›</a:t>
            </a:fld>
            <a:endParaRPr lang="sv-SE" altLang="sv-SE"/>
          </a:p>
        </p:txBody>
      </p:sp>
    </p:spTree>
    <p:extLst>
      <p:ext uri="{BB962C8B-B14F-4D97-AF65-F5344CB8AC3E}">
        <p14:creationId xmlns:p14="http://schemas.microsoft.com/office/powerpoint/2010/main" val="30612607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3AD1A6D-C01A-43A5-A84D-95BE50519478}"/>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8E866A66-F6C2-4EEB-85F5-A64C439AA3B9}"/>
              </a:ext>
            </a:extLst>
          </p:cNvPr>
          <p:cNvSpPr>
            <a:spLocks noGrp="1"/>
          </p:cNvSpPr>
          <p:nvPr>
            <p:ph type="dt" sz="half" idx="10"/>
          </p:nvPr>
        </p:nvSpPr>
        <p:spPr/>
        <p:txBody>
          <a:bodyPr/>
          <a:lstStyle>
            <a:lvl1pPr>
              <a:defRPr/>
            </a:lvl1pPr>
          </a:lstStyle>
          <a:p>
            <a:endParaRPr lang="sv-SE" altLang="sv-SE"/>
          </a:p>
        </p:txBody>
      </p:sp>
      <p:sp>
        <p:nvSpPr>
          <p:cNvPr id="4" name="Platshållare för sidfot 3">
            <a:extLst>
              <a:ext uri="{FF2B5EF4-FFF2-40B4-BE49-F238E27FC236}">
                <a16:creationId xmlns:a16="http://schemas.microsoft.com/office/drawing/2014/main" id="{070E4ADE-6D49-4E5E-BE9D-C15B46919FBF}"/>
              </a:ext>
            </a:extLst>
          </p:cNvPr>
          <p:cNvSpPr>
            <a:spLocks noGrp="1"/>
          </p:cNvSpPr>
          <p:nvPr>
            <p:ph type="ftr" sz="quarter" idx="11"/>
          </p:nvPr>
        </p:nvSpPr>
        <p:spPr/>
        <p:txBody>
          <a:bodyPr/>
          <a:lstStyle>
            <a:lvl1pPr>
              <a:defRPr/>
            </a:lvl1pPr>
          </a:lstStyle>
          <a:p>
            <a:endParaRPr lang="sv-SE" altLang="sv-SE"/>
          </a:p>
        </p:txBody>
      </p:sp>
      <p:sp>
        <p:nvSpPr>
          <p:cNvPr id="5" name="Platshållare för bildnummer 4">
            <a:extLst>
              <a:ext uri="{FF2B5EF4-FFF2-40B4-BE49-F238E27FC236}">
                <a16:creationId xmlns:a16="http://schemas.microsoft.com/office/drawing/2014/main" id="{FA16585D-59E0-4C81-BD08-0F3C38735859}"/>
              </a:ext>
            </a:extLst>
          </p:cNvPr>
          <p:cNvSpPr>
            <a:spLocks noGrp="1"/>
          </p:cNvSpPr>
          <p:nvPr>
            <p:ph type="sldNum" sz="quarter" idx="12"/>
          </p:nvPr>
        </p:nvSpPr>
        <p:spPr/>
        <p:txBody>
          <a:bodyPr/>
          <a:lstStyle>
            <a:lvl1pPr>
              <a:defRPr/>
            </a:lvl1pPr>
          </a:lstStyle>
          <a:p>
            <a:fld id="{50C4BAD7-294F-4B31-9F67-0868C21107D8}" type="slidenum">
              <a:rPr lang="sv-SE" altLang="sv-SE"/>
              <a:pPr/>
              <a:t>‹#›</a:t>
            </a:fld>
            <a:endParaRPr lang="sv-SE" altLang="sv-SE"/>
          </a:p>
        </p:txBody>
      </p:sp>
    </p:spTree>
    <p:extLst>
      <p:ext uri="{BB962C8B-B14F-4D97-AF65-F5344CB8AC3E}">
        <p14:creationId xmlns:p14="http://schemas.microsoft.com/office/powerpoint/2010/main" val="24085677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99F032A3-EF1D-446D-B6EA-2F6B6B66AD19}"/>
              </a:ext>
            </a:extLst>
          </p:cNvPr>
          <p:cNvSpPr>
            <a:spLocks noGrp="1"/>
          </p:cNvSpPr>
          <p:nvPr>
            <p:ph type="dt" sz="half" idx="10"/>
          </p:nvPr>
        </p:nvSpPr>
        <p:spPr/>
        <p:txBody>
          <a:bodyPr/>
          <a:lstStyle>
            <a:lvl1pPr>
              <a:defRPr/>
            </a:lvl1pPr>
          </a:lstStyle>
          <a:p>
            <a:endParaRPr lang="sv-SE" altLang="sv-SE"/>
          </a:p>
        </p:txBody>
      </p:sp>
      <p:sp>
        <p:nvSpPr>
          <p:cNvPr id="3" name="Platshållare för sidfot 2">
            <a:extLst>
              <a:ext uri="{FF2B5EF4-FFF2-40B4-BE49-F238E27FC236}">
                <a16:creationId xmlns:a16="http://schemas.microsoft.com/office/drawing/2014/main" id="{61C16432-0D37-4766-8E23-3E239CE27D5A}"/>
              </a:ext>
            </a:extLst>
          </p:cNvPr>
          <p:cNvSpPr>
            <a:spLocks noGrp="1"/>
          </p:cNvSpPr>
          <p:nvPr>
            <p:ph type="ftr" sz="quarter" idx="11"/>
          </p:nvPr>
        </p:nvSpPr>
        <p:spPr/>
        <p:txBody>
          <a:bodyPr/>
          <a:lstStyle>
            <a:lvl1pPr>
              <a:defRPr/>
            </a:lvl1pPr>
          </a:lstStyle>
          <a:p>
            <a:endParaRPr lang="sv-SE" altLang="sv-SE"/>
          </a:p>
        </p:txBody>
      </p:sp>
      <p:sp>
        <p:nvSpPr>
          <p:cNvPr id="4" name="Platshållare för bildnummer 3">
            <a:extLst>
              <a:ext uri="{FF2B5EF4-FFF2-40B4-BE49-F238E27FC236}">
                <a16:creationId xmlns:a16="http://schemas.microsoft.com/office/drawing/2014/main" id="{136E02B0-FACD-414D-95EE-717D7E5D5819}"/>
              </a:ext>
            </a:extLst>
          </p:cNvPr>
          <p:cNvSpPr>
            <a:spLocks noGrp="1"/>
          </p:cNvSpPr>
          <p:nvPr>
            <p:ph type="sldNum" sz="quarter" idx="12"/>
          </p:nvPr>
        </p:nvSpPr>
        <p:spPr/>
        <p:txBody>
          <a:bodyPr/>
          <a:lstStyle>
            <a:lvl1pPr>
              <a:defRPr/>
            </a:lvl1pPr>
          </a:lstStyle>
          <a:p>
            <a:fld id="{03011919-2A8C-40C5-8FB1-210820128BD2}" type="slidenum">
              <a:rPr lang="sv-SE" altLang="sv-SE"/>
              <a:pPr/>
              <a:t>‹#›</a:t>
            </a:fld>
            <a:endParaRPr lang="sv-SE" altLang="sv-SE"/>
          </a:p>
        </p:txBody>
      </p:sp>
    </p:spTree>
    <p:extLst>
      <p:ext uri="{BB962C8B-B14F-4D97-AF65-F5344CB8AC3E}">
        <p14:creationId xmlns:p14="http://schemas.microsoft.com/office/powerpoint/2010/main" val="1426461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Text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D591AD2-C051-46BA-80FC-CE6607D92259}"/>
              </a:ext>
            </a:extLst>
          </p:cNvPr>
          <p:cNvSpPr>
            <a:spLocks noGrp="1"/>
          </p:cNvSpPr>
          <p:nvPr>
            <p:ph type="title"/>
          </p:nvPr>
        </p:nvSpPr>
        <p:spPr>
          <a:xfrm>
            <a:off x="630239" y="342794"/>
            <a:ext cx="2949575" cy="1199780"/>
          </a:xfrm>
        </p:spPr>
        <p:txBody>
          <a:bodyPr anchor="b"/>
          <a:lstStyle>
            <a:lvl1pPr>
              <a:defRPr sz="3199"/>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7EB90959-6D5D-42DC-AABD-C17641C51F8B}"/>
              </a:ext>
            </a:extLst>
          </p:cNvPr>
          <p:cNvSpPr>
            <a:spLocks noGrp="1"/>
          </p:cNvSpPr>
          <p:nvPr>
            <p:ph idx="1"/>
          </p:nvPr>
        </p:nvSpPr>
        <p:spPr>
          <a:xfrm>
            <a:off x="3887788" y="741134"/>
            <a:ext cx="4629150" cy="3654884"/>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text 3">
            <a:extLst>
              <a:ext uri="{FF2B5EF4-FFF2-40B4-BE49-F238E27FC236}">
                <a16:creationId xmlns:a16="http://schemas.microsoft.com/office/drawing/2014/main" id="{F9419FD9-1917-4AE9-B6FD-B23E46E38AEE}"/>
              </a:ext>
            </a:extLst>
          </p:cNvPr>
          <p:cNvSpPr>
            <a:spLocks noGrp="1"/>
          </p:cNvSpPr>
          <p:nvPr>
            <p:ph type="body" sz="half" idx="2"/>
          </p:nvPr>
        </p:nvSpPr>
        <p:spPr>
          <a:xfrm>
            <a:off x="630239" y="1542574"/>
            <a:ext cx="2949575" cy="2859792"/>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sv-SE"/>
              <a:t>Redigera format för bakgrundstext</a:t>
            </a:r>
          </a:p>
        </p:txBody>
      </p:sp>
      <p:sp>
        <p:nvSpPr>
          <p:cNvPr id="5" name="Platshållare för datum 4">
            <a:extLst>
              <a:ext uri="{FF2B5EF4-FFF2-40B4-BE49-F238E27FC236}">
                <a16:creationId xmlns:a16="http://schemas.microsoft.com/office/drawing/2014/main" id="{305200D1-2FD7-4D64-910A-66D1ECF08502}"/>
              </a:ext>
            </a:extLst>
          </p:cNvPr>
          <p:cNvSpPr>
            <a:spLocks noGrp="1"/>
          </p:cNvSpPr>
          <p:nvPr>
            <p:ph type="dt" sz="half" idx="10"/>
          </p:nvPr>
        </p:nvSpPr>
        <p:spPr/>
        <p:txBody>
          <a:bodyPr/>
          <a:lstStyle>
            <a:lvl1pPr>
              <a:defRPr/>
            </a:lvl1pPr>
          </a:lstStyle>
          <a:p>
            <a:endParaRPr lang="sv-SE" altLang="sv-SE"/>
          </a:p>
        </p:txBody>
      </p:sp>
      <p:sp>
        <p:nvSpPr>
          <p:cNvPr id="6" name="Platshållare för sidfot 5">
            <a:extLst>
              <a:ext uri="{FF2B5EF4-FFF2-40B4-BE49-F238E27FC236}">
                <a16:creationId xmlns:a16="http://schemas.microsoft.com/office/drawing/2014/main" id="{E506D5A3-90E0-4DA6-862F-436C08F8D283}"/>
              </a:ext>
            </a:extLst>
          </p:cNvPr>
          <p:cNvSpPr>
            <a:spLocks noGrp="1"/>
          </p:cNvSpPr>
          <p:nvPr>
            <p:ph type="ftr" sz="quarter" idx="11"/>
          </p:nvPr>
        </p:nvSpPr>
        <p:spPr/>
        <p:txBody>
          <a:bodyPr/>
          <a:lstStyle>
            <a:lvl1pPr>
              <a:defRPr/>
            </a:lvl1pPr>
          </a:lstStyle>
          <a:p>
            <a:endParaRPr lang="sv-SE" altLang="sv-SE"/>
          </a:p>
        </p:txBody>
      </p:sp>
      <p:sp>
        <p:nvSpPr>
          <p:cNvPr id="7" name="Platshållare för bildnummer 6">
            <a:extLst>
              <a:ext uri="{FF2B5EF4-FFF2-40B4-BE49-F238E27FC236}">
                <a16:creationId xmlns:a16="http://schemas.microsoft.com/office/drawing/2014/main" id="{F39E8EFA-3C97-4024-B371-AE7C3C1C7FE2}"/>
              </a:ext>
            </a:extLst>
          </p:cNvPr>
          <p:cNvSpPr>
            <a:spLocks noGrp="1"/>
          </p:cNvSpPr>
          <p:nvPr>
            <p:ph type="sldNum" sz="quarter" idx="12"/>
          </p:nvPr>
        </p:nvSpPr>
        <p:spPr/>
        <p:txBody>
          <a:bodyPr/>
          <a:lstStyle>
            <a:lvl1pPr>
              <a:defRPr/>
            </a:lvl1pPr>
          </a:lstStyle>
          <a:p>
            <a:fld id="{787A8AC9-9B99-4DA6-AF7A-CFB082866B20}" type="slidenum">
              <a:rPr lang="sv-SE" altLang="sv-SE"/>
              <a:pPr/>
              <a:t>‹#›</a:t>
            </a:fld>
            <a:endParaRPr lang="sv-SE" altLang="sv-SE"/>
          </a:p>
        </p:txBody>
      </p:sp>
    </p:spTree>
    <p:extLst>
      <p:ext uri="{BB962C8B-B14F-4D97-AF65-F5344CB8AC3E}">
        <p14:creationId xmlns:p14="http://schemas.microsoft.com/office/powerpoint/2010/main" val="33678022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0CC545E-A299-43A2-8FCF-0649A4B5E549}"/>
              </a:ext>
            </a:extLst>
          </p:cNvPr>
          <p:cNvSpPr>
            <a:spLocks noGrp="1"/>
          </p:cNvSpPr>
          <p:nvPr>
            <p:ph type="title"/>
          </p:nvPr>
        </p:nvSpPr>
        <p:spPr>
          <a:xfrm>
            <a:off x="630239" y="342794"/>
            <a:ext cx="2949575" cy="1199780"/>
          </a:xfrm>
        </p:spPr>
        <p:txBody>
          <a:bodyPr anchor="b"/>
          <a:lstStyle>
            <a:lvl1pPr>
              <a:defRPr sz="3199"/>
            </a:lvl1pPr>
          </a:lstStyle>
          <a:p>
            <a:r>
              <a:rPr lang="sv-SE"/>
              <a:t>Klicka här för att ändra mall för rubrikformat</a:t>
            </a:r>
          </a:p>
        </p:txBody>
      </p:sp>
      <p:sp>
        <p:nvSpPr>
          <p:cNvPr id="3" name="Platshållare för bild 2">
            <a:extLst>
              <a:ext uri="{FF2B5EF4-FFF2-40B4-BE49-F238E27FC236}">
                <a16:creationId xmlns:a16="http://schemas.microsoft.com/office/drawing/2014/main" id="{670E2D01-5204-4721-AB10-1147F688922F}"/>
              </a:ext>
            </a:extLst>
          </p:cNvPr>
          <p:cNvSpPr>
            <a:spLocks noGrp="1"/>
          </p:cNvSpPr>
          <p:nvPr>
            <p:ph type="pic" idx="1"/>
          </p:nvPr>
        </p:nvSpPr>
        <p:spPr>
          <a:xfrm>
            <a:off x="3887788" y="741134"/>
            <a:ext cx="4629150" cy="3654884"/>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sv-SE"/>
          </a:p>
        </p:txBody>
      </p:sp>
      <p:sp>
        <p:nvSpPr>
          <p:cNvPr id="4" name="Platshållare för text 3">
            <a:extLst>
              <a:ext uri="{FF2B5EF4-FFF2-40B4-BE49-F238E27FC236}">
                <a16:creationId xmlns:a16="http://schemas.microsoft.com/office/drawing/2014/main" id="{2BE70D2B-AFC9-47CA-A381-C2CBABF0AA0C}"/>
              </a:ext>
            </a:extLst>
          </p:cNvPr>
          <p:cNvSpPr>
            <a:spLocks noGrp="1"/>
          </p:cNvSpPr>
          <p:nvPr>
            <p:ph type="body" sz="half" idx="2"/>
          </p:nvPr>
        </p:nvSpPr>
        <p:spPr>
          <a:xfrm>
            <a:off x="630239" y="1542574"/>
            <a:ext cx="2949575" cy="2859792"/>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sv-SE"/>
              <a:t>Redigera format för bakgrundstext</a:t>
            </a:r>
          </a:p>
        </p:txBody>
      </p:sp>
      <p:sp>
        <p:nvSpPr>
          <p:cNvPr id="5" name="Platshållare för datum 4">
            <a:extLst>
              <a:ext uri="{FF2B5EF4-FFF2-40B4-BE49-F238E27FC236}">
                <a16:creationId xmlns:a16="http://schemas.microsoft.com/office/drawing/2014/main" id="{E7C2E364-ECA8-44B8-82D3-DDFADEB1856B}"/>
              </a:ext>
            </a:extLst>
          </p:cNvPr>
          <p:cNvSpPr>
            <a:spLocks noGrp="1"/>
          </p:cNvSpPr>
          <p:nvPr>
            <p:ph type="dt" sz="half" idx="10"/>
          </p:nvPr>
        </p:nvSpPr>
        <p:spPr/>
        <p:txBody>
          <a:bodyPr/>
          <a:lstStyle>
            <a:lvl1pPr>
              <a:defRPr/>
            </a:lvl1pPr>
          </a:lstStyle>
          <a:p>
            <a:endParaRPr lang="sv-SE" altLang="sv-SE"/>
          </a:p>
        </p:txBody>
      </p:sp>
      <p:sp>
        <p:nvSpPr>
          <p:cNvPr id="6" name="Platshållare för sidfot 5">
            <a:extLst>
              <a:ext uri="{FF2B5EF4-FFF2-40B4-BE49-F238E27FC236}">
                <a16:creationId xmlns:a16="http://schemas.microsoft.com/office/drawing/2014/main" id="{421B6DA4-E1F5-4C90-902E-5B65C92DB706}"/>
              </a:ext>
            </a:extLst>
          </p:cNvPr>
          <p:cNvSpPr>
            <a:spLocks noGrp="1"/>
          </p:cNvSpPr>
          <p:nvPr>
            <p:ph type="ftr" sz="quarter" idx="11"/>
          </p:nvPr>
        </p:nvSpPr>
        <p:spPr/>
        <p:txBody>
          <a:bodyPr/>
          <a:lstStyle>
            <a:lvl1pPr>
              <a:defRPr/>
            </a:lvl1pPr>
          </a:lstStyle>
          <a:p>
            <a:endParaRPr lang="sv-SE" altLang="sv-SE"/>
          </a:p>
        </p:txBody>
      </p:sp>
      <p:sp>
        <p:nvSpPr>
          <p:cNvPr id="7" name="Platshållare för bildnummer 6">
            <a:extLst>
              <a:ext uri="{FF2B5EF4-FFF2-40B4-BE49-F238E27FC236}">
                <a16:creationId xmlns:a16="http://schemas.microsoft.com/office/drawing/2014/main" id="{0C18810C-B8FC-42AB-A0F1-41FBCB45F8D0}"/>
              </a:ext>
            </a:extLst>
          </p:cNvPr>
          <p:cNvSpPr>
            <a:spLocks noGrp="1"/>
          </p:cNvSpPr>
          <p:nvPr>
            <p:ph type="sldNum" sz="quarter" idx="12"/>
          </p:nvPr>
        </p:nvSpPr>
        <p:spPr/>
        <p:txBody>
          <a:bodyPr/>
          <a:lstStyle>
            <a:lvl1pPr>
              <a:defRPr/>
            </a:lvl1pPr>
          </a:lstStyle>
          <a:p>
            <a:fld id="{A4010169-CB28-4C42-8444-C68164857B26}" type="slidenum">
              <a:rPr lang="sv-SE" altLang="sv-SE"/>
              <a:pPr/>
              <a:t>‹#›</a:t>
            </a:fld>
            <a:endParaRPr lang="sv-SE" altLang="sv-SE"/>
          </a:p>
        </p:txBody>
      </p:sp>
    </p:spTree>
    <p:extLst>
      <p:ext uri="{BB962C8B-B14F-4D97-AF65-F5344CB8AC3E}">
        <p14:creationId xmlns:p14="http://schemas.microsoft.com/office/powerpoint/2010/main" val="10813807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8A42426-D10B-48CE-8ED4-FA86F69FA293}"/>
              </a:ext>
            </a:extLst>
          </p:cNvPr>
          <p:cNvSpPr>
            <a:spLocks noGrp="1"/>
          </p:cNvSpPr>
          <p:nvPr>
            <p:ph type="title"/>
          </p:nvPr>
        </p:nvSpPr>
        <p:spPr/>
        <p:txBody>
          <a:bodyPr/>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143E5505-73BB-4B1F-99BF-4376F63E962F}"/>
              </a:ext>
            </a:extLst>
          </p:cNvPr>
          <p:cNvSpPr>
            <a:spLocks noGrp="1"/>
          </p:cNvSpPr>
          <p:nvPr>
            <p:ph type="body" orient="vert" idx="1"/>
          </p:nvPr>
        </p:nvSpPr>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2E5A258B-6C6D-4A53-B932-62629BC4F242}"/>
              </a:ext>
            </a:extLst>
          </p:cNvPr>
          <p:cNvSpPr>
            <a:spLocks noGrp="1"/>
          </p:cNvSpPr>
          <p:nvPr>
            <p:ph type="dt" sz="half" idx="10"/>
          </p:nvPr>
        </p:nvSpPr>
        <p:spPr/>
        <p:txBody>
          <a:bodyPr/>
          <a:lstStyle>
            <a:lvl1pPr>
              <a:defRPr/>
            </a:lvl1pPr>
          </a:lstStyle>
          <a:p>
            <a:endParaRPr lang="sv-SE" altLang="sv-SE"/>
          </a:p>
        </p:txBody>
      </p:sp>
      <p:sp>
        <p:nvSpPr>
          <p:cNvPr id="5" name="Platshållare för sidfot 4">
            <a:extLst>
              <a:ext uri="{FF2B5EF4-FFF2-40B4-BE49-F238E27FC236}">
                <a16:creationId xmlns:a16="http://schemas.microsoft.com/office/drawing/2014/main" id="{A5164D8B-47DA-43FB-A0A2-2D0A5300597E}"/>
              </a:ext>
            </a:extLst>
          </p:cNvPr>
          <p:cNvSpPr>
            <a:spLocks noGrp="1"/>
          </p:cNvSpPr>
          <p:nvPr>
            <p:ph type="ftr" sz="quarter" idx="11"/>
          </p:nvPr>
        </p:nvSpPr>
        <p:spPr/>
        <p:txBody>
          <a:bodyPr/>
          <a:lstStyle>
            <a:lvl1pPr>
              <a:defRPr/>
            </a:lvl1pPr>
          </a:lstStyle>
          <a:p>
            <a:endParaRPr lang="sv-SE" altLang="sv-SE"/>
          </a:p>
        </p:txBody>
      </p:sp>
      <p:sp>
        <p:nvSpPr>
          <p:cNvPr id="6" name="Platshållare för bildnummer 5">
            <a:extLst>
              <a:ext uri="{FF2B5EF4-FFF2-40B4-BE49-F238E27FC236}">
                <a16:creationId xmlns:a16="http://schemas.microsoft.com/office/drawing/2014/main" id="{28E4B9D7-8310-4A8C-9E08-98637E8A82CE}"/>
              </a:ext>
            </a:extLst>
          </p:cNvPr>
          <p:cNvSpPr>
            <a:spLocks noGrp="1"/>
          </p:cNvSpPr>
          <p:nvPr>
            <p:ph type="sldNum" sz="quarter" idx="12"/>
          </p:nvPr>
        </p:nvSpPr>
        <p:spPr/>
        <p:txBody>
          <a:bodyPr/>
          <a:lstStyle>
            <a:lvl1pPr>
              <a:defRPr/>
            </a:lvl1pPr>
          </a:lstStyle>
          <a:p>
            <a:fld id="{6F24DD7D-CBDC-4AAA-8C92-D9899F515814}" type="slidenum">
              <a:rPr lang="sv-SE" altLang="sv-SE"/>
              <a:pPr/>
              <a:t>‹#›</a:t>
            </a:fld>
            <a:endParaRPr lang="sv-SE" altLang="sv-SE"/>
          </a:p>
        </p:txBody>
      </p:sp>
    </p:spTree>
    <p:extLst>
      <p:ext uri="{BB962C8B-B14F-4D97-AF65-F5344CB8AC3E}">
        <p14:creationId xmlns:p14="http://schemas.microsoft.com/office/powerpoint/2010/main" val="32448310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a:extLst>
              <a:ext uri="{FF2B5EF4-FFF2-40B4-BE49-F238E27FC236}">
                <a16:creationId xmlns:a16="http://schemas.microsoft.com/office/drawing/2014/main" id="{0D46ED9B-461E-40ED-A3B6-B60454DECB2F}"/>
              </a:ext>
            </a:extLst>
          </p:cNvPr>
          <p:cNvSpPr>
            <a:spLocks noGrp="1"/>
          </p:cNvSpPr>
          <p:nvPr>
            <p:ph type="title" orient="vert"/>
          </p:nvPr>
        </p:nvSpPr>
        <p:spPr>
          <a:xfrm>
            <a:off x="6629400" y="206311"/>
            <a:ext cx="2057400" cy="4388083"/>
          </a:xfrm>
        </p:spPr>
        <p:txBody>
          <a:bodyPr vert="eaVert"/>
          <a:lstStyle/>
          <a:p>
            <a:r>
              <a:rPr lang="sv-SE"/>
              <a:t>Klicka här för att ändra mall för rubrikformat</a:t>
            </a:r>
          </a:p>
        </p:txBody>
      </p:sp>
      <p:sp>
        <p:nvSpPr>
          <p:cNvPr id="3" name="Platshållare för lodrät text 2">
            <a:extLst>
              <a:ext uri="{FF2B5EF4-FFF2-40B4-BE49-F238E27FC236}">
                <a16:creationId xmlns:a16="http://schemas.microsoft.com/office/drawing/2014/main" id="{B76297A2-8904-44A2-BA13-3DBA924A9F62}"/>
              </a:ext>
            </a:extLst>
          </p:cNvPr>
          <p:cNvSpPr>
            <a:spLocks noGrp="1"/>
          </p:cNvSpPr>
          <p:nvPr>
            <p:ph type="body" orient="vert" idx="1"/>
          </p:nvPr>
        </p:nvSpPr>
        <p:spPr>
          <a:xfrm>
            <a:off x="457200" y="206311"/>
            <a:ext cx="6019800" cy="4388083"/>
          </a:xfrm>
        </p:spPr>
        <p:txBody>
          <a:bodyPr vert="eaVert"/>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B01DE6DF-B7D6-4B5C-96DD-EF5E22E084BF}"/>
              </a:ext>
            </a:extLst>
          </p:cNvPr>
          <p:cNvSpPr>
            <a:spLocks noGrp="1"/>
          </p:cNvSpPr>
          <p:nvPr>
            <p:ph type="dt" sz="half" idx="10"/>
          </p:nvPr>
        </p:nvSpPr>
        <p:spPr/>
        <p:txBody>
          <a:bodyPr/>
          <a:lstStyle>
            <a:lvl1pPr>
              <a:defRPr/>
            </a:lvl1pPr>
          </a:lstStyle>
          <a:p>
            <a:endParaRPr lang="sv-SE" altLang="sv-SE"/>
          </a:p>
        </p:txBody>
      </p:sp>
      <p:sp>
        <p:nvSpPr>
          <p:cNvPr id="5" name="Platshållare för sidfot 4">
            <a:extLst>
              <a:ext uri="{FF2B5EF4-FFF2-40B4-BE49-F238E27FC236}">
                <a16:creationId xmlns:a16="http://schemas.microsoft.com/office/drawing/2014/main" id="{3E161F7D-4069-400A-9A71-4B6076E74EC9}"/>
              </a:ext>
            </a:extLst>
          </p:cNvPr>
          <p:cNvSpPr>
            <a:spLocks noGrp="1"/>
          </p:cNvSpPr>
          <p:nvPr>
            <p:ph type="ftr" sz="quarter" idx="11"/>
          </p:nvPr>
        </p:nvSpPr>
        <p:spPr/>
        <p:txBody>
          <a:bodyPr/>
          <a:lstStyle>
            <a:lvl1pPr>
              <a:defRPr/>
            </a:lvl1pPr>
          </a:lstStyle>
          <a:p>
            <a:endParaRPr lang="sv-SE" altLang="sv-SE"/>
          </a:p>
        </p:txBody>
      </p:sp>
      <p:sp>
        <p:nvSpPr>
          <p:cNvPr id="6" name="Platshållare för bildnummer 5">
            <a:extLst>
              <a:ext uri="{FF2B5EF4-FFF2-40B4-BE49-F238E27FC236}">
                <a16:creationId xmlns:a16="http://schemas.microsoft.com/office/drawing/2014/main" id="{0AAB24D1-9BA4-459D-8812-E92C1518D83D}"/>
              </a:ext>
            </a:extLst>
          </p:cNvPr>
          <p:cNvSpPr>
            <a:spLocks noGrp="1"/>
          </p:cNvSpPr>
          <p:nvPr>
            <p:ph type="sldNum" sz="quarter" idx="12"/>
          </p:nvPr>
        </p:nvSpPr>
        <p:spPr/>
        <p:txBody>
          <a:bodyPr/>
          <a:lstStyle>
            <a:lvl1pPr>
              <a:defRPr/>
            </a:lvl1pPr>
          </a:lstStyle>
          <a:p>
            <a:fld id="{8CEA5999-6D1D-405F-A621-50D5A4700E6D}" type="slidenum">
              <a:rPr lang="sv-SE" altLang="sv-SE"/>
              <a:pPr/>
              <a:t>‹#›</a:t>
            </a:fld>
            <a:endParaRPr lang="sv-SE" altLang="sv-SE"/>
          </a:p>
        </p:txBody>
      </p:sp>
    </p:spTree>
    <p:extLst>
      <p:ext uri="{BB962C8B-B14F-4D97-AF65-F5344CB8AC3E}">
        <p14:creationId xmlns:p14="http://schemas.microsoft.com/office/powerpoint/2010/main" val="32179249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95291" y="181447"/>
            <a:ext cx="8353425" cy="680439"/>
          </a:xfrm>
        </p:spPr>
        <p:txBody>
          <a:bodyPr/>
          <a:lstStyle>
            <a:lvl1pPr>
              <a:lnSpc>
                <a:spcPts val="2248"/>
              </a:lnSpc>
              <a:defRPr sz="2799">
                <a:solidFill>
                  <a:schemeClr val="accent6"/>
                </a:solidFill>
                <a:latin typeface="+mj-lt"/>
              </a:defRPr>
            </a:lvl1pPr>
          </a:lstStyle>
          <a:p>
            <a:r>
              <a:rPr lang="en-US" dirty="0"/>
              <a:t>Click to edit Master title style</a:t>
            </a:r>
            <a:endParaRPr lang="en-GB" dirty="0"/>
          </a:p>
        </p:txBody>
      </p:sp>
      <p:cxnSp>
        <p:nvCxnSpPr>
          <p:cNvPr id="10" name="Straight Connector 9"/>
          <p:cNvCxnSpPr/>
          <p:nvPr userDrawn="1"/>
        </p:nvCxnSpPr>
        <p:spPr>
          <a:xfrm flipV="1">
            <a:off x="411481" y="951723"/>
            <a:ext cx="8351520" cy="7144"/>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Text Placeholder 15"/>
          <p:cNvSpPr>
            <a:spLocks noGrp="1"/>
          </p:cNvSpPr>
          <p:nvPr>
            <p:ph type="body" sz="quarter" idx="11" hasCustomPrompt="1"/>
          </p:nvPr>
        </p:nvSpPr>
        <p:spPr>
          <a:xfrm>
            <a:off x="395287" y="4694701"/>
            <a:ext cx="3600000" cy="270000"/>
          </a:xfrm>
          <a:prstGeom prst="rect">
            <a:avLst/>
          </a:prstGeom>
        </p:spPr>
        <p:txBody>
          <a:bodyPr lIns="91280" tIns="45640" rIns="91280" bIns="45640" anchor="b"/>
          <a:lstStyle>
            <a:lvl1pPr marL="0" indent="0">
              <a:buNone/>
              <a:defRPr sz="750">
                <a:solidFill>
                  <a:schemeClr val="tx1"/>
                </a:solidFill>
                <a:latin typeface="+mj-lt"/>
                <a:cs typeface="Arial" panose="020B0604020202020204" pitchFamily="34" charset="0"/>
              </a:defRPr>
            </a:lvl1pPr>
          </a:lstStyle>
          <a:p>
            <a:pPr lvl="0"/>
            <a:r>
              <a:rPr lang="en-US" dirty="0"/>
              <a:t>Footnote</a:t>
            </a:r>
          </a:p>
        </p:txBody>
      </p:sp>
      <p:sp>
        <p:nvSpPr>
          <p:cNvPr id="15" name="Text Placeholder 17"/>
          <p:cNvSpPr>
            <a:spLocks noGrp="1"/>
          </p:cNvSpPr>
          <p:nvPr>
            <p:ph type="body" sz="quarter" idx="12" hasCustomPrompt="1"/>
          </p:nvPr>
        </p:nvSpPr>
        <p:spPr>
          <a:xfrm>
            <a:off x="5148713" y="4694701"/>
            <a:ext cx="3600000" cy="270000"/>
          </a:xfrm>
          <a:prstGeom prst="rect">
            <a:avLst/>
          </a:prstGeom>
        </p:spPr>
        <p:txBody>
          <a:bodyPr lIns="91280" tIns="45640" rIns="91280" bIns="45640" anchor="b"/>
          <a:lstStyle>
            <a:lvl1pPr marL="159215" indent="-159215" algn="r">
              <a:buNone/>
              <a:defRPr lang="en-GB" sz="750" dirty="0">
                <a:solidFill>
                  <a:schemeClr val="tx1"/>
                </a:solidFill>
                <a:latin typeface="+mj-lt"/>
              </a:defRPr>
            </a:lvl1pPr>
          </a:lstStyle>
          <a:p>
            <a:pPr marL="0" lvl="0" indent="0"/>
            <a:r>
              <a:rPr lang="en-GB" dirty="0"/>
              <a:t>Reference</a:t>
            </a:r>
          </a:p>
        </p:txBody>
      </p:sp>
      <p:sp>
        <p:nvSpPr>
          <p:cNvPr id="9" name="TextBox 8"/>
          <p:cNvSpPr txBox="1"/>
          <p:nvPr userDrawn="1"/>
        </p:nvSpPr>
        <p:spPr>
          <a:xfrm>
            <a:off x="8763000" y="4948014"/>
            <a:ext cx="381000" cy="184545"/>
          </a:xfrm>
          <a:prstGeom prst="rect">
            <a:avLst/>
          </a:prstGeom>
          <a:noFill/>
        </p:spPr>
        <p:txBody>
          <a:bodyPr wrap="square" lIns="68439" tIns="34219" rIns="68439" bIns="34219" rtlCol="0">
            <a:spAutoFit/>
          </a:bodyPr>
          <a:lstStyle/>
          <a:p>
            <a:pPr algn="ctr"/>
            <a:fld id="{55BE07F4-F607-48C7-90D6-99932760DA5D}" type="slidenum">
              <a:rPr lang="en-GB" sz="750" i="1" smtClean="0">
                <a:solidFill>
                  <a:schemeClr val="accent6"/>
                </a:solidFill>
                <a:latin typeface="+mj-lt"/>
              </a:rPr>
              <a:pPr algn="ctr"/>
              <a:t>‹#›</a:t>
            </a:fld>
            <a:endParaRPr lang="en-GB" sz="750" i="1" dirty="0">
              <a:solidFill>
                <a:schemeClr val="accent6"/>
              </a:solidFill>
              <a:latin typeface="+mj-lt"/>
            </a:endParaRPr>
          </a:p>
        </p:txBody>
      </p:sp>
    </p:spTree>
    <p:extLst>
      <p:ext uri="{BB962C8B-B14F-4D97-AF65-F5344CB8AC3E}">
        <p14:creationId xmlns:p14="http://schemas.microsoft.com/office/powerpoint/2010/main" val="594170769"/>
      </p:ext>
    </p:extLst>
  </p:cSld>
  <p:clrMapOvr>
    <a:masterClrMapping/>
  </p:clrMapOvr>
  <p:transition>
    <p:fade/>
  </p:transition>
  <p:hf hdr="0" ftr="0" dt="0"/>
  <p:extLst>
    <p:ext uri="{DCECCB84-F9BA-43D5-87BE-67443E8EF086}">
      <p15:sldGuideLst xmlns:p15="http://schemas.microsoft.com/office/powerpoint/2012/main">
        <p15:guide id="2" pos="249">
          <p15:clr>
            <a:srgbClr val="FBAE40"/>
          </p15:clr>
        </p15:guide>
        <p15:guide id="3" pos="551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41120" y="496482"/>
            <a:ext cx="3273552" cy="47982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Content Placeholder 3"/>
          <p:cNvSpPr>
            <a:spLocks noGrp="1"/>
          </p:cNvSpPr>
          <p:nvPr>
            <p:ph sz="half" idx="2"/>
          </p:nvPr>
        </p:nvSpPr>
        <p:spPr>
          <a:xfrm>
            <a:off x="1344168" y="1028700"/>
            <a:ext cx="3276600" cy="20574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5" name="Text Placeholder 4"/>
          <p:cNvSpPr>
            <a:spLocks noGrp="1"/>
          </p:cNvSpPr>
          <p:nvPr>
            <p:ph type="body" sz="quarter" idx="3"/>
          </p:nvPr>
        </p:nvSpPr>
        <p:spPr>
          <a:xfrm>
            <a:off x="5029200" y="496482"/>
            <a:ext cx="3273552" cy="47982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Content Placeholder 5"/>
          <p:cNvSpPr>
            <a:spLocks noGrp="1"/>
          </p:cNvSpPr>
          <p:nvPr>
            <p:ph sz="quarter" idx="4"/>
          </p:nvPr>
        </p:nvSpPr>
        <p:spPr>
          <a:xfrm>
            <a:off x="5029200" y="1028700"/>
            <a:ext cx="3273552" cy="20574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13" name="TextBox 12"/>
          <p:cNvSpPr txBox="1"/>
          <p:nvPr/>
        </p:nvSpPr>
        <p:spPr>
          <a:xfrm>
            <a:off x="1056640" y="390144"/>
            <a:ext cx="457200" cy="923330"/>
          </a:xfrm>
          <a:prstGeom prst="rect">
            <a:avLst/>
          </a:prstGeom>
          <a:noFill/>
        </p:spPr>
        <p:txBody>
          <a:bodyPr wrap="square" lIns="0" tIns="0" rIns="0" bIns="0" rtlCol="0" anchor="t" anchorCtr="0">
            <a:spAutoFit/>
          </a:bodyPr>
          <a:lstStyle/>
          <a:p>
            <a:r>
              <a:rPr lang="en-US" sz="6000" dirty="0">
                <a:effectLst>
                  <a:outerShdw blurRad="38100" dist="38100" dir="2700000" algn="tl">
                    <a:srgbClr val="000000">
                      <a:alpha val="43137"/>
                    </a:srgbClr>
                  </a:outerShdw>
                </a:effectLst>
                <a:latin typeface="+mn-lt"/>
              </a:rPr>
              <a:t>{</a:t>
            </a:r>
          </a:p>
        </p:txBody>
      </p:sp>
      <p:sp>
        <p:nvSpPr>
          <p:cNvPr id="18" name="TextBox 17"/>
          <p:cNvSpPr txBox="1"/>
          <p:nvPr/>
        </p:nvSpPr>
        <p:spPr>
          <a:xfrm>
            <a:off x="4780280" y="390144"/>
            <a:ext cx="457200" cy="923330"/>
          </a:xfrm>
          <a:prstGeom prst="rect">
            <a:avLst/>
          </a:prstGeom>
          <a:noFill/>
        </p:spPr>
        <p:txBody>
          <a:bodyPr wrap="square" lIns="0" tIns="0" rIns="0" bIns="0" rtlCol="0" anchor="t" anchorCtr="0">
            <a:spAutoFit/>
          </a:bodyPr>
          <a:lstStyle/>
          <a:p>
            <a:r>
              <a:rPr lang="en-US" sz="6000" dirty="0">
                <a:effectLst>
                  <a:outerShdw blurRad="38100" dist="38100" dir="2700000" algn="tl">
                    <a:srgbClr val="000000">
                      <a:alpha val="43137"/>
                    </a:srgbClr>
                  </a:outerShdw>
                </a:effectLst>
                <a:latin typeface="+mn-lt"/>
              </a:rPr>
              <a:t>{</a:t>
            </a:r>
          </a:p>
        </p:txBody>
      </p:sp>
      <p:sp>
        <p:nvSpPr>
          <p:cNvPr id="12" name="Title 11"/>
          <p:cNvSpPr>
            <a:spLocks noGrp="1"/>
          </p:cNvSpPr>
          <p:nvPr>
            <p:ph type="title"/>
          </p:nvPr>
        </p:nvSpPr>
        <p:spPr/>
        <p:txBody>
          <a:bodyPr/>
          <a:lstStyle/>
          <a:p>
            <a:r>
              <a:rPr lang="sv-SE"/>
              <a:t>Klicka här för att ändra format</a:t>
            </a:r>
            <a:endParaRPr lang="en-US" dirty="0"/>
          </a:p>
        </p:txBody>
      </p:sp>
      <p:sp>
        <p:nvSpPr>
          <p:cNvPr id="14" name="Date Placeholder 13"/>
          <p:cNvSpPr>
            <a:spLocks noGrp="1"/>
          </p:cNvSpPr>
          <p:nvPr>
            <p:ph type="dt" sz="half" idx="10"/>
          </p:nvPr>
        </p:nvSpPr>
        <p:spPr/>
        <p:txBody>
          <a:bodyPr/>
          <a:lstStyle/>
          <a:p>
            <a:fld id="{FC790D7B-0625-45AA-B03E-A9C0AB5C82B6}" type="datetimeFigureOut">
              <a:rPr lang="en-US" smtClean="0"/>
              <a:t>9/18/2024</a:t>
            </a:fld>
            <a:endParaRPr lang="en-US"/>
          </a:p>
        </p:txBody>
      </p:sp>
      <p:sp>
        <p:nvSpPr>
          <p:cNvPr id="15" name="Slide Number Placeholder 14"/>
          <p:cNvSpPr>
            <a:spLocks noGrp="1"/>
          </p:cNvSpPr>
          <p:nvPr>
            <p:ph type="sldNum" sz="quarter" idx="11"/>
          </p:nvPr>
        </p:nvSpPr>
        <p:spPr/>
        <p:txBody>
          <a:bodyPr/>
          <a:lstStyle/>
          <a:p>
            <a:fld id="{1DF9222A-D71C-423B-A040-84E70A879AB9}" type="slidenum">
              <a:rPr lang="en-US" smtClean="0"/>
              <a:t>‹#›</a:t>
            </a:fld>
            <a:endParaRPr lang="en-US"/>
          </a:p>
        </p:txBody>
      </p:sp>
      <p:sp>
        <p:nvSpPr>
          <p:cNvPr id="16" name="Footer Placeholder 15"/>
          <p:cNvSpPr>
            <a:spLocks noGrp="1"/>
          </p:cNvSpPr>
          <p:nvPr>
            <p:ph type="ftr" sz="quarter" idx="12"/>
          </p:nvPr>
        </p:nvSpPr>
        <p:spPr/>
        <p:txBody>
          <a:bodyPr/>
          <a:lstStyle/>
          <a:p>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sv-SE"/>
              <a:t>Klicka här för att ändra format</a:t>
            </a:r>
            <a:endParaRPr lang="en-US"/>
          </a:p>
        </p:txBody>
      </p:sp>
      <p:sp>
        <p:nvSpPr>
          <p:cNvPr id="7" name="Date Placeholder 6"/>
          <p:cNvSpPr>
            <a:spLocks noGrp="1"/>
          </p:cNvSpPr>
          <p:nvPr>
            <p:ph type="dt" sz="half" idx="10"/>
          </p:nvPr>
        </p:nvSpPr>
        <p:spPr/>
        <p:txBody>
          <a:bodyPr/>
          <a:lstStyle/>
          <a:p>
            <a:fld id="{FC790D7B-0625-45AA-B03E-A9C0AB5C82B6}" type="datetimeFigureOut">
              <a:rPr lang="en-US" smtClean="0"/>
              <a:t>9/18/2024</a:t>
            </a:fld>
            <a:endParaRPr lang="en-US"/>
          </a:p>
        </p:txBody>
      </p:sp>
      <p:sp>
        <p:nvSpPr>
          <p:cNvPr id="8" name="Slide Number Placeholder 7"/>
          <p:cNvSpPr>
            <a:spLocks noGrp="1"/>
          </p:cNvSpPr>
          <p:nvPr>
            <p:ph type="sldNum" sz="quarter" idx="11"/>
          </p:nvPr>
        </p:nvSpPr>
        <p:spPr/>
        <p:txBody>
          <a:bodyPr/>
          <a:lstStyle/>
          <a:p>
            <a:fld id="{1DF9222A-D71C-423B-A040-84E70A879AB9}"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FC790D7B-0625-45AA-B03E-A9C0AB5C82B6}" type="datetimeFigureOut">
              <a:rPr lang="en-US" smtClean="0"/>
              <a:t>9/18/2024</a:t>
            </a:fld>
            <a:endParaRPr lang="en-US"/>
          </a:p>
        </p:txBody>
      </p:sp>
      <p:sp>
        <p:nvSpPr>
          <p:cNvPr id="6" name="Slide Number Placeholder 5"/>
          <p:cNvSpPr>
            <a:spLocks noGrp="1"/>
          </p:cNvSpPr>
          <p:nvPr>
            <p:ph type="sldNum" sz="quarter" idx="11"/>
          </p:nvPr>
        </p:nvSpPr>
        <p:spPr/>
        <p:txBody>
          <a:bodyPr/>
          <a:lstStyle/>
          <a:p>
            <a:fld id="{1DF9222A-D71C-423B-A040-84E70A879AB9}" type="slidenum">
              <a:rPr lang="en-US" smtClean="0"/>
              <a:t>‹#›</a:t>
            </a:fld>
            <a:endParaRPr lang="en-US"/>
          </a:p>
        </p:txBody>
      </p:sp>
      <p:sp>
        <p:nvSpPr>
          <p:cNvPr id="7" name="Footer Placeholder 6"/>
          <p:cNvSpPr>
            <a:spLocks noGrp="1"/>
          </p:cNvSpPr>
          <p:nvPr>
            <p:ph type="ftr" sz="quarter" idx="12"/>
          </p:nvPr>
        </p:nvSpPr>
        <p:spPr/>
        <p:txBody>
          <a:bodyPr/>
          <a:lstStyle/>
          <a:p>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9" name="TextBox 8"/>
          <p:cNvSpPr txBox="1"/>
          <p:nvPr/>
        </p:nvSpPr>
        <p:spPr>
          <a:xfrm>
            <a:off x="5328920" y="1330941"/>
            <a:ext cx="457200" cy="1231106"/>
          </a:xfrm>
          <a:prstGeom prst="rect">
            <a:avLst/>
          </a:prstGeom>
          <a:noFill/>
        </p:spPr>
        <p:txBody>
          <a:bodyPr wrap="square" lIns="0" tIns="0" rIns="0" bIns="0" rtlCol="0" anchor="t" anchorCtr="0">
            <a:spAutoFit/>
          </a:bodyPr>
          <a:lstStyle/>
          <a:p>
            <a:r>
              <a:rPr lang="en-US" sz="8000" dirty="0">
                <a:effectLst>
                  <a:outerShdw blurRad="38100" dist="38100" dir="2700000" algn="tl">
                    <a:srgbClr val="000000">
                      <a:alpha val="43137"/>
                    </a:srgbClr>
                  </a:outerShdw>
                </a:effectLst>
                <a:latin typeface="+mn-lt"/>
              </a:rPr>
              <a:t>{</a:t>
            </a:r>
          </a:p>
        </p:txBody>
      </p:sp>
      <p:sp>
        <p:nvSpPr>
          <p:cNvPr id="3" name="Content Placeholder 2"/>
          <p:cNvSpPr>
            <a:spLocks noGrp="1"/>
          </p:cNvSpPr>
          <p:nvPr>
            <p:ph idx="1"/>
          </p:nvPr>
        </p:nvSpPr>
        <p:spPr>
          <a:xfrm>
            <a:off x="838200" y="514351"/>
            <a:ext cx="4343400" cy="257175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dirty="0"/>
          </a:p>
        </p:txBody>
      </p:sp>
      <p:sp>
        <p:nvSpPr>
          <p:cNvPr id="4" name="Text Placeholder 3"/>
          <p:cNvSpPr>
            <a:spLocks noGrp="1"/>
          </p:cNvSpPr>
          <p:nvPr>
            <p:ph type="body" sz="half" idx="2"/>
          </p:nvPr>
        </p:nvSpPr>
        <p:spPr>
          <a:xfrm>
            <a:off x="5715000" y="514351"/>
            <a:ext cx="2590800" cy="257175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Redigera format för bakgrundstext</a:t>
            </a:r>
          </a:p>
        </p:txBody>
      </p:sp>
      <p:sp>
        <p:nvSpPr>
          <p:cNvPr id="15" name="Date Placeholder 14"/>
          <p:cNvSpPr>
            <a:spLocks noGrp="1"/>
          </p:cNvSpPr>
          <p:nvPr>
            <p:ph type="dt" sz="half" idx="10"/>
          </p:nvPr>
        </p:nvSpPr>
        <p:spPr/>
        <p:txBody>
          <a:bodyPr/>
          <a:lstStyle/>
          <a:p>
            <a:fld id="{FC790D7B-0625-45AA-B03E-A9C0AB5C82B6}" type="datetimeFigureOut">
              <a:rPr lang="en-US" smtClean="0"/>
              <a:t>9/18/2024</a:t>
            </a:fld>
            <a:endParaRPr lang="en-US"/>
          </a:p>
        </p:txBody>
      </p:sp>
      <p:sp>
        <p:nvSpPr>
          <p:cNvPr id="16" name="Slide Number Placeholder 15"/>
          <p:cNvSpPr>
            <a:spLocks noGrp="1"/>
          </p:cNvSpPr>
          <p:nvPr>
            <p:ph type="sldNum" sz="quarter" idx="11"/>
          </p:nvPr>
        </p:nvSpPr>
        <p:spPr/>
        <p:txBody>
          <a:bodyPr/>
          <a:lstStyle/>
          <a:p>
            <a:fld id="{1DF9222A-D71C-423B-A040-84E70A879AB9}" type="slidenum">
              <a:rPr lang="en-US" smtClean="0"/>
              <a:t>‹#›</a:t>
            </a:fld>
            <a:endParaRPr lang="en-US"/>
          </a:p>
        </p:txBody>
      </p:sp>
      <p:sp>
        <p:nvSpPr>
          <p:cNvPr id="17" name="Footer Placeholder 16"/>
          <p:cNvSpPr>
            <a:spLocks noGrp="1"/>
          </p:cNvSpPr>
          <p:nvPr>
            <p:ph type="ftr" sz="quarter" idx="12"/>
          </p:nvPr>
        </p:nvSpPr>
        <p:spPr/>
        <p:txBody>
          <a:bodyPr/>
          <a:lstStyle/>
          <a:p>
            <a:endParaRPr lang="en-US"/>
          </a:p>
        </p:txBody>
      </p:sp>
      <p:sp>
        <p:nvSpPr>
          <p:cNvPr id="18" name="Title 17"/>
          <p:cNvSpPr>
            <a:spLocks noGrp="1"/>
          </p:cNvSpPr>
          <p:nvPr>
            <p:ph type="title"/>
          </p:nvPr>
        </p:nvSpPr>
        <p:spPr/>
        <p:txBody>
          <a:bodyPr/>
          <a:lstStyle/>
          <a:p>
            <a:r>
              <a:rPr lang="sv-SE"/>
              <a:t>Klicka här för att ändra format</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219200" y="459582"/>
            <a:ext cx="6705600" cy="1910239"/>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en-US"/>
          </a:p>
        </p:txBody>
      </p:sp>
      <p:sp>
        <p:nvSpPr>
          <p:cNvPr id="4" name="Text Placeholder 3"/>
          <p:cNvSpPr>
            <a:spLocks noGrp="1"/>
          </p:cNvSpPr>
          <p:nvPr>
            <p:ph type="body" sz="half" idx="2"/>
          </p:nvPr>
        </p:nvSpPr>
        <p:spPr>
          <a:xfrm>
            <a:off x="2743200" y="2589785"/>
            <a:ext cx="5029200" cy="540603"/>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Redigera format för bakgrundstext</a:t>
            </a:r>
          </a:p>
        </p:txBody>
      </p:sp>
      <p:sp>
        <p:nvSpPr>
          <p:cNvPr id="9" name="TextBox 8"/>
          <p:cNvSpPr txBox="1"/>
          <p:nvPr/>
        </p:nvSpPr>
        <p:spPr>
          <a:xfrm>
            <a:off x="2435352" y="2498598"/>
            <a:ext cx="457200" cy="923330"/>
          </a:xfrm>
          <a:prstGeom prst="rect">
            <a:avLst/>
          </a:prstGeom>
          <a:noFill/>
        </p:spPr>
        <p:txBody>
          <a:bodyPr wrap="square" lIns="0" tIns="0" rIns="0" bIns="0" rtlCol="0" anchor="t" anchorCtr="0">
            <a:spAutoFit/>
          </a:bodyPr>
          <a:lstStyle/>
          <a:p>
            <a:r>
              <a:rPr lang="en-US" sz="6000" dirty="0">
                <a:effectLst>
                  <a:outerShdw blurRad="38100" dist="38100" dir="2700000" algn="tl">
                    <a:srgbClr val="000000">
                      <a:alpha val="43137"/>
                    </a:srgbClr>
                  </a:outerShdw>
                </a:effectLst>
                <a:latin typeface="+mn-lt"/>
              </a:rPr>
              <a:t>{</a:t>
            </a:r>
          </a:p>
        </p:txBody>
      </p:sp>
      <p:sp>
        <p:nvSpPr>
          <p:cNvPr id="11" name="Title 10"/>
          <p:cNvSpPr>
            <a:spLocks noGrp="1"/>
          </p:cNvSpPr>
          <p:nvPr>
            <p:ph type="title"/>
          </p:nvPr>
        </p:nvSpPr>
        <p:spPr/>
        <p:txBody>
          <a:bodyPr/>
          <a:lstStyle/>
          <a:p>
            <a:r>
              <a:rPr lang="sv-SE"/>
              <a:t>Klicka här för att ändra format</a:t>
            </a:r>
            <a:endParaRPr lang="en-US"/>
          </a:p>
        </p:txBody>
      </p:sp>
      <p:sp>
        <p:nvSpPr>
          <p:cNvPr id="13" name="Date Placeholder 12"/>
          <p:cNvSpPr>
            <a:spLocks noGrp="1"/>
          </p:cNvSpPr>
          <p:nvPr>
            <p:ph type="dt" sz="half" idx="10"/>
          </p:nvPr>
        </p:nvSpPr>
        <p:spPr/>
        <p:txBody>
          <a:bodyPr/>
          <a:lstStyle/>
          <a:p>
            <a:fld id="{FC790D7B-0625-45AA-B03E-A9C0AB5C82B6}" type="datetimeFigureOut">
              <a:rPr lang="en-US" smtClean="0"/>
              <a:t>9/18/2024</a:t>
            </a:fld>
            <a:endParaRPr lang="en-US"/>
          </a:p>
        </p:txBody>
      </p:sp>
      <p:sp>
        <p:nvSpPr>
          <p:cNvPr id="14" name="Slide Number Placeholder 13"/>
          <p:cNvSpPr>
            <a:spLocks noGrp="1"/>
          </p:cNvSpPr>
          <p:nvPr>
            <p:ph type="sldNum" sz="quarter" idx="11"/>
          </p:nvPr>
        </p:nvSpPr>
        <p:spPr/>
        <p:txBody>
          <a:bodyPr/>
          <a:lstStyle/>
          <a:p>
            <a:fld id="{1DF9222A-D71C-423B-A040-84E70A879AB9}" type="slidenum">
              <a:rPr lang="en-US" smtClean="0"/>
              <a:t>‹#›</a:t>
            </a:fld>
            <a:endParaRPr lang="en-US"/>
          </a:p>
        </p:txBody>
      </p:sp>
      <p:sp>
        <p:nvSpPr>
          <p:cNvPr id="15" name="Footer Placeholder 14"/>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image" Target="../media/image3.png"/><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373221" y="778831"/>
            <a:ext cx="7240620" cy="4280240"/>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3277955" y="87641"/>
            <a:ext cx="6479362" cy="3566068"/>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77240" y="1347614"/>
            <a:ext cx="7543800" cy="685800"/>
          </a:xfrm>
          <a:prstGeom prst="rect">
            <a:avLst/>
          </a:prstGeom>
        </p:spPr>
        <p:txBody>
          <a:bodyPr vert="horz" lIns="91440" tIns="45720" rIns="91440" bIns="45720" rtlCol="0" anchor="b">
            <a:noAutofit/>
          </a:bodyPr>
          <a:lstStyle/>
          <a:p>
            <a:r>
              <a:rPr lang="sv-SE" dirty="0"/>
              <a:t>Klicka här för att ändra format</a:t>
            </a:r>
            <a:endParaRPr lang="en-US" dirty="0"/>
          </a:p>
        </p:txBody>
      </p:sp>
      <p:sp>
        <p:nvSpPr>
          <p:cNvPr id="3" name="Text Placeholder 2"/>
          <p:cNvSpPr>
            <a:spLocks noGrp="1"/>
          </p:cNvSpPr>
          <p:nvPr>
            <p:ph type="body" idx="1"/>
          </p:nvPr>
        </p:nvSpPr>
        <p:spPr>
          <a:xfrm>
            <a:off x="1691680" y="1844775"/>
            <a:ext cx="6096000" cy="2743199"/>
          </a:xfrm>
          <a:prstGeom prst="rect">
            <a:avLst/>
          </a:prstGeom>
        </p:spPr>
        <p:txBody>
          <a:bodyPr vert="horz" lIns="91440" tIns="45720" rIns="91440" bIns="45720" rtlCol="0" anchor="ctr">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endParaRPr lang="en-US" dirty="0"/>
          </a:p>
        </p:txBody>
      </p:sp>
      <p:sp>
        <p:nvSpPr>
          <p:cNvPr id="4" name="Date Placeholder 3"/>
          <p:cNvSpPr>
            <a:spLocks noGrp="1"/>
          </p:cNvSpPr>
          <p:nvPr>
            <p:ph type="dt" sz="half" idx="2"/>
          </p:nvPr>
        </p:nvSpPr>
        <p:spPr>
          <a:xfrm>
            <a:off x="6172200" y="4616054"/>
            <a:ext cx="2133600" cy="273844"/>
          </a:xfrm>
          <a:prstGeom prst="rect">
            <a:avLst/>
          </a:prstGeom>
        </p:spPr>
        <p:txBody>
          <a:bodyPr vert="horz" lIns="91440" tIns="45720" rIns="91440" bIns="45720" rtlCol="0" anchor="t"/>
          <a:lstStyle>
            <a:lvl1pPr algn="r">
              <a:defRPr sz="1100">
                <a:solidFill>
                  <a:schemeClr val="tx1">
                    <a:alpha val="60000"/>
                  </a:schemeClr>
                </a:solidFill>
                <a:effectLst/>
                <a:latin typeface="Arial" pitchFamily="34" charset="0"/>
                <a:cs typeface="Arial" pitchFamily="34" charset="0"/>
              </a:defRPr>
            </a:lvl1pPr>
          </a:lstStyle>
          <a:p>
            <a:fld id="{FC790D7B-0625-45AA-B03E-A9C0AB5C82B6}" type="datetimeFigureOut">
              <a:rPr lang="en-US" smtClean="0"/>
              <a:pPr/>
              <a:t>9/18/2024</a:t>
            </a:fld>
            <a:endParaRPr lang="en-US" dirty="0"/>
          </a:p>
        </p:txBody>
      </p:sp>
      <p:sp>
        <p:nvSpPr>
          <p:cNvPr id="5" name="Footer Placeholder 4"/>
          <p:cNvSpPr>
            <a:spLocks noGrp="1"/>
          </p:cNvSpPr>
          <p:nvPr>
            <p:ph type="ftr" sz="quarter" idx="3"/>
          </p:nvPr>
        </p:nvSpPr>
        <p:spPr>
          <a:xfrm>
            <a:off x="822960" y="4616054"/>
            <a:ext cx="4572000" cy="273844"/>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en-US" dirty="0"/>
          </a:p>
        </p:txBody>
      </p:sp>
      <p:sp>
        <p:nvSpPr>
          <p:cNvPr id="6" name="Slide Number Placeholder 5"/>
          <p:cNvSpPr>
            <a:spLocks noGrp="1"/>
          </p:cNvSpPr>
          <p:nvPr>
            <p:ph type="sldNum" sz="quarter" idx="4"/>
          </p:nvPr>
        </p:nvSpPr>
        <p:spPr>
          <a:xfrm>
            <a:off x="822960" y="4381500"/>
            <a:ext cx="2133600" cy="2286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1DF9222A-D71C-423B-A040-84E70A879AB9}" type="slidenum">
              <a:rPr lang="en-US" smtClean="0"/>
              <a:t>‹#›</a:t>
            </a:fld>
            <a:endParaRPr lang="en-US" dirty="0"/>
          </a:p>
        </p:txBody>
      </p:sp>
      <p:pic>
        <p:nvPicPr>
          <p:cNvPr id="11" name="Bildobjekt 1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804248" y="3939902"/>
            <a:ext cx="2089233" cy="1044000"/>
          </a:xfrm>
          <a:prstGeom prst="rect">
            <a:avLst/>
          </a:prstGeom>
        </p:spPr>
      </p:pic>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6" r:id="rId12"/>
    <p:sldLayoutId id="2147483724" r:id="rId13"/>
  </p:sldLayoutIdLst>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Arial" pitchFamily="34" charset="0"/>
          <a:ea typeface="+mj-ea"/>
          <a:cs typeface="Arial"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3441589D-22FE-4A0E-8466-E244613E83F8}"/>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D67F5D9F-FCDE-4195-AD2A-DCA410335D7B}"/>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7D83F0EE-5392-4FC2-A0CF-FC6F46987B0B}"/>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443656F7-A823-436D-BA73-68C522C600C8}" type="datetimeFigureOut">
              <a:rPr lang="sv-SE" smtClean="0"/>
              <a:t>2024-09-18</a:t>
            </a:fld>
            <a:endParaRPr lang="sv-SE"/>
          </a:p>
        </p:txBody>
      </p:sp>
      <p:sp>
        <p:nvSpPr>
          <p:cNvPr id="5" name="Platshållare för sidfot 4">
            <a:extLst>
              <a:ext uri="{FF2B5EF4-FFF2-40B4-BE49-F238E27FC236}">
                <a16:creationId xmlns:a16="http://schemas.microsoft.com/office/drawing/2014/main" id="{4DEFD6F7-71F7-498B-83AE-39E7C5849FCE}"/>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140F397B-0227-4532-960B-A3C1B6255C4C}"/>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FB7C3AC1-6747-4279-BCAC-807779F1307E}" type="slidenum">
              <a:rPr lang="sv-SE" smtClean="0"/>
              <a:t>‹#›</a:t>
            </a:fld>
            <a:endParaRPr lang="sv-SE"/>
          </a:p>
        </p:txBody>
      </p:sp>
    </p:spTree>
    <p:extLst>
      <p:ext uri="{BB962C8B-B14F-4D97-AF65-F5344CB8AC3E}">
        <p14:creationId xmlns:p14="http://schemas.microsoft.com/office/powerpoint/2010/main" val="202813332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3250" name="Picture 2">
            <a:extLst>
              <a:ext uri="{FF2B5EF4-FFF2-40B4-BE49-F238E27FC236}">
                <a16:creationId xmlns:a16="http://schemas.microsoft.com/office/drawing/2014/main" id="{51D7DBFE-D1CF-28D4-0C05-8220F9206B5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178675" y="136922"/>
            <a:ext cx="1727200" cy="52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3">
            <a:extLst>
              <a:ext uri="{FF2B5EF4-FFF2-40B4-BE49-F238E27FC236}">
                <a16:creationId xmlns:a16="http://schemas.microsoft.com/office/drawing/2014/main" id="{68049D0B-A7B2-0202-661F-43DF7233DD3F}"/>
              </a:ext>
            </a:extLst>
          </p:cNvPr>
          <p:cNvSpPr>
            <a:spLocks noGrp="1" noChangeArrowheads="1"/>
          </p:cNvSpPr>
          <p:nvPr>
            <p:ph type="title"/>
          </p:nvPr>
        </p:nvSpPr>
        <p:spPr bwMode="auto">
          <a:xfrm>
            <a:off x="539750" y="790575"/>
            <a:ext cx="77724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bakgrundsrubriken</a:t>
            </a:r>
          </a:p>
        </p:txBody>
      </p:sp>
      <p:sp>
        <p:nvSpPr>
          <p:cNvPr id="53252" name="Rectangle 4">
            <a:extLst>
              <a:ext uri="{FF2B5EF4-FFF2-40B4-BE49-F238E27FC236}">
                <a16:creationId xmlns:a16="http://schemas.microsoft.com/office/drawing/2014/main" id="{EFE204FC-DE41-AE16-032B-3260169BB7F9}"/>
              </a:ext>
            </a:extLst>
          </p:cNvPr>
          <p:cNvSpPr>
            <a:spLocks noGrp="1" noChangeArrowheads="1"/>
          </p:cNvSpPr>
          <p:nvPr>
            <p:ph type="body" idx="1"/>
          </p:nvPr>
        </p:nvSpPr>
        <p:spPr bwMode="auto">
          <a:xfrm>
            <a:off x="539750" y="1590675"/>
            <a:ext cx="7772400" cy="308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53253" name="Rectangle 5">
            <a:extLst>
              <a:ext uri="{FF2B5EF4-FFF2-40B4-BE49-F238E27FC236}">
                <a16:creationId xmlns:a16="http://schemas.microsoft.com/office/drawing/2014/main" id="{CB406007-4A68-E0AE-97CE-7956B668E1D4}"/>
              </a:ext>
            </a:extLst>
          </p:cNvPr>
          <p:cNvSpPr>
            <a:spLocks noGrp="1" noChangeArrowheads="1"/>
          </p:cNvSpPr>
          <p:nvPr>
            <p:ph type="dt" sz="half" idx="2"/>
          </p:nvPr>
        </p:nvSpPr>
        <p:spPr bwMode="auto">
          <a:xfrm>
            <a:off x="6553200" y="4857750"/>
            <a:ext cx="1905000" cy="17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600">
                <a:solidFill>
                  <a:schemeClr val="bg2"/>
                </a:solidFill>
              </a:defRPr>
            </a:lvl1pPr>
          </a:lstStyle>
          <a:p>
            <a:endParaRPr lang="sv-SE" altLang="sv-SE"/>
          </a:p>
        </p:txBody>
      </p:sp>
      <p:sp>
        <p:nvSpPr>
          <p:cNvPr id="53254" name="Rectangle 6">
            <a:extLst>
              <a:ext uri="{FF2B5EF4-FFF2-40B4-BE49-F238E27FC236}">
                <a16:creationId xmlns:a16="http://schemas.microsoft.com/office/drawing/2014/main" id="{470E827F-414E-8052-F914-48F08A5F3D4D}"/>
              </a:ext>
            </a:extLst>
          </p:cNvPr>
          <p:cNvSpPr>
            <a:spLocks noGrp="1" noChangeArrowheads="1"/>
          </p:cNvSpPr>
          <p:nvPr>
            <p:ph type="ftr" sz="quarter" idx="3"/>
          </p:nvPr>
        </p:nvSpPr>
        <p:spPr bwMode="auto">
          <a:xfrm>
            <a:off x="457200" y="4857750"/>
            <a:ext cx="2895600" cy="17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600">
                <a:solidFill>
                  <a:schemeClr val="bg2"/>
                </a:solidFill>
              </a:defRPr>
            </a:lvl1pPr>
          </a:lstStyle>
          <a:p>
            <a:endParaRPr lang="sv-SE" altLang="sv-SE"/>
          </a:p>
        </p:txBody>
      </p:sp>
      <p:sp>
        <p:nvSpPr>
          <p:cNvPr id="53255" name="Rectangle 7">
            <a:extLst>
              <a:ext uri="{FF2B5EF4-FFF2-40B4-BE49-F238E27FC236}">
                <a16:creationId xmlns:a16="http://schemas.microsoft.com/office/drawing/2014/main" id="{3DF3C97D-1D3E-DE84-8C6A-9913C87A3A3B}"/>
              </a:ext>
            </a:extLst>
          </p:cNvPr>
          <p:cNvSpPr>
            <a:spLocks noGrp="1" noChangeArrowheads="1"/>
          </p:cNvSpPr>
          <p:nvPr>
            <p:ph type="sldNum" sz="quarter" idx="4"/>
          </p:nvPr>
        </p:nvSpPr>
        <p:spPr bwMode="auto">
          <a:xfrm>
            <a:off x="8229600" y="4857750"/>
            <a:ext cx="685800" cy="17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600" b="1">
                <a:solidFill>
                  <a:schemeClr val="bg2"/>
                </a:solidFill>
              </a:defRPr>
            </a:lvl1pPr>
          </a:lstStyle>
          <a:p>
            <a:fld id="{10103B5D-F115-4027-B1C9-AAE457D41F67}" type="slidenum">
              <a:rPr lang="sv-SE" altLang="sv-SE"/>
              <a:pPr/>
              <a:t>‹#›</a:t>
            </a:fld>
            <a:endParaRPr lang="sv-SE" altLang="sv-SE"/>
          </a:p>
        </p:txBody>
      </p:sp>
      <p:sp>
        <p:nvSpPr>
          <p:cNvPr id="53256" name="Line 8">
            <a:extLst>
              <a:ext uri="{FF2B5EF4-FFF2-40B4-BE49-F238E27FC236}">
                <a16:creationId xmlns:a16="http://schemas.microsoft.com/office/drawing/2014/main" id="{EEEA35BC-C536-A1A5-EE59-4BEFE93353BD}"/>
              </a:ext>
            </a:extLst>
          </p:cNvPr>
          <p:cNvSpPr>
            <a:spLocks noChangeShapeType="1"/>
          </p:cNvSpPr>
          <p:nvPr/>
        </p:nvSpPr>
        <p:spPr bwMode="auto">
          <a:xfrm>
            <a:off x="533400" y="4800600"/>
            <a:ext cx="8305800" cy="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sv-SE" sz="1350"/>
          </a:p>
        </p:txBody>
      </p:sp>
    </p:spTree>
    <p:extLst>
      <p:ext uri="{BB962C8B-B14F-4D97-AF65-F5344CB8AC3E}">
        <p14:creationId xmlns:p14="http://schemas.microsoft.com/office/powerpoint/2010/main" val="105827483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p:txStyles>
    <p:titleStyle>
      <a:lvl1pPr algn="l" rtl="0" fontAlgn="base">
        <a:spcBef>
          <a:spcPct val="0"/>
        </a:spcBef>
        <a:spcAft>
          <a:spcPct val="0"/>
        </a:spcAft>
        <a:defRPr sz="2100" b="1" kern="1200">
          <a:solidFill>
            <a:schemeClr val="accent1"/>
          </a:solidFill>
          <a:latin typeface="+mj-lt"/>
          <a:ea typeface="+mj-ea"/>
          <a:cs typeface="+mj-cs"/>
        </a:defRPr>
      </a:lvl1pPr>
      <a:lvl2pPr algn="l" rtl="0" fontAlgn="base">
        <a:spcBef>
          <a:spcPct val="0"/>
        </a:spcBef>
        <a:spcAft>
          <a:spcPct val="0"/>
        </a:spcAft>
        <a:defRPr sz="2100" b="1">
          <a:solidFill>
            <a:schemeClr val="accent1"/>
          </a:solidFill>
          <a:latin typeface="Arial" panose="020B0604020202020204" pitchFamily="34" charset="0"/>
        </a:defRPr>
      </a:lvl2pPr>
      <a:lvl3pPr algn="l" rtl="0" fontAlgn="base">
        <a:spcBef>
          <a:spcPct val="0"/>
        </a:spcBef>
        <a:spcAft>
          <a:spcPct val="0"/>
        </a:spcAft>
        <a:defRPr sz="2100" b="1">
          <a:solidFill>
            <a:schemeClr val="accent1"/>
          </a:solidFill>
          <a:latin typeface="Arial" panose="020B0604020202020204" pitchFamily="34" charset="0"/>
        </a:defRPr>
      </a:lvl3pPr>
      <a:lvl4pPr algn="l" rtl="0" fontAlgn="base">
        <a:spcBef>
          <a:spcPct val="0"/>
        </a:spcBef>
        <a:spcAft>
          <a:spcPct val="0"/>
        </a:spcAft>
        <a:defRPr sz="2100" b="1">
          <a:solidFill>
            <a:schemeClr val="accent1"/>
          </a:solidFill>
          <a:latin typeface="Arial" panose="020B0604020202020204" pitchFamily="34" charset="0"/>
        </a:defRPr>
      </a:lvl4pPr>
      <a:lvl5pPr algn="l" rtl="0" fontAlgn="base">
        <a:spcBef>
          <a:spcPct val="0"/>
        </a:spcBef>
        <a:spcAft>
          <a:spcPct val="0"/>
        </a:spcAft>
        <a:defRPr sz="2100" b="1">
          <a:solidFill>
            <a:schemeClr val="accent1"/>
          </a:solidFill>
          <a:latin typeface="Arial" panose="020B0604020202020204" pitchFamily="34" charset="0"/>
        </a:defRPr>
      </a:lvl5pPr>
      <a:lvl6pPr marL="342900" algn="l" rtl="0" fontAlgn="base">
        <a:spcBef>
          <a:spcPct val="0"/>
        </a:spcBef>
        <a:spcAft>
          <a:spcPct val="0"/>
        </a:spcAft>
        <a:defRPr sz="2100" b="1">
          <a:solidFill>
            <a:schemeClr val="accent1"/>
          </a:solidFill>
          <a:latin typeface="Arial" panose="020B0604020202020204" pitchFamily="34" charset="0"/>
        </a:defRPr>
      </a:lvl6pPr>
      <a:lvl7pPr marL="685800" algn="l" rtl="0" fontAlgn="base">
        <a:spcBef>
          <a:spcPct val="0"/>
        </a:spcBef>
        <a:spcAft>
          <a:spcPct val="0"/>
        </a:spcAft>
        <a:defRPr sz="2100" b="1">
          <a:solidFill>
            <a:schemeClr val="accent1"/>
          </a:solidFill>
          <a:latin typeface="Arial" panose="020B0604020202020204" pitchFamily="34" charset="0"/>
        </a:defRPr>
      </a:lvl7pPr>
      <a:lvl8pPr marL="1028700" algn="l" rtl="0" fontAlgn="base">
        <a:spcBef>
          <a:spcPct val="0"/>
        </a:spcBef>
        <a:spcAft>
          <a:spcPct val="0"/>
        </a:spcAft>
        <a:defRPr sz="2100" b="1">
          <a:solidFill>
            <a:schemeClr val="accent1"/>
          </a:solidFill>
          <a:latin typeface="Arial" panose="020B0604020202020204" pitchFamily="34" charset="0"/>
        </a:defRPr>
      </a:lvl8pPr>
      <a:lvl9pPr marL="1371600" algn="l" rtl="0" fontAlgn="base">
        <a:spcBef>
          <a:spcPct val="0"/>
        </a:spcBef>
        <a:spcAft>
          <a:spcPct val="0"/>
        </a:spcAft>
        <a:defRPr sz="2100" b="1">
          <a:solidFill>
            <a:schemeClr val="accent1"/>
          </a:solidFill>
          <a:latin typeface="Arial" panose="020B0604020202020204" pitchFamily="34" charset="0"/>
        </a:defRPr>
      </a:lvl9pPr>
    </p:titleStyle>
    <p:bodyStyle>
      <a:lvl1pPr marL="257175" indent="-257175" algn="l" rtl="0" fontAlgn="base">
        <a:spcBef>
          <a:spcPct val="20000"/>
        </a:spcBef>
        <a:spcAft>
          <a:spcPct val="0"/>
        </a:spcAft>
        <a:buClr>
          <a:schemeClr val="accent1"/>
        </a:buClr>
        <a:buFont typeface="Wingdings" panose="05000000000000000000" pitchFamily="2" charset="2"/>
        <a:buChar char="§"/>
        <a:defRPr sz="1500" kern="1200">
          <a:solidFill>
            <a:schemeClr val="tx1"/>
          </a:solidFill>
          <a:latin typeface="+mn-lt"/>
          <a:ea typeface="+mn-ea"/>
          <a:cs typeface="+mn-cs"/>
        </a:defRPr>
      </a:lvl1pPr>
      <a:lvl2pPr marL="557213" indent="-214313" algn="l" rtl="0" fontAlgn="base">
        <a:spcBef>
          <a:spcPct val="20000"/>
        </a:spcBef>
        <a:spcAft>
          <a:spcPct val="0"/>
        </a:spcAft>
        <a:buFont typeface="Wingdings" panose="05000000000000000000" pitchFamily="2" charset="2"/>
        <a:buChar char="à"/>
        <a:defRPr kern="1200">
          <a:solidFill>
            <a:schemeClr val="tx1"/>
          </a:solidFill>
          <a:latin typeface="+mn-lt"/>
          <a:ea typeface="+mn-ea"/>
          <a:cs typeface="+mn-cs"/>
        </a:defRPr>
      </a:lvl2pPr>
      <a:lvl3pPr marL="857250" indent="-171450" algn="l" rtl="0" fontAlgn="base">
        <a:spcBef>
          <a:spcPct val="20000"/>
        </a:spcBef>
        <a:spcAft>
          <a:spcPct val="0"/>
        </a:spcAft>
        <a:buClr>
          <a:schemeClr val="accent1"/>
        </a:buClr>
        <a:buFont typeface="Wingdings" panose="05000000000000000000" pitchFamily="2" charset="2"/>
        <a:buChar char="§"/>
        <a:defRPr sz="1200" kern="1200">
          <a:solidFill>
            <a:schemeClr val="accent1"/>
          </a:solidFill>
          <a:latin typeface="+mn-lt"/>
          <a:ea typeface="+mn-ea"/>
          <a:cs typeface="+mn-cs"/>
        </a:defRPr>
      </a:lvl3pPr>
      <a:lvl4pPr marL="1200150" indent="-171450" algn="l" rtl="0" fontAlgn="base">
        <a:spcBef>
          <a:spcPct val="20000"/>
        </a:spcBef>
        <a:spcAft>
          <a:spcPct val="0"/>
        </a:spcAft>
        <a:buFont typeface="Wingdings" panose="05000000000000000000" pitchFamily="2" charset="2"/>
        <a:buChar char="à"/>
        <a:defRPr sz="1050" kern="1200">
          <a:solidFill>
            <a:schemeClr val="tx1"/>
          </a:solidFill>
          <a:latin typeface="+mn-lt"/>
          <a:ea typeface="+mn-ea"/>
          <a:cs typeface="+mn-cs"/>
        </a:defRPr>
      </a:lvl4pPr>
      <a:lvl5pPr marL="1543050" indent="-171450" algn="l" rtl="0" fontAlgn="base">
        <a:spcBef>
          <a:spcPct val="20000"/>
        </a:spcBef>
        <a:spcAft>
          <a:spcPct val="0"/>
        </a:spcAft>
        <a:buClr>
          <a:schemeClr val="accent1"/>
        </a:buClr>
        <a:buFont typeface="Wingdings" panose="05000000000000000000" pitchFamily="2" charset="2"/>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sv-S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E40756B-8F6D-4338-B1FA-A60923453A3F}"/>
              </a:ext>
            </a:extLst>
          </p:cNvPr>
          <p:cNvSpPr>
            <a:spLocks noGrp="1" noChangeArrowheads="1"/>
          </p:cNvSpPr>
          <p:nvPr>
            <p:ph type="title"/>
          </p:nvPr>
        </p:nvSpPr>
        <p:spPr bwMode="auto">
          <a:xfrm>
            <a:off x="457200" y="206312"/>
            <a:ext cx="8229600" cy="856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sv-SE" altLang="sv-SE"/>
              <a:t>Klicka här för att ändra format</a:t>
            </a:r>
          </a:p>
        </p:txBody>
      </p:sp>
      <p:sp>
        <p:nvSpPr>
          <p:cNvPr id="1027" name="Rectangle 3">
            <a:extLst>
              <a:ext uri="{FF2B5EF4-FFF2-40B4-BE49-F238E27FC236}">
                <a16:creationId xmlns:a16="http://schemas.microsoft.com/office/drawing/2014/main" id="{9000A226-4407-4839-B8E2-DECDD3D52A5C}"/>
              </a:ext>
            </a:extLst>
          </p:cNvPr>
          <p:cNvSpPr>
            <a:spLocks noGrp="1" noChangeArrowheads="1"/>
          </p:cNvSpPr>
          <p:nvPr>
            <p:ph type="body" idx="1"/>
          </p:nvPr>
        </p:nvSpPr>
        <p:spPr bwMode="auto">
          <a:xfrm>
            <a:off x="457200" y="1199780"/>
            <a:ext cx="8229600" cy="3394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p>
        </p:txBody>
      </p:sp>
      <p:sp>
        <p:nvSpPr>
          <p:cNvPr id="1028" name="Rectangle 4">
            <a:extLst>
              <a:ext uri="{FF2B5EF4-FFF2-40B4-BE49-F238E27FC236}">
                <a16:creationId xmlns:a16="http://schemas.microsoft.com/office/drawing/2014/main" id="{2138BFC6-8086-4B7B-9795-6F4F707FC63F}"/>
              </a:ext>
            </a:extLst>
          </p:cNvPr>
          <p:cNvSpPr>
            <a:spLocks noGrp="1" noChangeArrowheads="1"/>
          </p:cNvSpPr>
          <p:nvPr>
            <p:ph type="dt" sz="half" idx="2"/>
          </p:nvPr>
        </p:nvSpPr>
        <p:spPr bwMode="auto">
          <a:xfrm>
            <a:off x="457200" y="4683267"/>
            <a:ext cx="2133600" cy="357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sv-SE" altLang="sv-SE"/>
          </a:p>
        </p:txBody>
      </p:sp>
      <p:sp>
        <p:nvSpPr>
          <p:cNvPr id="1029" name="Rectangle 5">
            <a:extLst>
              <a:ext uri="{FF2B5EF4-FFF2-40B4-BE49-F238E27FC236}">
                <a16:creationId xmlns:a16="http://schemas.microsoft.com/office/drawing/2014/main" id="{C3B163E9-3758-44AB-B9E2-5414D3BF1A9C}"/>
              </a:ext>
            </a:extLst>
          </p:cNvPr>
          <p:cNvSpPr>
            <a:spLocks noGrp="1" noChangeArrowheads="1"/>
          </p:cNvSpPr>
          <p:nvPr>
            <p:ph type="ftr" sz="quarter" idx="3"/>
          </p:nvPr>
        </p:nvSpPr>
        <p:spPr bwMode="auto">
          <a:xfrm>
            <a:off x="3124200" y="4683267"/>
            <a:ext cx="2895600" cy="357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sv-SE" altLang="sv-SE"/>
          </a:p>
        </p:txBody>
      </p:sp>
      <p:sp>
        <p:nvSpPr>
          <p:cNvPr id="1030" name="Rectangle 6">
            <a:extLst>
              <a:ext uri="{FF2B5EF4-FFF2-40B4-BE49-F238E27FC236}">
                <a16:creationId xmlns:a16="http://schemas.microsoft.com/office/drawing/2014/main" id="{D4E4693C-F398-4015-80E2-2444F31E3D85}"/>
              </a:ext>
            </a:extLst>
          </p:cNvPr>
          <p:cNvSpPr>
            <a:spLocks noGrp="1" noChangeArrowheads="1"/>
          </p:cNvSpPr>
          <p:nvPr>
            <p:ph type="sldNum" sz="quarter" idx="4"/>
          </p:nvPr>
        </p:nvSpPr>
        <p:spPr bwMode="auto">
          <a:xfrm>
            <a:off x="6553200" y="4683267"/>
            <a:ext cx="2133600" cy="357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C8034EB4-B0E0-44E3-B9F3-6712BABD5816}" type="slidenum">
              <a:rPr lang="sv-SE" altLang="sv-SE"/>
              <a:pPr/>
              <a:t>‹#›</a:t>
            </a:fld>
            <a:endParaRPr lang="sv-SE" altLang="sv-SE"/>
          </a:p>
        </p:txBody>
      </p:sp>
    </p:spTree>
    <p:extLst>
      <p:ext uri="{BB962C8B-B14F-4D97-AF65-F5344CB8AC3E}">
        <p14:creationId xmlns:p14="http://schemas.microsoft.com/office/powerpoint/2010/main" val="3512700352"/>
      </p:ext>
    </p:extLst>
  </p:cSld>
  <p:clrMap bg1="dk2" tx1="lt1" bg2="dk1"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ctr" rtl="0" fontAlgn="base">
        <a:spcBef>
          <a:spcPct val="0"/>
        </a:spcBef>
        <a:spcAft>
          <a:spcPct val="0"/>
        </a:spcAft>
        <a:defRPr sz="4399" kern="1200">
          <a:solidFill>
            <a:schemeClr val="tx2"/>
          </a:solidFill>
          <a:latin typeface="+mj-lt"/>
          <a:ea typeface="+mj-ea"/>
          <a:cs typeface="+mj-cs"/>
        </a:defRPr>
      </a:lvl1pPr>
      <a:lvl2pPr algn="ctr" rtl="0" fontAlgn="base">
        <a:spcBef>
          <a:spcPct val="0"/>
        </a:spcBef>
        <a:spcAft>
          <a:spcPct val="0"/>
        </a:spcAft>
        <a:defRPr sz="4399">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399">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399">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399">
          <a:solidFill>
            <a:schemeClr val="tx2"/>
          </a:solidFill>
          <a:latin typeface="Arial" panose="020B0604020202020204" pitchFamily="34" charset="0"/>
          <a:cs typeface="Arial" panose="020B0604020202020204" pitchFamily="34" charset="0"/>
        </a:defRPr>
      </a:lvl5pPr>
      <a:lvl6pPr marL="457063" algn="ctr" rtl="0" fontAlgn="base">
        <a:spcBef>
          <a:spcPct val="0"/>
        </a:spcBef>
        <a:spcAft>
          <a:spcPct val="0"/>
        </a:spcAft>
        <a:defRPr sz="4399">
          <a:solidFill>
            <a:schemeClr val="tx2"/>
          </a:solidFill>
          <a:latin typeface="Arial" panose="020B0604020202020204" pitchFamily="34" charset="0"/>
          <a:cs typeface="Arial" panose="020B0604020202020204" pitchFamily="34" charset="0"/>
        </a:defRPr>
      </a:lvl6pPr>
      <a:lvl7pPr marL="914126" algn="ctr" rtl="0" fontAlgn="base">
        <a:spcBef>
          <a:spcPct val="0"/>
        </a:spcBef>
        <a:spcAft>
          <a:spcPct val="0"/>
        </a:spcAft>
        <a:defRPr sz="4399">
          <a:solidFill>
            <a:schemeClr val="tx2"/>
          </a:solidFill>
          <a:latin typeface="Arial" panose="020B0604020202020204" pitchFamily="34" charset="0"/>
          <a:cs typeface="Arial" panose="020B0604020202020204" pitchFamily="34" charset="0"/>
        </a:defRPr>
      </a:lvl7pPr>
      <a:lvl8pPr marL="1371189" algn="ctr" rtl="0" fontAlgn="base">
        <a:spcBef>
          <a:spcPct val="0"/>
        </a:spcBef>
        <a:spcAft>
          <a:spcPct val="0"/>
        </a:spcAft>
        <a:defRPr sz="4399">
          <a:solidFill>
            <a:schemeClr val="tx2"/>
          </a:solidFill>
          <a:latin typeface="Arial" panose="020B0604020202020204" pitchFamily="34" charset="0"/>
          <a:cs typeface="Arial" panose="020B0604020202020204" pitchFamily="34" charset="0"/>
        </a:defRPr>
      </a:lvl8pPr>
      <a:lvl9pPr marL="1828251" algn="ctr" rtl="0" fontAlgn="base">
        <a:spcBef>
          <a:spcPct val="0"/>
        </a:spcBef>
        <a:spcAft>
          <a:spcPct val="0"/>
        </a:spcAft>
        <a:defRPr sz="4399">
          <a:solidFill>
            <a:schemeClr val="tx2"/>
          </a:solidFill>
          <a:latin typeface="Arial" panose="020B0604020202020204" pitchFamily="34" charset="0"/>
          <a:cs typeface="Arial" panose="020B0604020202020204" pitchFamily="34" charset="0"/>
        </a:defRPr>
      </a:lvl9pPr>
    </p:titleStyle>
    <p:bodyStyle>
      <a:lvl1pPr marL="342797" indent="-342797" algn="l" rtl="0" fontAlgn="base">
        <a:spcBef>
          <a:spcPct val="20000"/>
        </a:spcBef>
        <a:spcAft>
          <a:spcPct val="0"/>
        </a:spcAft>
        <a:buChar char="•"/>
        <a:defRPr sz="3199" kern="1200">
          <a:solidFill>
            <a:schemeClr val="tx1"/>
          </a:solidFill>
          <a:latin typeface="+mn-lt"/>
          <a:ea typeface="+mn-ea"/>
          <a:cs typeface="+mn-cs"/>
        </a:defRPr>
      </a:lvl1pPr>
      <a:lvl2pPr marL="742727" indent="-285664" algn="l" rtl="0" fontAlgn="base">
        <a:spcBef>
          <a:spcPct val="20000"/>
        </a:spcBef>
        <a:spcAft>
          <a:spcPct val="0"/>
        </a:spcAft>
        <a:buChar char="–"/>
        <a:defRPr sz="2799" kern="1200">
          <a:solidFill>
            <a:schemeClr val="tx1"/>
          </a:solidFill>
          <a:latin typeface="+mn-lt"/>
          <a:ea typeface="+mn-ea"/>
          <a:cs typeface="+mn-cs"/>
        </a:defRPr>
      </a:lvl2pPr>
      <a:lvl3pPr marL="1142657" indent="-228531" algn="l" rtl="0" fontAlgn="base">
        <a:spcBef>
          <a:spcPct val="20000"/>
        </a:spcBef>
        <a:spcAft>
          <a:spcPct val="0"/>
        </a:spcAft>
        <a:buChar char="•"/>
        <a:defRPr sz="2399" kern="1200">
          <a:solidFill>
            <a:schemeClr val="tx1"/>
          </a:solidFill>
          <a:latin typeface="+mn-lt"/>
          <a:ea typeface="+mn-ea"/>
          <a:cs typeface="+mn-cs"/>
        </a:defRPr>
      </a:lvl3pPr>
      <a:lvl4pPr marL="1599720" indent="-228531" algn="l" rtl="0" fontAlgn="base">
        <a:spcBef>
          <a:spcPct val="20000"/>
        </a:spcBef>
        <a:spcAft>
          <a:spcPct val="0"/>
        </a:spcAft>
        <a:buChar char="–"/>
        <a:defRPr sz="1999" kern="1200">
          <a:solidFill>
            <a:schemeClr val="tx1"/>
          </a:solidFill>
          <a:latin typeface="+mn-lt"/>
          <a:ea typeface="+mn-ea"/>
          <a:cs typeface="+mn-cs"/>
        </a:defRPr>
      </a:lvl4pPr>
      <a:lvl5pPr marL="2056783" indent="-228531" algn="l" rtl="0" fontAlgn="base">
        <a:spcBef>
          <a:spcPct val="20000"/>
        </a:spcBef>
        <a:spcAft>
          <a:spcPct val="0"/>
        </a:spcAft>
        <a:buChar char="»"/>
        <a:defRPr sz="19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sv-SE"/>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39.png"/><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7.png"/><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13">
            <a:extLst>
              <a:ext uri="{FF2B5EF4-FFF2-40B4-BE49-F238E27FC236}">
                <a16:creationId xmlns:a16="http://schemas.microsoft.com/office/drawing/2014/main" id="{23F3EFF2-2981-4FDC-B9FA-8E6E11AE6C8D}"/>
              </a:ext>
            </a:extLst>
          </p:cNvPr>
          <p:cNvSpPr>
            <a:spLocks noChangeArrowheads="1"/>
          </p:cNvSpPr>
          <p:nvPr/>
        </p:nvSpPr>
        <p:spPr bwMode="auto">
          <a:xfrm>
            <a:off x="1143000" y="1221582"/>
            <a:ext cx="6858000" cy="432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à"/>
              <a:defRPr>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
              <a:defRPr sz="1600">
                <a:solidFill>
                  <a:schemeClr val="accent1"/>
                </a:solidFill>
                <a:latin typeface="Arial" panose="020B0604020202020204" pitchFamily="34" charset="0"/>
              </a:defRPr>
            </a:lvl3pPr>
            <a:lvl4pPr marL="1600200" indent="-228600">
              <a:spcBef>
                <a:spcPct val="20000"/>
              </a:spcBef>
              <a:buFont typeface="Wingdings" panose="05000000000000000000" pitchFamily="2" charset="2"/>
              <a:buChar char="à"/>
              <a:defRPr sz="14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defRPr sz="2000">
                <a:solidFill>
                  <a:schemeClr val="tx1"/>
                </a:solidFill>
                <a:latin typeface="Arial" panose="020B0604020202020204" pitchFamily="34" charset="0"/>
              </a:defRPr>
            </a:lvl9pPr>
          </a:lstStyle>
          <a:p>
            <a:pPr algn="ctr" eaLnBrk="1" hangingPunct="1">
              <a:spcBef>
                <a:spcPct val="0"/>
              </a:spcBef>
              <a:buClrTx/>
              <a:buFontTx/>
              <a:buNone/>
            </a:pPr>
            <a:r>
              <a:rPr lang="sv-SE" altLang="sv-SE" sz="2400" b="1">
                <a:solidFill>
                  <a:srgbClr val="FFFF00"/>
                </a:solidFill>
              </a:rPr>
              <a:t>Indolenta B-cellslymfom</a:t>
            </a:r>
            <a:endParaRPr lang="sv-SE" altLang="sv-SE" sz="2400" b="1" dirty="0">
              <a:solidFill>
                <a:srgbClr val="FFFF00"/>
              </a:solidFill>
            </a:endParaRPr>
          </a:p>
          <a:p>
            <a:pPr algn="ctr" eaLnBrk="1" hangingPunct="1">
              <a:spcBef>
                <a:spcPct val="0"/>
              </a:spcBef>
              <a:buClrTx/>
              <a:buFontTx/>
              <a:buNone/>
            </a:pPr>
            <a:endParaRPr lang="sv-SE" altLang="sv-SE" sz="2400" b="1" dirty="0">
              <a:solidFill>
                <a:srgbClr val="FFFF00"/>
              </a:solidFill>
            </a:endParaRPr>
          </a:p>
          <a:p>
            <a:pPr algn="ctr" eaLnBrk="1" hangingPunct="1">
              <a:spcBef>
                <a:spcPct val="0"/>
              </a:spcBef>
              <a:buClrTx/>
              <a:buFontTx/>
              <a:buNone/>
            </a:pPr>
            <a:endParaRPr lang="sv-SE" altLang="sv-SE" sz="2400" b="1" dirty="0">
              <a:solidFill>
                <a:srgbClr val="FFFF00"/>
              </a:solidFill>
            </a:endParaRPr>
          </a:p>
          <a:p>
            <a:pPr algn="ctr" eaLnBrk="1" hangingPunct="1">
              <a:spcBef>
                <a:spcPct val="0"/>
              </a:spcBef>
              <a:buClrTx/>
              <a:buFontTx/>
              <a:buNone/>
            </a:pPr>
            <a:endParaRPr lang="sv-SE" altLang="sv-SE" sz="2400" b="1" dirty="0">
              <a:solidFill>
                <a:srgbClr val="FFFF00"/>
              </a:solidFill>
            </a:endParaRPr>
          </a:p>
          <a:p>
            <a:pPr algn="ctr" eaLnBrk="1" hangingPunct="1">
              <a:spcBef>
                <a:spcPct val="0"/>
              </a:spcBef>
              <a:buClrTx/>
              <a:buFontTx/>
              <a:buNone/>
            </a:pPr>
            <a:endParaRPr lang="sv-SE" altLang="sv-SE" sz="2400" b="1" dirty="0">
              <a:solidFill>
                <a:srgbClr val="FFFF00"/>
              </a:solidFill>
            </a:endParaRPr>
          </a:p>
          <a:p>
            <a:pPr algn="ctr" eaLnBrk="1" hangingPunct="1">
              <a:spcBef>
                <a:spcPct val="0"/>
              </a:spcBef>
              <a:buClrTx/>
              <a:buFontTx/>
              <a:buNone/>
            </a:pPr>
            <a:endParaRPr lang="sv-SE" altLang="sv-SE" sz="2400" b="1" dirty="0">
              <a:solidFill>
                <a:srgbClr val="FFFF00"/>
              </a:solidFill>
            </a:endParaRPr>
          </a:p>
          <a:p>
            <a:pPr algn="ctr" eaLnBrk="1" hangingPunct="1">
              <a:spcBef>
                <a:spcPct val="0"/>
              </a:spcBef>
              <a:buClrTx/>
              <a:buFontTx/>
              <a:buNone/>
            </a:pPr>
            <a:r>
              <a:rPr lang="sv-SE" altLang="sv-SE" sz="2100" dirty="0">
                <a:solidFill>
                  <a:srgbClr val="FFFF00"/>
                </a:solidFill>
              </a:rPr>
              <a:t>Björn Wahlin</a:t>
            </a:r>
          </a:p>
          <a:p>
            <a:pPr algn="ctr" eaLnBrk="1" hangingPunct="1">
              <a:spcBef>
                <a:spcPct val="0"/>
              </a:spcBef>
              <a:buClrTx/>
              <a:buFontTx/>
              <a:buNone/>
            </a:pPr>
            <a:r>
              <a:rPr lang="sv-SE" altLang="sv-SE" sz="2100" dirty="0">
                <a:solidFill>
                  <a:srgbClr val="FFFF00"/>
                </a:solidFill>
              </a:rPr>
              <a:t>Docent, överläkare</a:t>
            </a:r>
            <a:br>
              <a:rPr lang="sv-SE" altLang="sv-SE" sz="2100" dirty="0">
                <a:solidFill>
                  <a:srgbClr val="FFFF00"/>
                </a:solidFill>
              </a:rPr>
            </a:br>
            <a:r>
              <a:rPr lang="sv-SE" altLang="sv-SE" sz="2100" dirty="0">
                <a:solidFill>
                  <a:srgbClr val="FFFF00"/>
                </a:solidFill>
              </a:rPr>
              <a:t>ME Hematologi, Tema Cancer, Karolinska</a:t>
            </a:r>
          </a:p>
        </p:txBody>
      </p:sp>
    </p:spTree>
    <p:extLst>
      <p:ext uri="{BB962C8B-B14F-4D97-AF65-F5344CB8AC3E}">
        <p14:creationId xmlns:p14="http://schemas.microsoft.com/office/powerpoint/2010/main" val="348706323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a:extLst>
              <a:ext uri="{FF2B5EF4-FFF2-40B4-BE49-F238E27FC236}">
                <a16:creationId xmlns:a16="http://schemas.microsoft.com/office/drawing/2014/main" id="{C82B230B-4FBB-A65B-374B-A1A24C55F1AC}"/>
              </a:ext>
            </a:extLst>
          </p:cNvPr>
          <p:cNvSpPr txBox="1"/>
          <p:nvPr/>
        </p:nvSpPr>
        <p:spPr>
          <a:xfrm>
            <a:off x="689318" y="694313"/>
            <a:ext cx="6998676" cy="3539430"/>
          </a:xfrm>
          <a:prstGeom prst="rect">
            <a:avLst/>
          </a:prstGeom>
          <a:noFill/>
        </p:spPr>
        <p:txBody>
          <a:bodyPr wrap="square">
            <a:spAutoFit/>
          </a:bodyPr>
          <a:lstStyle/>
          <a:p>
            <a:pPr algn="l" fontAlgn="base">
              <a:buFont typeface="Arial" panose="020B0604020202020204" pitchFamily="34" charset="0"/>
              <a:buChar char="•"/>
            </a:pPr>
            <a:r>
              <a:rPr lang="sv-SE" sz="1400" b="0" i="0" dirty="0">
                <a:solidFill>
                  <a:srgbClr val="FFFF00"/>
                </a:solidFill>
                <a:effectLst/>
                <a:latin typeface="Arial" panose="020B0604020202020204" pitchFamily="34" charset="0"/>
              </a:rPr>
              <a:t> </a:t>
            </a:r>
            <a:r>
              <a:rPr lang="sv-SE" sz="1400" b="0" i="0" dirty="0" err="1">
                <a:solidFill>
                  <a:srgbClr val="FFFF00"/>
                </a:solidFill>
                <a:effectLst/>
                <a:latin typeface="Arial" panose="020B0604020202020204" pitchFamily="34" charset="0"/>
              </a:rPr>
              <a:t>Follicular</a:t>
            </a:r>
            <a:r>
              <a:rPr lang="sv-SE" sz="1400" b="0" i="0" dirty="0">
                <a:solidFill>
                  <a:srgbClr val="FFFF00"/>
                </a:solidFill>
                <a:effectLst/>
                <a:latin typeface="Arial" panose="020B0604020202020204" pitchFamily="34" charset="0"/>
              </a:rPr>
              <a:t> </a:t>
            </a:r>
            <a:r>
              <a:rPr lang="sv-SE" sz="1400" b="0" i="0" dirty="0" err="1">
                <a:solidFill>
                  <a:srgbClr val="FFFF00"/>
                </a:solidFill>
                <a:effectLst/>
                <a:latin typeface="Arial" panose="020B0604020202020204" pitchFamily="34" charset="0"/>
              </a:rPr>
              <a:t>lymphoma</a:t>
            </a:r>
            <a:r>
              <a:rPr lang="sv-SE" sz="1400" b="0" i="0" dirty="0">
                <a:solidFill>
                  <a:srgbClr val="FFFF00"/>
                </a:solidFill>
                <a:effectLst/>
                <a:latin typeface="Arial" panose="020B0604020202020204" pitchFamily="34" charset="0"/>
              </a:rPr>
              <a:t>:</a:t>
            </a:r>
          </a:p>
          <a:p>
            <a:pPr marL="742950" lvl="1" indent="-285750" algn="l" fontAlgn="base">
              <a:buFont typeface="Arial" panose="020B0604020202020204" pitchFamily="34" charset="0"/>
              <a:buChar char="•"/>
            </a:pPr>
            <a:r>
              <a:rPr lang="sv-SE" sz="1400" b="0" i="0" u="sng" dirty="0">
                <a:solidFill>
                  <a:srgbClr val="FFFF00"/>
                </a:solidFill>
                <a:effectLst/>
                <a:latin typeface="Arial" panose="020B0604020202020204" pitchFamily="34" charset="0"/>
              </a:rPr>
              <a:t>WHO HAEM5</a:t>
            </a:r>
            <a:r>
              <a:rPr lang="sv-SE" sz="1400" b="0" i="0" dirty="0">
                <a:solidFill>
                  <a:srgbClr val="FFFF00"/>
                </a:solidFill>
                <a:effectLst/>
                <a:latin typeface="Arial" panose="020B0604020202020204" pitchFamily="34" charset="0"/>
              </a:rPr>
              <a:t> </a:t>
            </a:r>
            <a:r>
              <a:rPr lang="sv-SE" sz="1400" b="0" i="0" dirty="0" err="1">
                <a:solidFill>
                  <a:srgbClr val="FFFF00"/>
                </a:solidFill>
                <a:effectLst/>
                <a:latin typeface="Arial" panose="020B0604020202020204" pitchFamily="34" charset="0"/>
              </a:rPr>
              <a:t>recognizes</a:t>
            </a:r>
            <a:r>
              <a:rPr lang="sv-SE" sz="1400" b="0" i="0" dirty="0">
                <a:solidFill>
                  <a:srgbClr val="FFFF00"/>
                </a:solidFill>
                <a:effectLst/>
                <a:latin typeface="Arial" panose="020B0604020202020204" pitchFamily="34" charset="0"/>
              </a:rPr>
              <a:t> 3 </a:t>
            </a:r>
            <a:r>
              <a:rPr lang="sv-SE" sz="1400" b="0" i="0" dirty="0" err="1">
                <a:solidFill>
                  <a:srgbClr val="FFFF00"/>
                </a:solidFill>
                <a:effectLst/>
                <a:latin typeface="Arial" panose="020B0604020202020204" pitchFamily="34" charset="0"/>
              </a:rPr>
              <a:t>subsets</a:t>
            </a:r>
            <a:r>
              <a:rPr lang="sv-SE" sz="1400" b="0" i="0" dirty="0">
                <a:solidFill>
                  <a:srgbClr val="FFFF00"/>
                </a:solidFill>
                <a:effectLst/>
                <a:latin typeface="Arial" panose="020B0604020202020204" pitchFamily="34" charset="0"/>
              </a:rPr>
              <a:t> </a:t>
            </a:r>
            <a:r>
              <a:rPr lang="sv-SE" sz="1400" b="0" i="0" dirty="0" err="1">
                <a:solidFill>
                  <a:srgbClr val="FFFF00"/>
                </a:solidFill>
                <a:effectLst/>
                <a:latin typeface="Arial" panose="020B0604020202020204" pitchFamily="34" charset="0"/>
              </a:rPr>
              <a:t>of</a:t>
            </a:r>
            <a:r>
              <a:rPr lang="sv-SE" sz="1400" b="0" i="0" dirty="0">
                <a:solidFill>
                  <a:srgbClr val="FFFF00"/>
                </a:solidFill>
                <a:effectLst/>
                <a:latin typeface="Arial" panose="020B0604020202020204" pitchFamily="34" charset="0"/>
              </a:rPr>
              <a:t> </a:t>
            </a:r>
            <a:r>
              <a:rPr lang="sv-SE" sz="1400" b="0" i="0" dirty="0" err="1">
                <a:solidFill>
                  <a:srgbClr val="FFFF00"/>
                </a:solidFill>
                <a:effectLst/>
                <a:latin typeface="Arial" panose="020B0604020202020204" pitchFamily="34" charset="0"/>
              </a:rPr>
              <a:t>follicular</a:t>
            </a:r>
            <a:r>
              <a:rPr lang="sv-SE" sz="1400" b="0" i="0" dirty="0">
                <a:solidFill>
                  <a:srgbClr val="FFFF00"/>
                </a:solidFill>
                <a:effectLst/>
                <a:latin typeface="Arial" panose="020B0604020202020204" pitchFamily="34" charset="0"/>
              </a:rPr>
              <a:t> </a:t>
            </a:r>
            <a:r>
              <a:rPr lang="sv-SE" sz="1400" b="0" i="0" dirty="0" err="1">
                <a:solidFill>
                  <a:srgbClr val="FFFF00"/>
                </a:solidFill>
                <a:effectLst/>
                <a:latin typeface="Arial" panose="020B0604020202020204" pitchFamily="34" charset="0"/>
              </a:rPr>
              <a:t>lymphoma</a:t>
            </a:r>
            <a:r>
              <a:rPr lang="sv-SE" sz="1400" b="0" i="0" dirty="0">
                <a:solidFill>
                  <a:srgbClr val="FFFF00"/>
                </a:solidFill>
                <a:effectLst/>
                <a:latin typeface="Arial" panose="020B0604020202020204" pitchFamily="34" charset="0"/>
              </a:rPr>
              <a:t> </a:t>
            </a:r>
            <a:r>
              <a:rPr lang="sv-SE" sz="1400" b="0" i="0" dirty="0" err="1">
                <a:solidFill>
                  <a:srgbClr val="FFFF00"/>
                </a:solidFill>
                <a:effectLst/>
                <a:latin typeface="Arial" panose="020B0604020202020204" pitchFamily="34" charset="0"/>
              </a:rPr>
              <a:t>based</a:t>
            </a:r>
            <a:r>
              <a:rPr lang="sv-SE" sz="1400" b="0" i="0" dirty="0">
                <a:solidFill>
                  <a:srgbClr val="FFFF00"/>
                </a:solidFill>
                <a:effectLst/>
                <a:latin typeface="Arial" panose="020B0604020202020204" pitchFamily="34" charset="0"/>
              </a:rPr>
              <a:t> on </a:t>
            </a:r>
            <a:r>
              <a:rPr lang="sv-SE" sz="1400" b="0" i="1" dirty="0">
                <a:solidFill>
                  <a:srgbClr val="FFFF00"/>
                </a:solidFill>
                <a:effectLst/>
                <a:latin typeface="inherit"/>
              </a:rPr>
              <a:t>BCL2</a:t>
            </a:r>
            <a:r>
              <a:rPr lang="sv-SE" sz="1400" b="0" i="0" dirty="0">
                <a:solidFill>
                  <a:srgbClr val="FFFF00"/>
                </a:solidFill>
                <a:effectLst/>
                <a:latin typeface="Arial" panose="020B0604020202020204" pitchFamily="34" charset="0"/>
              </a:rPr>
              <a:t> gene </a:t>
            </a:r>
            <a:r>
              <a:rPr lang="sv-SE" sz="1400" b="0" i="0" dirty="0" err="1">
                <a:solidFill>
                  <a:srgbClr val="FFFF00"/>
                </a:solidFill>
                <a:effectLst/>
                <a:latin typeface="Arial" panose="020B0604020202020204" pitchFamily="34" charset="0"/>
              </a:rPr>
              <a:t>rearrangement</a:t>
            </a:r>
            <a:r>
              <a:rPr lang="sv-SE" sz="1400" b="0" i="0" dirty="0">
                <a:solidFill>
                  <a:srgbClr val="FFFF00"/>
                </a:solidFill>
                <a:effectLst/>
                <a:latin typeface="Arial" panose="020B0604020202020204" pitchFamily="34" charset="0"/>
              </a:rPr>
              <a:t>:</a:t>
            </a:r>
          </a:p>
          <a:p>
            <a:pPr marL="1143000" lvl="2" indent="-228600" algn="l" fontAlgn="base">
              <a:buFont typeface="Arial" panose="020B0604020202020204" pitchFamily="34" charset="0"/>
              <a:buChar char="•"/>
            </a:pPr>
            <a:r>
              <a:rPr lang="sv-SE" sz="1400" b="0" i="0" dirty="0">
                <a:solidFill>
                  <a:srgbClr val="FFFF00"/>
                </a:solidFill>
                <a:effectLst/>
                <a:latin typeface="Arial" panose="020B0604020202020204" pitchFamily="34" charset="0"/>
              </a:rPr>
              <a:t>Classic </a:t>
            </a:r>
            <a:r>
              <a:rPr lang="sv-SE" sz="1400" b="0" i="0" dirty="0" err="1">
                <a:solidFill>
                  <a:srgbClr val="FFFF00"/>
                </a:solidFill>
                <a:effectLst/>
                <a:latin typeface="Arial" panose="020B0604020202020204" pitchFamily="34" charset="0"/>
              </a:rPr>
              <a:t>follicular</a:t>
            </a:r>
            <a:r>
              <a:rPr lang="sv-SE" sz="1400" b="0" i="0" dirty="0">
                <a:solidFill>
                  <a:srgbClr val="FFFF00"/>
                </a:solidFill>
                <a:effectLst/>
                <a:latin typeface="Arial" panose="020B0604020202020204" pitchFamily="34" charset="0"/>
              </a:rPr>
              <a:t> </a:t>
            </a:r>
            <a:r>
              <a:rPr lang="sv-SE" sz="1400" b="0" i="0" dirty="0" err="1">
                <a:solidFill>
                  <a:srgbClr val="FFFF00"/>
                </a:solidFill>
                <a:effectLst/>
                <a:latin typeface="Arial" panose="020B0604020202020204" pitchFamily="34" charset="0"/>
              </a:rPr>
              <a:t>lymphoma</a:t>
            </a:r>
            <a:r>
              <a:rPr lang="sv-SE" sz="1400" b="0" i="0" dirty="0">
                <a:solidFill>
                  <a:srgbClr val="FFFF00"/>
                </a:solidFill>
                <a:effectLst/>
                <a:latin typeface="Arial" panose="020B0604020202020204" pitchFamily="34" charset="0"/>
              </a:rPr>
              <a:t> (</a:t>
            </a:r>
            <a:r>
              <a:rPr lang="sv-SE" sz="1400" b="0" i="0" dirty="0" err="1">
                <a:solidFill>
                  <a:srgbClr val="FFFF00"/>
                </a:solidFill>
                <a:effectLst/>
                <a:latin typeface="Arial" panose="020B0604020202020204" pitchFamily="34" charset="0"/>
              </a:rPr>
              <a:t>cFL</a:t>
            </a:r>
            <a:r>
              <a:rPr lang="sv-SE" sz="1400" b="0" i="0" dirty="0">
                <a:solidFill>
                  <a:srgbClr val="FFFF00"/>
                </a:solidFill>
                <a:effectLst/>
                <a:latin typeface="Arial" panose="020B0604020202020204" pitchFamily="34" charset="0"/>
              </a:rPr>
              <a:t>) </a:t>
            </a:r>
            <a:r>
              <a:rPr lang="sv-SE" sz="1400" b="0" i="0" dirty="0" err="1">
                <a:solidFill>
                  <a:srgbClr val="FFFF00"/>
                </a:solidFill>
                <a:effectLst/>
                <a:latin typeface="Arial" panose="020B0604020202020204" pitchFamily="34" charset="0"/>
              </a:rPr>
              <a:t>with</a:t>
            </a:r>
            <a:r>
              <a:rPr lang="sv-SE" sz="1400" b="0" i="0" dirty="0">
                <a:solidFill>
                  <a:srgbClr val="FFFF00"/>
                </a:solidFill>
                <a:effectLst/>
                <a:latin typeface="Arial" panose="020B0604020202020204" pitchFamily="34" charset="0"/>
              </a:rPr>
              <a:t> </a:t>
            </a:r>
            <a:r>
              <a:rPr lang="sv-SE" sz="1400" b="0" i="1" dirty="0">
                <a:solidFill>
                  <a:srgbClr val="FFFF00"/>
                </a:solidFill>
                <a:effectLst/>
                <a:latin typeface="inherit"/>
              </a:rPr>
              <a:t>BCL2</a:t>
            </a:r>
            <a:r>
              <a:rPr lang="sv-SE" sz="1400" b="0" i="0" dirty="0">
                <a:solidFill>
                  <a:srgbClr val="FFFF00"/>
                </a:solidFill>
                <a:effectLst/>
                <a:latin typeface="Arial" panose="020B0604020202020204" pitchFamily="34" charset="0"/>
              </a:rPr>
              <a:t> </a:t>
            </a:r>
            <a:r>
              <a:rPr lang="sv-SE" sz="1400" b="0" i="0" dirty="0" err="1">
                <a:solidFill>
                  <a:srgbClr val="FFFF00"/>
                </a:solidFill>
                <a:effectLst/>
                <a:latin typeface="Arial" panose="020B0604020202020204" pitchFamily="34" charset="0"/>
              </a:rPr>
              <a:t>rearrangement</a:t>
            </a:r>
            <a:endParaRPr lang="sv-SE" sz="1400" b="0" i="0" dirty="0">
              <a:solidFill>
                <a:srgbClr val="FFFF00"/>
              </a:solidFill>
              <a:effectLst/>
              <a:latin typeface="Arial" panose="020B0604020202020204" pitchFamily="34" charset="0"/>
            </a:endParaRPr>
          </a:p>
          <a:p>
            <a:pPr marL="1143000" lvl="2" indent="-228600" algn="l" fontAlgn="base">
              <a:buFont typeface="Arial" panose="020B0604020202020204" pitchFamily="34" charset="0"/>
              <a:buChar char="•"/>
            </a:pPr>
            <a:r>
              <a:rPr lang="sv-SE" sz="1400" b="0" i="0" dirty="0" err="1">
                <a:solidFill>
                  <a:srgbClr val="FFFF00"/>
                </a:solidFill>
                <a:effectLst/>
                <a:latin typeface="Arial" panose="020B0604020202020204" pitchFamily="34" charset="0"/>
              </a:rPr>
              <a:t>Follicular</a:t>
            </a:r>
            <a:r>
              <a:rPr lang="sv-SE" sz="1400" b="0" i="0" dirty="0">
                <a:solidFill>
                  <a:srgbClr val="FFFF00"/>
                </a:solidFill>
                <a:effectLst/>
                <a:latin typeface="Arial" panose="020B0604020202020204" pitchFamily="34" charset="0"/>
              </a:rPr>
              <a:t> </a:t>
            </a:r>
            <a:r>
              <a:rPr lang="sv-SE" sz="1400" b="0" i="0" dirty="0" err="1">
                <a:solidFill>
                  <a:srgbClr val="FFFF00"/>
                </a:solidFill>
                <a:effectLst/>
                <a:latin typeface="Arial" panose="020B0604020202020204" pitchFamily="34" charset="0"/>
              </a:rPr>
              <a:t>large</a:t>
            </a:r>
            <a:r>
              <a:rPr lang="sv-SE" sz="1400" b="0" i="0" dirty="0">
                <a:solidFill>
                  <a:srgbClr val="FFFF00"/>
                </a:solidFill>
                <a:effectLst/>
                <a:latin typeface="Arial" panose="020B0604020202020204" pitchFamily="34" charset="0"/>
              </a:rPr>
              <a:t> B cell </a:t>
            </a:r>
            <a:r>
              <a:rPr lang="sv-SE" sz="1400" b="0" i="0" dirty="0" err="1">
                <a:solidFill>
                  <a:srgbClr val="FFFF00"/>
                </a:solidFill>
                <a:effectLst/>
                <a:latin typeface="Arial" panose="020B0604020202020204" pitchFamily="34" charset="0"/>
              </a:rPr>
              <a:t>lymphoma</a:t>
            </a:r>
            <a:r>
              <a:rPr lang="sv-SE" sz="1400" b="0" i="0" dirty="0">
                <a:solidFill>
                  <a:srgbClr val="FFFF00"/>
                </a:solidFill>
                <a:effectLst/>
                <a:latin typeface="Arial" panose="020B0604020202020204" pitchFamily="34" charset="0"/>
              </a:rPr>
              <a:t> (FLBL) </a:t>
            </a:r>
            <a:r>
              <a:rPr lang="sv-SE" sz="1400" b="0" i="0" dirty="0" err="1">
                <a:solidFill>
                  <a:srgbClr val="FFFF00"/>
                </a:solidFill>
                <a:effectLst/>
                <a:latin typeface="Arial" panose="020B0604020202020204" pitchFamily="34" charset="0"/>
              </a:rPr>
              <a:t>without</a:t>
            </a:r>
            <a:r>
              <a:rPr lang="sv-SE" sz="1400" b="0" i="0" dirty="0">
                <a:solidFill>
                  <a:srgbClr val="FFFF00"/>
                </a:solidFill>
                <a:effectLst/>
                <a:latin typeface="Arial" panose="020B0604020202020204" pitchFamily="34" charset="0"/>
              </a:rPr>
              <a:t> </a:t>
            </a:r>
            <a:r>
              <a:rPr lang="sv-SE" sz="1400" b="0" i="1" dirty="0">
                <a:solidFill>
                  <a:srgbClr val="FFFF00"/>
                </a:solidFill>
                <a:effectLst/>
                <a:latin typeface="inherit"/>
              </a:rPr>
              <a:t>BCL2</a:t>
            </a:r>
            <a:r>
              <a:rPr lang="sv-SE" sz="1400" b="0" i="0" dirty="0">
                <a:solidFill>
                  <a:srgbClr val="FFFF00"/>
                </a:solidFill>
                <a:effectLst/>
                <a:latin typeface="Arial" panose="020B0604020202020204" pitchFamily="34" charset="0"/>
              </a:rPr>
              <a:t> </a:t>
            </a:r>
            <a:r>
              <a:rPr lang="sv-SE" sz="1400" b="0" i="0" dirty="0" err="1">
                <a:solidFill>
                  <a:srgbClr val="FFFF00"/>
                </a:solidFill>
                <a:effectLst/>
                <a:latin typeface="Arial" panose="020B0604020202020204" pitchFamily="34" charset="0"/>
              </a:rPr>
              <a:t>rearrangement</a:t>
            </a:r>
            <a:endParaRPr lang="sv-SE" sz="1400" b="0" i="0" dirty="0">
              <a:solidFill>
                <a:srgbClr val="FFFF00"/>
              </a:solidFill>
              <a:effectLst/>
              <a:latin typeface="Arial" panose="020B0604020202020204" pitchFamily="34" charset="0"/>
            </a:endParaRPr>
          </a:p>
          <a:p>
            <a:pPr marL="1143000" lvl="2" indent="-228600" algn="l" fontAlgn="base">
              <a:buFont typeface="Arial" panose="020B0604020202020204" pitchFamily="34" charset="0"/>
              <a:buChar char="•"/>
            </a:pPr>
            <a:r>
              <a:rPr lang="sv-SE" sz="1400" b="0" i="0" dirty="0" err="1">
                <a:solidFill>
                  <a:srgbClr val="FFFF00"/>
                </a:solidFill>
                <a:effectLst/>
                <a:latin typeface="Arial" panose="020B0604020202020204" pitchFamily="34" charset="0"/>
              </a:rPr>
              <a:t>Follicular</a:t>
            </a:r>
            <a:r>
              <a:rPr lang="sv-SE" sz="1400" b="0" i="0" dirty="0">
                <a:solidFill>
                  <a:srgbClr val="FFFF00"/>
                </a:solidFill>
                <a:effectLst/>
                <a:latin typeface="Arial" panose="020B0604020202020204" pitchFamily="34" charset="0"/>
              </a:rPr>
              <a:t> </a:t>
            </a:r>
            <a:r>
              <a:rPr lang="sv-SE" sz="1400" b="0" i="0" dirty="0" err="1">
                <a:solidFill>
                  <a:srgbClr val="FFFF00"/>
                </a:solidFill>
                <a:effectLst/>
                <a:latin typeface="Arial" panose="020B0604020202020204" pitchFamily="34" charset="0"/>
              </a:rPr>
              <a:t>lymphoma</a:t>
            </a:r>
            <a:r>
              <a:rPr lang="sv-SE" sz="1400" b="0" i="0" dirty="0">
                <a:solidFill>
                  <a:srgbClr val="FFFF00"/>
                </a:solidFill>
                <a:effectLst/>
                <a:latin typeface="Arial" panose="020B0604020202020204" pitchFamily="34" charset="0"/>
              </a:rPr>
              <a:t> </a:t>
            </a:r>
            <a:r>
              <a:rPr lang="sv-SE" sz="1400" b="0" i="0" dirty="0" err="1">
                <a:solidFill>
                  <a:srgbClr val="FFFF00"/>
                </a:solidFill>
                <a:effectLst/>
                <a:latin typeface="Arial" panose="020B0604020202020204" pitchFamily="34" charset="0"/>
              </a:rPr>
              <a:t>with</a:t>
            </a:r>
            <a:r>
              <a:rPr lang="sv-SE" sz="1400" b="0" i="0" dirty="0">
                <a:solidFill>
                  <a:srgbClr val="FFFF00"/>
                </a:solidFill>
                <a:effectLst/>
                <a:latin typeface="Arial" panose="020B0604020202020204" pitchFamily="34" charset="0"/>
              </a:rPr>
              <a:t> </a:t>
            </a:r>
            <a:r>
              <a:rPr lang="sv-SE" sz="1400" b="0" i="0" dirty="0" err="1">
                <a:solidFill>
                  <a:srgbClr val="FFFF00"/>
                </a:solidFill>
                <a:effectLst/>
                <a:latin typeface="Arial" panose="020B0604020202020204" pitchFamily="34" charset="0"/>
              </a:rPr>
              <a:t>uncommon</a:t>
            </a:r>
            <a:r>
              <a:rPr lang="sv-SE" sz="1400" b="0" i="0" dirty="0">
                <a:solidFill>
                  <a:srgbClr val="FFFF00"/>
                </a:solidFill>
                <a:effectLst/>
                <a:latin typeface="Arial" panose="020B0604020202020204" pitchFamily="34" charset="0"/>
              </a:rPr>
              <a:t> features (</a:t>
            </a:r>
            <a:r>
              <a:rPr lang="sv-SE" sz="1400" b="0" i="0" dirty="0" err="1">
                <a:solidFill>
                  <a:srgbClr val="FFFF00"/>
                </a:solidFill>
                <a:effectLst/>
                <a:latin typeface="Arial" panose="020B0604020202020204" pitchFamily="34" charset="0"/>
              </a:rPr>
              <a:t>uFL</a:t>
            </a:r>
            <a:r>
              <a:rPr lang="sv-SE" sz="1400" b="0" i="0" dirty="0">
                <a:solidFill>
                  <a:srgbClr val="FFFF00"/>
                </a:solidFill>
                <a:effectLst/>
                <a:latin typeface="Arial" panose="020B0604020202020204" pitchFamily="34" charset="0"/>
              </a:rPr>
              <a:t>) </a:t>
            </a:r>
            <a:r>
              <a:rPr lang="sv-SE" sz="1400" b="0" i="0" dirty="0" err="1">
                <a:solidFill>
                  <a:srgbClr val="FFFF00"/>
                </a:solidFill>
                <a:effectLst/>
                <a:latin typeface="Arial" panose="020B0604020202020204" pitchFamily="34" charset="0"/>
              </a:rPr>
              <a:t>without</a:t>
            </a:r>
            <a:r>
              <a:rPr lang="sv-SE" sz="1400" b="0" i="0" dirty="0">
                <a:solidFill>
                  <a:srgbClr val="FFFF00"/>
                </a:solidFill>
                <a:effectLst/>
                <a:latin typeface="Arial" panose="020B0604020202020204" pitchFamily="34" charset="0"/>
              </a:rPr>
              <a:t> </a:t>
            </a:r>
            <a:r>
              <a:rPr lang="sv-SE" sz="1400" b="0" i="1" dirty="0">
                <a:solidFill>
                  <a:srgbClr val="FFFF00"/>
                </a:solidFill>
                <a:effectLst/>
                <a:latin typeface="inherit"/>
              </a:rPr>
              <a:t>BCL2</a:t>
            </a:r>
            <a:r>
              <a:rPr lang="sv-SE" sz="1400" b="0" i="0" dirty="0">
                <a:solidFill>
                  <a:srgbClr val="FFFF00"/>
                </a:solidFill>
                <a:effectLst/>
                <a:latin typeface="Arial" panose="020B0604020202020204" pitchFamily="34" charset="0"/>
              </a:rPr>
              <a:t> </a:t>
            </a:r>
            <a:r>
              <a:rPr lang="sv-SE" sz="1400" b="0" i="0" dirty="0" err="1">
                <a:solidFill>
                  <a:srgbClr val="FFFF00"/>
                </a:solidFill>
                <a:effectLst/>
                <a:latin typeface="Arial" panose="020B0604020202020204" pitchFamily="34" charset="0"/>
              </a:rPr>
              <a:t>rearrangement</a:t>
            </a:r>
            <a:endParaRPr lang="sv-SE" sz="1400" b="0" i="0" dirty="0">
              <a:solidFill>
                <a:srgbClr val="FFFF00"/>
              </a:solidFill>
              <a:effectLst/>
              <a:latin typeface="Arial" panose="020B0604020202020204" pitchFamily="34" charset="0"/>
            </a:endParaRPr>
          </a:p>
          <a:p>
            <a:pPr marL="1143000" lvl="2" indent="-228600" algn="l" fontAlgn="base">
              <a:buFont typeface="Arial" panose="020B0604020202020204" pitchFamily="34" charset="0"/>
              <a:buChar char="•"/>
            </a:pPr>
            <a:r>
              <a:rPr lang="sv-SE" sz="1400" b="1" i="0" dirty="0" err="1">
                <a:solidFill>
                  <a:srgbClr val="FFFF00"/>
                </a:solidFill>
                <a:effectLst/>
                <a:latin typeface="Arial" panose="020B0604020202020204" pitchFamily="34" charset="0"/>
              </a:rPr>
              <a:t>Histologic</a:t>
            </a:r>
            <a:r>
              <a:rPr lang="sv-SE" sz="1400" b="1" i="0" dirty="0">
                <a:solidFill>
                  <a:srgbClr val="FFFF00"/>
                </a:solidFill>
                <a:effectLst/>
                <a:latin typeface="Arial" panose="020B0604020202020204" pitchFamily="34" charset="0"/>
              </a:rPr>
              <a:t> </a:t>
            </a:r>
            <a:r>
              <a:rPr lang="sv-SE" sz="1400" b="1" i="0" dirty="0" err="1">
                <a:solidFill>
                  <a:srgbClr val="FFFF00"/>
                </a:solidFill>
                <a:effectLst/>
                <a:latin typeface="Arial" panose="020B0604020202020204" pitchFamily="34" charset="0"/>
              </a:rPr>
              <a:t>grading</a:t>
            </a:r>
            <a:r>
              <a:rPr lang="sv-SE" sz="1400" b="1" i="0" dirty="0">
                <a:solidFill>
                  <a:srgbClr val="FFFF00"/>
                </a:solidFill>
                <a:effectLst/>
                <a:latin typeface="Arial" panose="020B0604020202020204" pitchFamily="34" charset="0"/>
              </a:rPr>
              <a:t> </a:t>
            </a:r>
            <a:r>
              <a:rPr lang="sv-SE" sz="1400" b="1" i="0" dirty="0" err="1">
                <a:solidFill>
                  <a:srgbClr val="FFFF00"/>
                </a:solidFill>
                <a:effectLst/>
                <a:latin typeface="Arial" panose="020B0604020202020204" pitchFamily="34" charset="0"/>
              </a:rPr>
              <a:t>of</a:t>
            </a:r>
            <a:r>
              <a:rPr lang="sv-SE" sz="1400" b="1" i="0" dirty="0">
                <a:solidFill>
                  <a:srgbClr val="FFFF00"/>
                </a:solidFill>
                <a:effectLst/>
                <a:latin typeface="Arial" panose="020B0604020202020204" pitchFamily="34" charset="0"/>
              </a:rPr>
              <a:t> </a:t>
            </a:r>
            <a:r>
              <a:rPr lang="sv-SE" sz="1400" b="1" i="0" dirty="0" err="1">
                <a:solidFill>
                  <a:srgbClr val="FFFF00"/>
                </a:solidFill>
                <a:effectLst/>
                <a:latin typeface="Arial" panose="020B0604020202020204" pitchFamily="34" charset="0"/>
              </a:rPr>
              <a:t>cFL</a:t>
            </a:r>
            <a:r>
              <a:rPr lang="sv-SE" sz="1400" b="1" i="0" dirty="0">
                <a:solidFill>
                  <a:srgbClr val="FFFF00"/>
                </a:solidFill>
                <a:effectLst/>
                <a:latin typeface="Arial" panose="020B0604020202020204" pitchFamily="34" charset="0"/>
              </a:rPr>
              <a:t> is no </a:t>
            </a:r>
            <a:r>
              <a:rPr lang="sv-SE" sz="1400" b="1" i="0" dirty="0" err="1">
                <a:solidFill>
                  <a:srgbClr val="FFFF00"/>
                </a:solidFill>
                <a:effectLst/>
                <a:latin typeface="Arial" panose="020B0604020202020204" pitchFamily="34" charset="0"/>
              </a:rPr>
              <a:t>longer</a:t>
            </a:r>
            <a:r>
              <a:rPr lang="sv-SE" sz="1400" b="1" i="0" dirty="0">
                <a:solidFill>
                  <a:srgbClr val="FFFF00"/>
                </a:solidFill>
                <a:effectLst/>
                <a:latin typeface="Arial" panose="020B0604020202020204" pitchFamily="34" charset="0"/>
              </a:rPr>
              <a:t> </a:t>
            </a:r>
            <a:r>
              <a:rPr lang="sv-SE" sz="1400" b="1" i="0" dirty="0" err="1">
                <a:solidFill>
                  <a:srgbClr val="FFFF00"/>
                </a:solidFill>
                <a:effectLst/>
                <a:latin typeface="Arial" panose="020B0604020202020204" pitchFamily="34" charset="0"/>
              </a:rPr>
              <a:t>mandatory</a:t>
            </a:r>
            <a:endParaRPr lang="sv-SE" sz="1400" b="1" i="0" dirty="0">
              <a:solidFill>
                <a:srgbClr val="FFFF00"/>
              </a:solidFill>
              <a:effectLst/>
              <a:latin typeface="Arial" panose="020B0604020202020204" pitchFamily="34" charset="0"/>
            </a:endParaRPr>
          </a:p>
          <a:p>
            <a:pPr marL="742950" lvl="1" indent="-285750" algn="l" fontAlgn="base">
              <a:buFont typeface="Arial" panose="020B0604020202020204" pitchFamily="34" charset="0"/>
              <a:buChar char="•"/>
            </a:pPr>
            <a:r>
              <a:rPr lang="sv-SE" sz="1400" b="0" i="0" u="sng" dirty="0">
                <a:solidFill>
                  <a:srgbClr val="FFFF00"/>
                </a:solidFill>
                <a:effectLst/>
                <a:latin typeface="Arial" panose="020B0604020202020204" pitchFamily="34" charset="0"/>
              </a:rPr>
              <a:t>ICC proposes </a:t>
            </a:r>
            <a:r>
              <a:rPr lang="sv-SE" sz="1400" b="0" i="0" dirty="0">
                <a:solidFill>
                  <a:srgbClr val="FFFF00"/>
                </a:solidFill>
                <a:effectLst/>
                <a:latin typeface="Arial" panose="020B0604020202020204" pitchFamily="34" charset="0"/>
              </a:rPr>
              <a:t>a new </a:t>
            </a:r>
            <a:r>
              <a:rPr lang="sv-SE" sz="1400" b="0" i="0" dirty="0" err="1">
                <a:solidFill>
                  <a:srgbClr val="FFFF00"/>
                </a:solidFill>
                <a:effectLst/>
                <a:latin typeface="Arial" panose="020B0604020202020204" pitchFamily="34" charset="0"/>
              </a:rPr>
              <a:t>provisional</a:t>
            </a:r>
            <a:r>
              <a:rPr lang="sv-SE" sz="1400" b="0" i="0" dirty="0">
                <a:solidFill>
                  <a:srgbClr val="FFFF00"/>
                </a:solidFill>
                <a:effectLst/>
                <a:latin typeface="Arial" panose="020B0604020202020204" pitchFamily="34" charset="0"/>
              </a:rPr>
              <a:t> </a:t>
            </a:r>
            <a:r>
              <a:rPr lang="sv-SE" sz="1400" b="0" i="0" dirty="0" err="1">
                <a:solidFill>
                  <a:srgbClr val="FFFF00"/>
                </a:solidFill>
                <a:effectLst/>
                <a:latin typeface="Arial" panose="020B0604020202020204" pitchFamily="34" charset="0"/>
              </a:rPr>
              <a:t>entity</a:t>
            </a:r>
            <a:r>
              <a:rPr lang="sv-SE" sz="1400" b="0" i="0" dirty="0">
                <a:solidFill>
                  <a:srgbClr val="FFFF00"/>
                </a:solidFill>
                <a:effectLst/>
                <a:latin typeface="Arial" panose="020B0604020202020204" pitchFamily="34" charset="0"/>
              </a:rPr>
              <a:t> </a:t>
            </a:r>
            <a:r>
              <a:rPr lang="sv-SE" sz="1400" b="0" i="0" dirty="0" err="1">
                <a:solidFill>
                  <a:srgbClr val="FFFF00"/>
                </a:solidFill>
                <a:effectLst/>
                <a:latin typeface="Arial" panose="020B0604020202020204" pitchFamily="34" charset="0"/>
              </a:rPr>
              <a:t>based</a:t>
            </a:r>
            <a:r>
              <a:rPr lang="sv-SE" sz="1400" b="0" i="0" dirty="0">
                <a:solidFill>
                  <a:srgbClr val="FFFF00"/>
                </a:solidFill>
                <a:effectLst/>
                <a:latin typeface="Arial" panose="020B0604020202020204" pitchFamily="34" charset="0"/>
              </a:rPr>
              <a:t> on </a:t>
            </a:r>
            <a:r>
              <a:rPr lang="sv-SE" sz="1400" b="0" i="0" dirty="0" err="1">
                <a:solidFill>
                  <a:srgbClr val="FFFF00"/>
                </a:solidFill>
                <a:effectLst/>
                <a:latin typeface="Arial" panose="020B0604020202020204" pitchFamily="34" charset="0"/>
              </a:rPr>
              <a:t>absence</a:t>
            </a:r>
            <a:r>
              <a:rPr lang="sv-SE" sz="1400" b="0" i="0" dirty="0">
                <a:solidFill>
                  <a:srgbClr val="FFFF00"/>
                </a:solidFill>
                <a:effectLst/>
                <a:latin typeface="Arial" panose="020B0604020202020204" pitchFamily="34" charset="0"/>
              </a:rPr>
              <a:t> </a:t>
            </a:r>
            <a:r>
              <a:rPr lang="sv-SE" sz="1400" b="0" i="0" dirty="0" err="1">
                <a:solidFill>
                  <a:srgbClr val="FFFF00"/>
                </a:solidFill>
                <a:effectLst/>
                <a:latin typeface="Arial" panose="020B0604020202020204" pitchFamily="34" charset="0"/>
              </a:rPr>
              <a:t>of</a:t>
            </a:r>
            <a:r>
              <a:rPr lang="sv-SE" sz="1400" b="0" i="0" dirty="0">
                <a:solidFill>
                  <a:srgbClr val="FFFF00"/>
                </a:solidFill>
                <a:effectLst/>
                <a:latin typeface="Arial" panose="020B0604020202020204" pitchFamily="34" charset="0"/>
              </a:rPr>
              <a:t> </a:t>
            </a:r>
            <a:r>
              <a:rPr lang="sv-SE" sz="1400" b="0" i="1" dirty="0">
                <a:solidFill>
                  <a:srgbClr val="FFFF00"/>
                </a:solidFill>
                <a:effectLst/>
                <a:latin typeface="inherit"/>
              </a:rPr>
              <a:t>BCL2</a:t>
            </a:r>
            <a:r>
              <a:rPr lang="sv-SE" sz="1400" b="0" i="0" dirty="0">
                <a:solidFill>
                  <a:srgbClr val="FFFF00"/>
                </a:solidFill>
                <a:effectLst/>
                <a:latin typeface="Arial" panose="020B0604020202020204" pitchFamily="34" charset="0"/>
              </a:rPr>
              <a:t> </a:t>
            </a:r>
            <a:r>
              <a:rPr lang="sv-SE" sz="1400" b="0" i="0" dirty="0" err="1">
                <a:solidFill>
                  <a:srgbClr val="FFFF00"/>
                </a:solidFill>
                <a:effectLst/>
                <a:latin typeface="Arial" panose="020B0604020202020204" pitchFamily="34" charset="0"/>
              </a:rPr>
              <a:t>rearrangement</a:t>
            </a:r>
            <a:endParaRPr lang="sv-SE" sz="1400" b="0" i="0" dirty="0">
              <a:solidFill>
                <a:srgbClr val="FFFF00"/>
              </a:solidFill>
              <a:effectLst/>
              <a:latin typeface="Arial" panose="020B0604020202020204" pitchFamily="34" charset="0"/>
            </a:endParaRPr>
          </a:p>
          <a:p>
            <a:pPr marL="1143000" lvl="2" indent="-228600" algn="l" fontAlgn="base">
              <a:buFont typeface="Arial" panose="020B0604020202020204" pitchFamily="34" charset="0"/>
              <a:buChar char="•"/>
            </a:pPr>
            <a:r>
              <a:rPr lang="sv-SE" sz="1400" b="0" i="1" dirty="0">
                <a:solidFill>
                  <a:srgbClr val="FFFF00"/>
                </a:solidFill>
                <a:effectLst/>
                <a:latin typeface="inherit"/>
              </a:rPr>
              <a:t>BCL2</a:t>
            </a:r>
            <a:r>
              <a:rPr lang="sv-SE" sz="1400" b="0" i="0" dirty="0">
                <a:solidFill>
                  <a:srgbClr val="FFFF00"/>
                </a:solidFill>
                <a:effectLst/>
                <a:latin typeface="Arial" panose="020B0604020202020204" pitchFamily="34" charset="0"/>
              </a:rPr>
              <a:t> </a:t>
            </a:r>
            <a:r>
              <a:rPr lang="sv-SE" sz="1400" b="0" i="0" dirty="0" err="1">
                <a:solidFill>
                  <a:srgbClr val="FFFF00"/>
                </a:solidFill>
                <a:effectLst/>
                <a:latin typeface="Arial" panose="020B0604020202020204" pitchFamily="34" charset="0"/>
              </a:rPr>
              <a:t>rearrangement</a:t>
            </a:r>
            <a:r>
              <a:rPr lang="sv-SE" sz="1400" b="0" i="0" dirty="0">
                <a:solidFill>
                  <a:srgbClr val="FFFF00"/>
                </a:solidFill>
                <a:effectLst/>
                <a:latin typeface="Arial" panose="020B0604020202020204" pitchFamily="34" charset="0"/>
              </a:rPr>
              <a:t> negative, CD23 positive </a:t>
            </a:r>
            <a:r>
              <a:rPr lang="sv-SE" sz="1400" b="0" i="0" dirty="0" err="1">
                <a:solidFill>
                  <a:srgbClr val="FFFF00"/>
                </a:solidFill>
                <a:effectLst/>
                <a:latin typeface="Arial" panose="020B0604020202020204" pitchFamily="34" charset="0"/>
              </a:rPr>
              <a:t>follicle</a:t>
            </a:r>
            <a:r>
              <a:rPr lang="sv-SE" sz="1400" b="0" i="0" dirty="0">
                <a:solidFill>
                  <a:srgbClr val="FFFF00"/>
                </a:solidFill>
                <a:effectLst/>
                <a:latin typeface="Arial" panose="020B0604020202020204" pitchFamily="34" charset="0"/>
              </a:rPr>
              <a:t> center </a:t>
            </a:r>
            <a:r>
              <a:rPr lang="sv-SE" sz="1400" b="0" i="0" dirty="0" err="1">
                <a:solidFill>
                  <a:srgbClr val="FFFF00"/>
                </a:solidFill>
                <a:effectLst/>
                <a:latin typeface="Arial" panose="020B0604020202020204" pitchFamily="34" charset="0"/>
              </a:rPr>
              <a:t>lymphoma</a:t>
            </a:r>
            <a:r>
              <a:rPr lang="sv-SE" sz="1400" b="0" i="0" dirty="0">
                <a:solidFill>
                  <a:srgbClr val="FFFF00"/>
                </a:solidFill>
                <a:effectLst/>
                <a:latin typeface="Arial" panose="020B0604020202020204" pitchFamily="34" charset="0"/>
              </a:rPr>
              <a:t> (</a:t>
            </a:r>
            <a:r>
              <a:rPr lang="sv-SE" sz="1400" b="0" i="0" dirty="0" err="1">
                <a:solidFill>
                  <a:srgbClr val="FFFF00"/>
                </a:solidFill>
                <a:effectLst/>
                <a:latin typeface="Arial" panose="020B0604020202020204" pitchFamily="34" charset="0"/>
              </a:rPr>
              <a:t>provisional</a:t>
            </a:r>
            <a:r>
              <a:rPr lang="sv-SE" sz="1400" b="0" i="0" dirty="0">
                <a:solidFill>
                  <a:srgbClr val="FFFF00"/>
                </a:solidFill>
                <a:effectLst/>
                <a:latin typeface="Arial" panose="020B0604020202020204" pitchFamily="34" charset="0"/>
              </a:rPr>
              <a:t>): </a:t>
            </a:r>
            <a:r>
              <a:rPr lang="sv-SE" sz="1400" b="0" i="0" dirty="0" err="1">
                <a:solidFill>
                  <a:srgbClr val="FFFF00"/>
                </a:solidFill>
                <a:effectLst/>
                <a:latin typeface="Arial" panose="020B0604020202020204" pitchFamily="34" charset="0"/>
              </a:rPr>
              <a:t>often</a:t>
            </a:r>
            <a:r>
              <a:rPr lang="sv-SE" sz="1400" b="0" i="0" dirty="0">
                <a:solidFill>
                  <a:srgbClr val="FFFF00"/>
                </a:solidFill>
                <a:effectLst/>
                <a:latin typeface="Arial" panose="020B0604020202020204" pitchFamily="34" charset="0"/>
              </a:rPr>
              <a:t> diffuse</a:t>
            </a:r>
          </a:p>
          <a:p>
            <a:pPr marL="1143000" lvl="2" indent="-228600" algn="l" fontAlgn="base">
              <a:buFont typeface="Arial" panose="020B0604020202020204" pitchFamily="34" charset="0"/>
              <a:buChar char="•"/>
            </a:pPr>
            <a:r>
              <a:rPr lang="sv-SE" sz="1400" b="1" i="0" dirty="0" err="1">
                <a:solidFill>
                  <a:srgbClr val="FFFF00"/>
                </a:solidFill>
                <a:effectLst/>
                <a:latin typeface="Arial" panose="020B0604020202020204" pitchFamily="34" charset="0"/>
              </a:rPr>
              <a:t>Continues</a:t>
            </a:r>
            <a:r>
              <a:rPr lang="sv-SE" sz="1400" b="1" i="0" dirty="0">
                <a:solidFill>
                  <a:srgbClr val="FFFF00"/>
                </a:solidFill>
                <a:effectLst/>
                <a:latin typeface="Arial" panose="020B0604020202020204" pitchFamily="34" charset="0"/>
              </a:rPr>
              <a:t> </a:t>
            </a:r>
            <a:r>
              <a:rPr lang="sv-SE" sz="1400" b="1" i="0" dirty="0" err="1">
                <a:solidFill>
                  <a:srgbClr val="FFFF00"/>
                </a:solidFill>
                <a:effectLst/>
                <a:latin typeface="Arial" panose="020B0604020202020204" pitchFamily="34" charset="0"/>
              </a:rPr>
              <a:t>with</a:t>
            </a:r>
            <a:r>
              <a:rPr lang="sv-SE" sz="1400" b="1" i="0" dirty="0">
                <a:solidFill>
                  <a:srgbClr val="FFFF00"/>
                </a:solidFill>
                <a:effectLst/>
                <a:latin typeface="Arial" panose="020B0604020202020204" pitchFamily="34" charset="0"/>
              </a:rPr>
              <a:t> </a:t>
            </a:r>
            <a:r>
              <a:rPr lang="sv-SE" sz="1400" b="1" i="0" dirty="0" err="1">
                <a:solidFill>
                  <a:srgbClr val="FFFF00"/>
                </a:solidFill>
                <a:effectLst/>
                <a:latin typeface="Arial" panose="020B0604020202020204" pitchFamily="34" charset="0"/>
              </a:rPr>
              <a:t>grading</a:t>
            </a:r>
            <a:r>
              <a:rPr lang="sv-SE" sz="1400" b="1" i="0" dirty="0">
                <a:solidFill>
                  <a:srgbClr val="FFFF00"/>
                </a:solidFill>
                <a:effectLst/>
                <a:latin typeface="Arial" panose="020B0604020202020204" pitchFamily="34" charset="0"/>
              </a:rPr>
              <a:t> </a:t>
            </a:r>
            <a:r>
              <a:rPr lang="sv-SE" sz="1400" b="1" i="0" dirty="0" err="1">
                <a:solidFill>
                  <a:srgbClr val="FFFF00"/>
                </a:solidFill>
                <a:effectLst/>
                <a:latin typeface="Arial" panose="020B0604020202020204" pitchFamily="34" charset="0"/>
              </a:rPr>
              <a:t>of</a:t>
            </a:r>
            <a:r>
              <a:rPr lang="sv-SE" sz="1400" b="1" i="0" dirty="0">
                <a:solidFill>
                  <a:srgbClr val="FFFF00"/>
                </a:solidFill>
                <a:effectLst/>
                <a:latin typeface="Arial" panose="020B0604020202020204" pitchFamily="34" charset="0"/>
              </a:rPr>
              <a:t> </a:t>
            </a:r>
            <a:r>
              <a:rPr lang="sv-SE" sz="1400" b="1" i="0" dirty="0" err="1">
                <a:solidFill>
                  <a:srgbClr val="FFFF00"/>
                </a:solidFill>
                <a:effectLst/>
                <a:latin typeface="Arial" panose="020B0604020202020204" pitchFamily="34" charset="0"/>
              </a:rPr>
              <a:t>follicular</a:t>
            </a:r>
            <a:r>
              <a:rPr lang="sv-SE" sz="1400" b="1" i="0" dirty="0">
                <a:solidFill>
                  <a:srgbClr val="FFFF00"/>
                </a:solidFill>
                <a:effectLst/>
                <a:latin typeface="Arial" panose="020B0604020202020204" pitchFamily="34" charset="0"/>
              </a:rPr>
              <a:t> </a:t>
            </a:r>
            <a:r>
              <a:rPr lang="sv-SE" sz="1400" b="1" i="0" dirty="0" err="1">
                <a:solidFill>
                  <a:srgbClr val="FFFF00"/>
                </a:solidFill>
                <a:effectLst/>
                <a:latin typeface="Arial" panose="020B0604020202020204" pitchFamily="34" charset="0"/>
              </a:rPr>
              <a:t>lymphoma</a:t>
            </a:r>
            <a:r>
              <a:rPr lang="sv-SE" sz="1400" b="1" i="0" dirty="0">
                <a:solidFill>
                  <a:srgbClr val="FFFF00"/>
                </a:solidFill>
                <a:effectLst/>
                <a:latin typeface="Arial" panose="020B0604020202020204" pitchFamily="34" charset="0"/>
              </a:rPr>
              <a:t> </a:t>
            </a:r>
            <a:r>
              <a:rPr lang="sv-SE" sz="1400" b="1" i="0" dirty="0" err="1">
                <a:solidFill>
                  <a:srgbClr val="FFFF00"/>
                </a:solidFill>
                <a:effectLst/>
                <a:latin typeface="Arial" panose="020B0604020202020204" pitchFamily="34" charset="0"/>
              </a:rPr>
              <a:t>with</a:t>
            </a:r>
            <a:r>
              <a:rPr lang="sv-SE" sz="1400" b="1" i="0" dirty="0">
                <a:solidFill>
                  <a:srgbClr val="FFFF00"/>
                </a:solidFill>
                <a:effectLst/>
                <a:latin typeface="Arial" panose="020B0604020202020204" pitchFamily="34" charset="0"/>
              </a:rPr>
              <a:t> </a:t>
            </a:r>
            <a:r>
              <a:rPr lang="sv-SE" sz="1400" b="1" i="0" dirty="0" err="1">
                <a:solidFill>
                  <a:srgbClr val="FFFF00"/>
                </a:solidFill>
                <a:effectLst/>
                <a:latin typeface="Arial" panose="020B0604020202020204" pitchFamily="34" charset="0"/>
              </a:rPr>
              <a:t>emphasis</a:t>
            </a:r>
            <a:r>
              <a:rPr lang="sv-SE" sz="1400" b="1" i="0" dirty="0">
                <a:solidFill>
                  <a:srgbClr val="FFFF00"/>
                </a:solidFill>
                <a:effectLst/>
                <a:latin typeface="Arial" panose="020B0604020202020204" pitchFamily="34" charset="0"/>
              </a:rPr>
              <a:t> on 3A and 3B</a:t>
            </a:r>
          </a:p>
          <a:p>
            <a:pPr marL="742950" lvl="1" indent="-285750" algn="l" fontAlgn="base">
              <a:buFont typeface="Arial" panose="020B0604020202020204" pitchFamily="34" charset="0"/>
              <a:buChar char="•"/>
            </a:pPr>
            <a:r>
              <a:rPr lang="sv-SE" sz="1400" b="0" i="0" dirty="0">
                <a:solidFill>
                  <a:srgbClr val="FFFF00"/>
                </a:solidFill>
                <a:effectLst/>
                <a:latin typeface="Arial" panose="020B0604020202020204" pitchFamily="34" charset="0"/>
              </a:rPr>
              <a:t>ICC </a:t>
            </a:r>
            <a:r>
              <a:rPr lang="sv-SE" sz="1400" b="0" i="0" dirty="0" err="1">
                <a:solidFill>
                  <a:srgbClr val="FFFF00"/>
                </a:solidFill>
                <a:effectLst/>
                <a:latin typeface="Arial" panose="020B0604020202020204" pitchFamily="34" charset="0"/>
              </a:rPr>
              <a:t>recognizes</a:t>
            </a:r>
            <a:r>
              <a:rPr lang="sv-SE" sz="1400" b="0" i="0" dirty="0">
                <a:solidFill>
                  <a:srgbClr val="FFFF00"/>
                </a:solidFill>
                <a:effectLst/>
                <a:latin typeface="Arial" panose="020B0604020202020204" pitchFamily="34" charset="0"/>
              </a:rPr>
              <a:t> </a:t>
            </a:r>
            <a:r>
              <a:rPr lang="sv-SE" sz="1400" b="0" i="0" dirty="0" err="1">
                <a:solidFill>
                  <a:srgbClr val="FFFF00"/>
                </a:solidFill>
                <a:effectLst/>
                <a:latin typeface="Arial" panose="020B0604020202020204" pitchFamily="34" charset="0"/>
              </a:rPr>
              <a:t>testicular</a:t>
            </a:r>
            <a:r>
              <a:rPr lang="sv-SE" sz="1400" b="0" i="0" dirty="0">
                <a:solidFill>
                  <a:srgbClr val="FFFF00"/>
                </a:solidFill>
                <a:effectLst/>
                <a:latin typeface="Arial" panose="020B0604020202020204" pitchFamily="34" charset="0"/>
              </a:rPr>
              <a:t> </a:t>
            </a:r>
            <a:r>
              <a:rPr lang="sv-SE" sz="1400" b="0" i="0" dirty="0" err="1">
                <a:solidFill>
                  <a:srgbClr val="FFFF00"/>
                </a:solidFill>
                <a:effectLst/>
                <a:latin typeface="Arial" panose="020B0604020202020204" pitchFamily="34" charset="0"/>
              </a:rPr>
              <a:t>follicular</a:t>
            </a:r>
            <a:r>
              <a:rPr lang="sv-SE" sz="1400" b="0" i="0" dirty="0">
                <a:solidFill>
                  <a:srgbClr val="FFFF00"/>
                </a:solidFill>
                <a:effectLst/>
                <a:latin typeface="Arial" panose="020B0604020202020204" pitchFamily="34" charset="0"/>
              </a:rPr>
              <a:t> </a:t>
            </a:r>
            <a:r>
              <a:rPr lang="sv-SE" sz="1400" b="0" i="0" dirty="0" err="1">
                <a:solidFill>
                  <a:srgbClr val="FFFF00"/>
                </a:solidFill>
                <a:effectLst/>
                <a:latin typeface="Arial" panose="020B0604020202020204" pitchFamily="34" charset="0"/>
              </a:rPr>
              <a:t>lymphoma</a:t>
            </a:r>
            <a:r>
              <a:rPr lang="sv-SE" sz="1400" b="0" i="0" dirty="0">
                <a:solidFill>
                  <a:srgbClr val="FFFF00"/>
                </a:solidFill>
                <a:effectLst/>
                <a:latin typeface="Arial" panose="020B0604020202020204" pitchFamily="34" charset="0"/>
              </a:rPr>
              <a:t> as a new </a:t>
            </a:r>
            <a:r>
              <a:rPr lang="sv-SE" sz="1400" b="0" i="0" dirty="0" err="1">
                <a:solidFill>
                  <a:srgbClr val="FFFF00"/>
                </a:solidFill>
                <a:effectLst/>
                <a:latin typeface="Arial" panose="020B0604020202020204" pitchFamily="34" charset="0"/>
              </a:rPr>
              <a:t>entity</a:t>
            </a:r>
            <a:r>
              <a:rPr lang="sv-SE" sz="1400" b="0" i="0" dirty="0">
                <a:solidFill>
                  <a:srgbClr val="FFFF00"/>
                </a:solidFill>
                <a:effectLst/>
                <a:latin typeface="Arial" panose="020B0604020202020204" pitchFamily="34" charset="0"/>
              </a:rPr>
              <a:t> </a:t>
            </a:r>
            <a:r>
              <a:rPr lang="sv-SE" sz="1400" b="0" i="0" dirty="0" err="1">
                <a:solidFill>
                  <a:srgbClr val="FFFF00"/>
                </a:solidFill>
                <a:effectLst/>
                <a:latin typeface="Arial" panose="020B0604020202020204" pitchFamily="34" charset="0"/>
              </a:rPr>
              <a:t>that</a:t>
            </a:r>
            <a:r>
              <a:rPr lang="sv-SE" sz="1400" b="0" i="0" dirty="0">
                <a:solidFill>
                  <a:srgbClr val="FFFF00"/>
                </a:solidFill>
                <a:effectLst/>
                <a:latin typeface="Arial" panose="020B0604020202020204" pitchFamily="34" charset="0"/>
              </a:rPr>
              <a:t> is </a:t>
            </a:r>
            <a:r>
              <a:rPr lang="sv-SE" sz="1400" b="0" i="0" dirty="0" err="1">
                <a:solidFill>
                  <a:srgbClr val="FFFF00"/>
                </a:solidFill>
                <a:effectLst/>
                <a:latin typeface="Arial" panose="020B0604020202020204" pitchFamily="34" charset="0"/>
              </a:rPr>
              <a:t>distinct</a:t>
            </a:r>
            <a:r>
              <a:rPr lang="sv-SE" sz="1400" b="0" i="0" dirty="0">
                <a:solidFill>
                  <a:srgbClr val="FFFF00"/>
                </a:solidFill>
                <a:effectLst/>
                <a:latin typeface="Arial" panose="020B0604020202020204" pitchFamily="34" charset="0"/>
              </a:rPr>
              <a:t> from </a:t>
            </a:r>
            <a:r>
              <a:rPr lang="sv-SE" sz="1400" b="0" i="0" dirty="0" err="1">
                <a:solidFill>
                  <a:srgbClr val="FFFF00"/>
                </a:solidFill>
                <a:effectLst/>
                <a:latin typeface="Arial" panose="020B0604020202020204" pitchFamily="34" charset="0"/>
              </a:rPr>
              <a:t>pediatric</a:t>
            </a:r>
            <a:r>
              <a:rPr lang="sv-SE" sz="1400" b="0" i="0" dirty="0">
                <a:solidFill>
                  <a:srgbClr val="FFFF00"/>
                </a:solidFill>
                <a:effectLst/>
                <a:latin typeface="Arial" panose="020B0604020202020204" pitchFamily="34" charset="0"/>
              </a:rPr>
              <a:t> </a:t>
            </a:r>
            <a:r>
              <a:rPr lang="sv-SE" sz="1400" b="0" i="0" dirty="0" err="1">
                <a:solidFill>
                  <a:srgbClr val="FFFF00"/>
                </a:solidFill>
                <a:effectLst/>
                <a:latin typeface="Arial" panose="020B0604020202020204" pitchFamily="34" charset="0"/>
              </a:rPr>
              <a:t>type</a:t>
            </a:r>
            <a:r>
              <a:rPr lang="sv-SE" sz="1400" b="0" i="0" dirty="0">
                <a:solidFill>
                  <a:srgbClr val="FFFF00"/>
                </a:solidFill>
                <a:effectLst/>
                <a:latin typeface="Arial" panose="020B0604020202020204" pitchFamily="34" charset="0"/>
              </a:rPr>
              <a:t> </a:t>
            </a:r>
            <a:r>
              <a:rPr lang="sv-SE" sz="1400" b="0" i="0" dirty="0" err="1">
                <a:solidFill>
                  <a:srgbClr val="FFFF00"/>
                </a:solidFill>
                <a:effectLst/>
                <a:latin typeface="Arial" panose="020B0604020202020204" pitchFamily="34" charset="0"/>
              </a:rPr>
              <a:t>follicular</a:t>
            </a:r>
            <a:r>
              <a:rPr lang="sv-SE" sz="1400" b="0" i="0" dirty="0">
                <a:solidFill>
                  <a:srgbClr val="FFFF00"/>
                </a:solidFill>
                <a:effectLst/>
                <a:latin typeface="Arial" panose="020B0604020202020204" pitchFamily="34" charset="0"/>
              </a:rPr>
              <a:t> </a:t>
            </a:r>
            <a:r>
              <a:rPr lang="sv-SE" sz="1400" b="0" i="0" dirty="0" err="1">
                <a:solidFill>
                  <a:srgbClr val="FFFF00"/>
                </a:solidFill>
                <a:effectLst/>
                <a:latin typeface="Arial" panose="020B0604020202020204" pitchFamily="34" charset="0"/>
              </a:rPr>
              <a:t>lymphoma</a:t>
            </a:r>
            <a:endParaRPr lang="sv-SE" sz="1400" b="0" i="0" dirty="0">
              <a:solidFill>
                <a:srgbClr val="FFFF00"/>
              </a:solidFill>
              <a:effectLst/>
              <a:latin typeface="Arial" panose="020B0604020202020204" pitchFamily="34" charset="0"/>
            </a:endParaRPr>
          </a:p>
        </p:txBody>
      </p:sp>
      <p:sp>
        <p:nvSpPr>
          <p:cNvPr id="5" name="Rectangle 26">
            <a:extLst>
              <a:ext uri="{FF2B5EF4-FFF2-40B4-BE49-F238E27FC236}">
                <a16:creationId xmlns:a16="http://schemas.microsoft.com/office/drawing/2014/main" id="{574F6DF7-F0EC-C896-0466-9BA74A28102C}"/>
              </a:ext>
            </a:extLst>
          </p:cNvPr>
          <p:cNvSpPr>
            <a:spLocks noChangeArrowheads="1"/>
          </p:cNvSpPr>
          <p:nvPr/>
        </p:nvSpPr>
        <p:spPr bwMode="auto">
          <a:xfrm>
            <a:off x="689318" y="141685"/>
            <a:ext cx="7670587" cy="539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81000" indent="-381000" algn="l">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1pPr>
            <a:lvl2pPr marL="887413" indent="-342900" algn="l">
              <a:spcBef>
                <a:spcPct val="20000"/>
              </a:spcBef>
              <a:buFont typeface="Wingdings" panose="05000000000000000000" pitchFamily="2" charset="2"/>
              <a:buChar char="à"/>
              <a:defRPr>
                <a:solidFill>
                  <a:schemeClr val="tx1"/>
                </a:solidFill>
                <a:latin typeface="Arial" panose="020B0604020202020204" pitchFamily="34" charset="0"/>
              </a:defRPr>
            </a:lvl2pPr>
            <a:lvl3pPr marL="1314450" indent="-304800" algn="l">
              <a:spcBef>
                <a:spcPct val="20000"/>
              </a:spcBef>
              <a:buClr>
                <a:schemeClr val="accent1"/>
              </a:buClr>
              <a:buFont typeface="Wingdings" panose="05000000000000000000" pitchFamily="2" charset="2"/>
              <a:buChar char="§"/>
              <a:defRPr sz="1600">
                <a:solidFill>
                  <a:schemeClr val="accent1"/>
                </a:solidFill>
                <a:latin typeface="Arial" panose="020B0604020202020204" pitchFamily="34" charset="0"/>
              </a:defRPr>
            </a:lvl3pPr>
            <a:lvl4pPr marL="1684338" indent="-266700" algn="l">
              <a:spcBef>
                <a:spcPct val="20000"/>
              </a:spcBef>
              <a:buFont typeface="Wingdings" panose="05000000000000000000" pitchFamily="2" charset="2"/>
              <a:buChar char="à"/>
              <a:defRPr sz="1400">
                <a:solidFill>
                  <a:schemeClr val="tx1"/>
                </a:solidFill>
                <a:latin typeface="Arial" panose="020B0604020202020204" pitchFamily="34" charset="0"/>
              </a:defRPr>
            </a:lvl4pPr>
            <a:lvl5pPr marL="2209800" indent="-381000" algn="l">
              <a:spcBef>
                <a:spcPct val="20000"/>
              </a:spcBef>
              <a:buClr>
                <a:schemeClr val="accent1"/>
              </a:buClr>
              <a:buFont typeface="Wingdings" panose="05000000000000000000" pitchFamily="2" charset="2"/>
              <a:defRPr sz="2000">
                <a:solidFill>
                  <a:schemeClr val="tx1"/>
                </a:solidFill>
                <a:latin typeface="Arial" panose="020B0604020202020204" pitchFamily="34" charset="0"/>
              </a:defRPr>
            </a:lvl5pPr>
            <a:lvl6pPr marL="2667000" indent="-381000" fontAlgn="base">
              <a:spcBef>
                <a:spcPct val="20000"/>
              </a:spcBef>
              <a:spcAft>
                <a:spcPct val="0"/>
              </a:spcAft>
              <a:buClr>
                <a:schemeClr val="accent1"/>
              </a:buClr>
              <a:buFont typeface="Wingdings" panose="05000000000000000000" pitchFamily="2" charset="2"/>
              <a:defRPr sz="2000">
                <a:solidFill>
                  <a:schemeClr val="tx1"/>
                </a:solidFill>
                <a:latin typeface="Arial" panose="020B0604020202020204" pitchFamily="34" charset="0"/>
              </a:defRPr>
            </a:lvl6pPr>
            <a:lvl7pPr marL="3124200" indent="-381000" fontAlgn="base">
              <a:spcBef>
                <a:spcPct val="20000"/>
              </a:spcBef>
              <a:spcAft>
                <a:spcPct val="0"/>
              </a:spcAft>
              <a:buClr>
                <a:schemeClr val="accent1"/>
              </a:buClr>
              <a:buFont typeface="Wingdings" panose="05000000000000000000" pitchFamily="2" charset="2"/>
              <a:defRPr sz="2000">
                <a:solidFill>
                  <a:schemeClr val="tx1"/>
                </a:solidFill>
                <a:latin typeface="Arial" panose="020B0604020202020204" pitchFamily="34" charset="0"/>
              </a:defRPr>
            </a:lvl7pPr>
            <a:lvl8pPr marL="3581400" indent="-381000" fontAlgn="base">
              <a:spcBef>
                <a:spcPct val="20000"/>
              </a:spcBef>
              <a:spcAft>
                <a:spcPct val="0"/>
              </a:spcAft>
              <a:buClr>
                <a:schemeClr val="accent1"/>
              </a:buClr>
              <a:buFont typeface="Wingdings" panose="05000000000000000000" pitchFamily="2" charset="2"/>
              <a:defRPr sz="2000">
                <a:solidFill>
                  <a:schemeClr val="tx1"/>
                </a:solidFill>
                <a:latin typeface="Arial" panose="020B0604020202020204" pitchFamily="34" charset="0"/>
              </a:defRPr>
            </a:lvl8pPr>
            <a:lvl9pPr marL="4038600" indent="-381000" fontAlgn="base">
              <a:spcBef>
                <a:spcPct val="20000"/>
              </a:spcBef>
              <a:spcAft>
                <a:spcPct val="0"/>
              </a:spcAft>
              <a:buClr>
                <a:schemeClr val="accent1"/>
              </a:buClr>
              <a:buFont typeface="Wingdings" panose="05000000000000000000" pitchFamily="2" charset="2"/>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sv-SE" altLang="sv-SE" dirty="0" err="1">
                <a:solidFill>
                  <a:srgbClr val="FFFF00"/>
                </a:solidFill>
              </a:rPr>
              <a:t>Follicular</a:t>
            </a:r>
            <a:r>
              <a:rPr lang="sv-SE" altLang="sv-SE" dirty="0">
                <a:solidFill>
                  <a:srgbClr val="FFFF00"/>
                </a:solidFill>
              </a:rPr>
              <a:t> </a:t>
            </a:r>
            <a:r>
              <a:rPr lang="sv-SE" altLang="sv-SE" dirty="0" err="1">
                <a:solidFill>
                  <a:srgbClr val="FFFF00"/>
                </a:solidFill>
              </a:rPr>
              <a:t>lymphoma</a:t>
            </a:r>
            <a:r>
              <a:rPr lang="sv-SE" altLang="sv-SE" dirty="0">
                <a:solidFill>
                  <a:srgbClr val="FFFF00"/>
                </a:solidFill>
              </a:rPr>
              <a:t>: </a:t>
            </a:r>
            <a:r>
              <a:rPr lang="sv-SE" altLang="sv-SE" dirty="0" err="1">
                <a:solidFill>
                  <a:srgbClr val="FFFF00"/>
                </a:solidFill>
              </a:rPr>
              <a:t>pathology</a:t>
            </a:r>
            <a:r>
              <a:rPr lang="sv-SE" altLang="sv-SE" dirty="0">
                <a:solidFill>
                  <a:srgbClr val="FFFF00"/>
                </a:solidFill>
              </a:rPr>
              <a:t> </a:t>
            </a:r>
            <a:r>
              <a:rPr lang="sv-SE" altLang="sv-SE" dirty="0" err="1">
                <a:solidFill>
                  <a:srgbClr val="FFFF00"/>
                </a:solidFill>
              </a:rPr>
              <a:t>wars</a:t>
            </a:r>
            <a:endParaRPr lang="sv-SE" altLang="sv-SE" dirty="0">
              <a:solidFill>
                <a:srgbClr val="FFFF00"/>
              </a:solidFill>
            </a:endParaRPr>
          </a:p>
        </p:txBody>
      </p:sp>
    </p:spTree>
    <p:extLst>
      <p:ext uri="{BB962C8B-B14F-4D97-AF65-F5344CB8AC3E}">
        <p14:creationId xmlns:p14="http://schemas.microsoft.com/office/powerpoint/2010/main" val="42384855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B4D52AF8-02F2-4A99-956C-9356134095F2}"/>
              </a:ext>
            </a:extLst>
          </p:cNvPr>
          <p:cNvSpPr>
            <a:spLocks noGrp="1" noChangeArrowheads="1"/>
          </p:cNvSpPr>
          <p:nvPr>
            <p:ph type="title"/>
          </p:nvPr>
        </p:nvSpPr>
        <p:spPr>
          <a:xfrm>
            <a:off x="256746" y="216706"/>
            <a:ext cx="8203686" cy="523430"/>
          </a:xfrm>
        </p:spPr>
        <p:txBody>
          <a:bodyPr/>
          <a:lstStyle/>
          <a:p>
            <a:pPr eaLnBrk="1" hangingPunct="1"/>
            <a:r>
              <a:rPr lang="sv-SE" altLang="sv-SE" sz="2400" dirty="0"/>
              <a:t>Skillnad i förhållningssätt beroende på om lymfom är</a:t>
            </a:r>
          </a:p>
        </p:txBody>
      </p:sp>
      <p:grpSp>
        <p:nvGrpSpPr>
          <p:cNvPr id="4" name="Grupp 3">
            <a:extLst>
              <a:ext uri="{FF2B5EF4-FFF2-40B4-BE49-F238E27FC236}">
                <a16:creationId xmlns:a16="http://schemas.microsoft.com/office/drawing/2014/main" id="{5AA88483-B3C7-471A-A457-7BC57FCEA9F0}"/>
              </a:ext>
            </a:extLst>
          </p:cNvPr>
          <p:cNvGrpSpPr/>
          <p:nvPr/>
        </p:nvGrpSpPr>
        <p:grpSpPr>
          <a:xfrm>
            <a:off x="2987824" y="2043612"/>
            <a:ext cx="2438956" cy="2256329"/>
            <a:chOff x="2667440" y="1995686"/>
            <a:chExt cx="3168352" cy="2931108"/>
          </a:xfrm>
        </p:grpSpPr>
        <p:sp>
          <p:nvSpPr>
            <p:cNvPr id="2" name="Rektangel 1">
              <a:extLst>
                <a:ext uri="{FF2B5EF4-FFF2-40B4-BE49-F238E27FC236}">
                  <a16:creationId xmlns:a16="http://schemas.microsoft.com/office/drawing/2014/main" id="{97AE9018-11A3-4CDB-8AC6-A5F67FD040BC}"/>
                </a:ext>
              </a:extLst>
            </p:cNvPr>
            <p:cNvSpPr/>
            <p:nvPr/>
          </p:nvSpPr>
          <p:spPr>
            <a:xfrm>
              <a:off x="2667440" y="1995686"/>
              <a:ext cx="3168352" cy="29311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5" name="Picture 2" descr="Untitled-2">
              <a:extLst>
                <a:ext uri="{FF2B5EF4-FFF2-40B4-BE49-F238E27FC236}">
                  <a16:creationId xmlns:a16="http://schemas.microsoft.com/office/drawing/2014/main" id="{103B6493-DB0D-48D7-8643-E58534F09C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9448" y="2013935"/>
              <a:ext cx="3017031" cy="2726655"/>
            </a:xfrm>
            <a:prstGeom prst="rect">
              <a:avLst/>
            </a:prstGeom>
            <a:noFill/>
            <a:ln>
              <a:noFill/>
            </a:ln>
            <a:effectLst>
              <a:outerShdw blurRad="50800" dist="50800" dir="54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ruta 8">
            <a:extLst>
              <a:ext uri="{FF2B5EF4-FFF2-40B4-BE49-F238E27FC236}">
                <a16:creationId xmlns:a16="http://schemas.microsoft.com/office/drawing/2014/main" id="{659E397A-2945-4F13-9144-83E23FC3A162}"/>
              </a:ext>
            </a:extLst>
          </p:cNvPr>
          <p:cNvSpPr txBox="1"/>
          <p:nvPr/>
        </p:nvSpPr>
        <p:spPr>
          <a:xfrm>
            <a:off x="2908346" y="4068491"/>
            <a:ext cx="2592288" cy="276999"/>
          </a:xfrm>
          <a:prstGeom prst="rect">
            <a:avLst/>
          </a:prstGeom>
          <a:noFill/>
        </p:spPr>
        <p:txBody>
          <a:bodyPr wrap="square">
            <a:spAutoFit/>
          </a:bodyPr>
          <a:lstStyle/>
          <a:p>
            <a:r>
              <a:rPr lang="sv-SE" altLang="sv-SE" sz="1200" i="1" dirty="0">
                <a:solidFill>
                  <a:srgbClr val="FF0000"/>
                </a:solidFill>
                <a:effectLst>
                  <a:outerShdw blurRad="38100" dist="38100" dir="2700000" algn="tl">
                    <a:srgbClr val="000000">
                      <a:alpha val="43137"/>
                    </a:srgbClr>
                  </a:outerShdw>
                </a:effectLst>
                <a:latin typeface="Arial" pitchFamily="34" charset="0"/>
                <a:cs typeface="Arial" pitchFamily="34" charset="0"/>
              </a:rPr>
              <a:t>Wahlin et al BJH 2012</a:t>
            </a:r>
            <a:endParaRPr lang="sv-SE" sz="1200" i="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9219" name="Rectangle 3">
            <a:extLst>
              <a:ext uri="{FF2B5EF4-FFF2-40B4-BE49-F238E27FC236}">
                <a16:creationId xmlns:a16="http://schemas.microsoft.com/office/drawing/2014/main" id="{CDAB8694-174E-486C-AC28-51275EDAB5FD}"/>
              </a:ext>
            </a:extLst>
          </p:cNvPr>
          <p:cNvSpPr>
            <a:spLocks noGrp="1" noChangeArrowheads="1"/>
          </p:cNvSpPr>
          <p:nvPr>
            <p:ph type="body" idx="4294967295"/>
          </p:nvPr>
        </p:nvSpPr>
        <p:spPr>
          <a:xfrm>
            <a:off x="174286" y="734437"/>
            <a:ext cx="8712968" cy="3422167"/>
          </a:xfrm>
        </p:spPr>
        <p:txBody>
          <a:bodyPr anchor="t">
            <a:normAutofit lnSpcReduction="10000"/>
          </a:bodyPr>
          <a:lstStyle/>
          <a:p>
            <a:pPr marL="0" indent="0">
              <a:buNone/>
            </a:pPr>
            <a:r>
              <a:rPr lang="sv-SE" altLang="sv-SE" sz="1800" b="1" dirty="0">
                <a:solidFill>
                  <a:srgbClr val="FFFF00"/>
                </a:solidFill>
              </a:rPr>
              <a:t>Högmalignt / aggressivt    	</a:t>
            </a:r>
            <a:r>
              <a:rPr lang="sv-SE" altLang="sv-SE" sz="1800" i="1" dirty="0">
                <a:solidFill>
                  <a:srgbClr val="FFFF00"/>
                </a:solidFill>
              </a:rPr>
              <a:t>respektive</a:t>
            </a:r>
            <a:r>
              <a:rPr lang="sv-SE" altLang="sv-SE" sz="1800" b="1" dirty="0">
                <a:solidFill>
                  <a:srgbClr val="FFFF00"/>
                </a:solidFill>
              </a:rPr>
              <a:t>	Lågmalignt / indolent</a:t>
            </a:r>
          </a:p>
          <a:p>
            <a:pPr marL="0" indent="0">
              <a:buNone/>
            </a:pPr>
            <a:r>
              <a:rPr lang="sv-SE" altLang="sv-SE" sz="1800" dirty="0">
                <a:solidFill>
                  <a:srgbClr val="FFFF00"/>
                </a:solidFill>
              </a:rPr>
              <a:t>Snabbt dödligt					Långsamt dödligt</a:t>
            </a:r>
          </a:p>
          <a:p>
            <a:pPr marL="0" indent="0">
              <a:buNone/>
            </a:pPr>
            <a:r>
              <a:rPr lang="sv-SE" altLang="sv-SE" sz="1800" dirty="0">
                <a:solidFill>
                  <a:srgbClr val="FFFF00"/>
                </a:solidFill>
              </a:rPr>
              <a:t>Botbart						Ej botbart (med konventionell</a:t>
            </a:r>
          </a:p>
          <a:p>
            <a:pPr marL="0" indent="0">
              <a:buNone/>
            </a:pPr>
            <a:r>
              <a:rPr lang="sv-SE" altLang="sv-SE" sz="1800" dirty="0">
                <a:solidFill>
                  <a:srgbClr val="FFFF00"/>
                </a:solidFill>
              </a:rPr>
              <a:t>						   behandling)</a:t>
            </a:r>
          </a:p>
          <a:p>
            <a:pPr marL="0" indent="0">
              <a:buNone/>
            </a:pPr>
            <a:r>
              <a:rPr lang="sv-SE" altLang="sv-SE" sz="1800" dirty="0">
                <a:solidFill>
                  <a:srgbClr val="FFFF00"/>
                </a:solidFill>
              </a:rPr>
              <a:t>Recidiverar ibland				Recidiverar ”alltid”</a:t>
            </a:r>
          </a:p>
          <a:p>
            <a:pPr marL="0" indent="0">
              <a:buNone/>
            </a:pPr>
            <a:r>
              <a:rPr lang="sv-SE" altLang="sv-SE" sz="1800" dirty="0">
                <a:solidFill>
                  <a:srgbClr val="FFFF00"/>
                </a:solidFill>
              </a:rPr>
              <a:t>Optimera/maximera första 				Tyst planera minst två</a:t>
            </a:r>
          </a:p>
          <a:p>
            <a:pPr marL="0" indent="0">
              <a:buNone/>
            </a:pPr>
            <a:r>
              <a:rPr lang="sv-SE" altLang="sv-SE" sz="1800" dirty="0">
                <a:solidFill>
                  <a:srgbClr val="FFFF00"/>
                </a:solidFill>
              </a:rPr>
              <a:t>   linjens behandling				   behandlingslinjer framåt</a:t>
            </a:r>
          </a:p>
          <a:p>
            <a:pPr marL="0" indent="0">
              <a:buNone/>
            </a:pPr>
            <a:r>
              <a:rPr lang="sv-SE" altLang="sv-SE" sz="1800" dirty="0">
                <a:solidFill>
                  <a:srgbClr val="FFFF00"/>
                </a:solidFill>
              </a:rPr>
              <a:t>Bota så många som	 			Maximera överlevnadstid</a:t>
            </a:r>
          </a:p>
          <a:p>
            <a:pPr marL="0" indent="0">
              <a:buNone/>
            </a:pPr>
            <a:r>
              <a:rPr lang="sv-SE" altLang="sv-SE" sz="1800" dirty="0">
                <a:solidFill>
                  <a:srgbClr val="FFFF00"/>
                </a:solidFill>
              </a:rPr>
              <a:t>   möjligt						Behåll utrymme för</a:t>
            </a:r>
          </a:p>
          <a:p>
            <a:pPr marL="0" indent="0">
              <a:buNone/>
            </a:pPr>
            <a:r>
              <a:rPr lang="sv-SE" altLang="sv-SE" sz="1800" dirty="0">
                <a:solidFill>
                  <a:srgbClr val="FFFF00"/>
                </a:solidFill>
              </a:rPr>
              <a:t>						   transformationsbehandling</a:t>
            </a:r>
          </a:p>
          <a:p>
            <a:pPr marL="0" indent="0">
              <a:buNone/>
            </a:pPr>
            <a:r>
              <a:rPr lang="sv-SE" altLang="sv-SE" sz="1800" dirty="0">
                <a:solidFill>
                  <a:srgbClr val="FFFF00"/>
                </a:solidFill>
              </a:rPr>
              <a:t>Starta behandling prompt	</a:t>
            </a:r>
            <a:r>
              <a:rPr lang="sv-SE" altLang="sv-SE" sz="1800" dirty="0">
                <a:solidFill>
                  <a:srgbClr val="FF0000"/>
                </a:solidFill>
              </a:rPr>
              <a:t>		</a:t>
            </a:r>
            <a:r>
              <a:rPr lang="sv-SE" altLang="sv-SE" sz="1800" dirty="0">
                <a:solidFill>
                  <a:srgbClr val="FFFF00"/>
                </a:solidFill>
              </a:rPr>
              <a:t>	Skjut upp behandling</a:t>
            </a:r>
          </a:p>
        </p:txBody>
      </p:sp>
    </p:spTree>
    <p:extLst>
      <p:ext uri="{BB962C8B-B14F-4D97-AF65-F5344CB8AC3E}">
        <p14:creationId xmlns:p14="http://schemas.microsoft.com/office/powerpoint/2010/main" val="265189751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ruta 5">
            <a:extLst>
              <a:ext uri="{FF2B5EF4-FFF2-40B4-BE49-F238E27FC236}">
                <a16:creationId xmlns:a16="http://schemas.microsoft.com/office/drawing/2014/main" id="{C415088A-4E66-462F-ACB1-2E4AD2A5FCB0}"/>
              </a:ext>
            </a:extLst>
          </p:cNvPr>
          <p:cNvSpPr txBox="1"/>
          <p:nvPr/>
        </p:nvSpPr>
        <p:spPr>
          <a:xfrm>
            <a:off x="539749" y="231939"/>
            <a:ext cx="8302799" cy="4635115"/>
          </a:xfrm>
          <a:prstGeom prst="rect">
            <a:avLst/>
          </a:prstGeom>
          <a:noFill/>
        </p:spPr>
        <p:txBody>
          <a:bodyPr wrap="square">
            <a:spAutoFit/>
          </a:bodyPr>
          <a:lstStyle/>
          <a:p>
            <a:pPr marL="0" marR="0" lvl="0" indent="0" algn="l" defTabSz="914400" rtl="0" eaLnBrk="1" fontAlgn="auto" latinLnBrk="0" hangingPunct="1">
              <a:lnSpc>
                <a:spcPct val="100000"/>
              </a:lnSpc>
              <a:spcBef>
                <a:spcPct val="20000"/>
              </a:spcBef>
              <a:spcAft>
                <a:spcPts val="0"/>
              </a:spcAft>
              <a:buClrTx/>
              <a:buSzPct val="60000"/>
              <a:buFont typeface="Wingdings" pitchFamily="2" charset="2"/>
              <a:buNone/>
              <a:tabLst/>
              <a:defRPr/>
            </a:pPr>
            <a:r>
              <a:rPr kumimoji="0" lang="sv-SE" altLang="sv-SE" sz="18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itchFamily="34" charset="0"/>
                <a:ea typeface="+mn-ea"/>
                <a:cs typeface="Arial" pitchFamily="34" charset="0"/>
              </a:rPr>
              <a:t>Follikulärt</a:t>
            </a:r>
            <a:r>
              <a:rPr kumimoji="0" lang="sv-SE" altLang="sv-SE" sz="1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mn-ea"/>
                <a:cs typeface="Arial" pitchFamily="34" charset="0"/>
              </a:rPr>
              <a:t> lymfom grad 1, 2, 3A</a:t>
            </a:r>
          </a:p>
          <a:p>
            <a:pPr marL="0" marR="0" lvl="0" indent="0" algn="l" defTabSz="914400" rtl="0" eaLnBrk="1" fontAlgn="auto" latinLnBrk="0" hangingPunct="1">
              <a:lnSpc>
                <a:spcPct val="100000"/>
              </a:lnSpc>
              <a:spcBef>
                <a:spcPct val="20000"/>
              </a:spcBef>
              <a:spcAft>
                <a:spcPts val="0"/>
              </a:spcAft>
              <a:buClrTx/>
              <a:buSzPct val="60000"/>
              <a:buFont typeface="Wingdings" pitchFamily="2" charset="2"/>
              <a:buNone/>
              <a:tabLst/>
              <a:defRPr/>
            </a:pPr>
            <a:endParaRPr kumimoji="0" lang="sv-SE" altLang="sv-SE" sz="1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mn-ea"/>
              <a:cs typeface="Arial" pitchFamily="34" charset="0"/>
            </a:endParaRPr>
          </a:p>
          <a:p>
            <a:pPr marL="0" marR="0" lvl="0" indent="0" algn="l" defTabSz="914400" rtl="0" eaLnBrk="1" fontAlgn="auto" latinLnBrk="0" hangingPunct="1">
              <a:lnSpc>
                <a:spcPct val="100000"/>
              </a:lnSpc>
              <a:spcBef>
                <a:spcPct val="20000"/>
              </a:spcBef>
              <a:spcAft>
                <a:spcPts val="0"/>
              </a:spcAft>
              <a:buClrTx/>
              <a:buSzPct val="60000"/>
              <a:buFont typeface="Wingdings" pitchFamily="2" charset="2"/>
              <a:buNone/>
              <a:tabLst/>
              <a:defRPr/>
            </a:pPr>
            <a:r>
              <a:rPr kumimoji="0" lang="sv-SE" altLang="sv-SE" sz="1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mn-ea"/>
                <a:cs typeface="Arial" pitchFamily="34" charset="0"/>
              </a:rPr>
              <a:t>Runt 90% har t(14;18) (</a:t>
            </a:r>
            <a:r>
              <a:rPr lang="sv-SE" altLang="sv-SE" dirty="0">
                <a:solidFill>
                  <a:srgbClr val="FFFF00"/>
                </a:solidFill>
                <a:effectLst>
                  <a:outerShdw blurRad="38100" dist="38100" dir="2700000" algn="tl">
                    <a:srgbClr val="000000">
                      <a:alpha val="43137"/>
                    </a:srgbClr>
                  </a:outerShdw>
                </a:effectLst>
                <a:latin typeface="Arial" pitchFamily="34" charset="0"/>
                <a:cs typeface="Arial" pitchFamily="34" charset="0"/>
              </a:rPr>
              <a:t>IGH2-BCL2)</a:t>
            </a:r>
          </a:p>
          <a:p>
            <a:pPr marL="0" marR="0" lvl="0" indent="0" algn="l" defTabSz="914400" rtl="0" eaLnBrk="1" fontAlgn="auto" latinLnBrk="0" hangingPunct="1">
              <a:lnSpc>
                <a:spcPct val="100000"/>
              </a:lnSpc>
              <a:spcBef>
                <a:spcPct val="20000"/>
              </a:spcBef>
              <a:spcAft>
                <a:spcPts val="0"/>
              </a:spcAft>
              <a:buClrTx/>
              <a:buSzPct val="60000"/>
              <a:buFont typeface="Wingdings" pitchFamily="2" charset="2"/>
              <a:buNone/>
              <a:tabLst/>
              <a:defRPr/>
            </a:pPr>
            <a:endParaRPr lang="sv-SE" altLang="sv-SE" dirty="0">
              <a:solidFill>
                <a:srgbClr val="FFFF00"/>
              </a:solidFill>
              <a:effectLst>
                <a:outerShdw blurRad="38100" dist="38100" dir="2700000" algn="tl">
                  <a:srgbClr val="000000">
                    <a:alpha val="43137"/>
                  </a:srgbClr>
                </a:outerShdw>
              </a:effectLst>
              <a:latin typeface="Arial" pitchFamily="34" charset="0"/>
              <a:cs typeface="Arial" pitchFamily="34" charset="0"/>
            </a:endParaRPr>
          </a:p>
          <a:p>
            <a:pPr marL="0" marR="0" lvl="0" indent="0" algn="l" defTabSz="914400" rtl="0" eaLnBrk="1" fontAlgn="auto" latinLnBrk="0" hangingPunct="1">
              <a:lnSpc>
                <a:spcPct val="100000"/>
              </a:lnSpc>
              <a:spcBef>
                <a:spcPct val="20000"/>
              </a:spcBef>
              <a:spcAft>
                <a:spcPts val="0"/>
              </a:spcAft>
              <a:buClrTx/>
              <a:buSzPct val="60000"/>
              <a:buFont typeface="Wingdings" pitchFamily="2" charset="2"/>
              <a:buNone/>
              <a:tabLst/>
              <a:defRPr/>
            </a:pPr>
            <a:r>
              <a:rPr lang="sv-SE" altLang="sv-SE" dirty="0">
                <a:solidFill>
                  <a:srgbClr val="FFFF00"/>
                </a:solidFill>
                <a:effectLst>
                  <a:outerShdw blurRad="38100" dist="38100" dir="2700000" algn="tl">
                    <a:srgbClr val="000000">
                      <a:alpha val="43137"/>
                    </a:srgbClr>
                  </a:outerShdw>
                </a:effectLst>
                <a:latin typeface="Arial" pitchFamily="34" charset="0"/>
                <a:cs typeface="Arial" pitchFamily="34" charset="0"/>
              </a:rPr>
              <a:t>Mutation		</a:t>
            </a:r>
            <a:r>
              <a:rPr lang="sv-SE" altLang="sv-SE" dirty="0" err="1">
                <a:solidFill>
                  <a:srgbClr val="FFFF00"/>
                </a:solidFill>
                <a:effectLst>
                  <a:outerShdw blurRad="38100" dist="38100" dir="2700000" algn="tl">
                    <a:srgbClr val="000000">
                      <a:alpha val="43137"/>
                    </a:srgbClr>
                  </a:outerShdw>
                </a:effectLst>
                <a:latin typeface="Arial" pitchFamily="34" charset="0"/>
                <a:cs typeface="Arial" pitchFamily="34" charset="0"/>
              </a:rPr>
              <a:t>Frekv</a:t>
            </a:r>
            <a:r>
              <a:rPr lang="sv-SE" altLang="sv-SE" dirty="0">
                <a:solidFill>
                  <a:srgbClr val="FFFF00"/>
                </a:solidFill>
                <a:effectLst>
                  <a:outerShdw blurRad="38100" dist="38100" dir="2700000" algn="tl">
                    <a:srgbClr val="000000">
                      <a:alpha val="43137"/>
                    </a:srgbClr>
                  </a:outerShdw>
                </a:effectLst>
                <a:latin typeface="Arial" pitchFamily="34" charset="0"/>
                <a:cs typeface="Arial" pitchFamily="34" charset="0"/>
              </a:rPr>
              <a:t>	Uppgift				Kommentar</a:t>
            </a:r>
          </a:p>
          <a:p>
            <a:pPr marL="0" marR="0" lvl="0" indent="0" algn="l" defTabSz="914400" rtl="0" eaLnBrk="1" fontAlgn="auto" latinLnBrk="0" hangingPunct="1">
              <a:lnSpc>
                <a:spcPct val="100000"/>
              </a:lnSpc>
              <a:spcBef>
                <a:spcPct val="20000"/>
              </a:spcBef>
              <a:spcAft>
                <a:spcPts val="0"/>
              </a:spcAft>
              <a:buClrTx/>
              <a:buSzPct val="60000"/>
              <a:buFont typeface="Wingdings" pitchFamily="2" charset="2"/>
              <a:buNone/>
              <a:tabLst/>
              <a:defRPr/>
            </a:pPr>
            <a:endParaRPr lang="sv-SE" altLang="sv-SE" dirty="0">
              <a:solidFill>
                <a:srgbClr val="FFFF00"/>
              </a:solidFill>
              <a:effectLst>
                <a:outerShdw blurRad="38100" dist="38100" dir="2700000" algn="tl">
                  <a:srgbClr val="000000">
                    <a:alpha val="43137"/>
                  </a:srgbClr>
                </a:outerShdw>
              </a:effectLst>
              <a:latin typeface="Arial" pitchFamily="34" charset="0"/>
              <a:cs typeface="Arial" pitchFamily="34" charset="0"/>
            </a:endParaRPr>
          </a:p>
          <a:p>
            <a:pPr marL="0" marR="0" lvl="0" indent="0" algn="l" defTabSz="914400" rtl="0" eaLnBrk="1" fontAlgn="auto" latinLnBrk="0" hangingPunct="1">
              <a:lnSpc>
                <a:spcPct val="100000"/>
              </a:lnSpc>
              <a:spcBef>
                <a:spcPct val="20000"/>
              </a:spcBef>
              <a:spcAft>
                <a:spcPts val="0"/>
              </a:spcAft>
              <a:buClrTx/>
              <a:buSzPct val="60000"/>
              <a:buFont typeface="Wingdings" pitchFamily="2" charset="2"/>
              <a:buNone/>
              <a:tabLst/>
              <a:defRPr/>
            </a:pPr>
            <a:r>
              <a:rPr lang="sv-SE" dirty="0">
                <a:solidFill>
                  <a:srgbClr val="FFFF00"/>
                </a:solidFill>
                <a:effectLst>
                  <a:outerShdw blurRad="38100" dist="38100" dir="2700000" algn="tl">
                    <a:srgbClr val="000000">
                      <a:alpha val="43137"/>
                    </a:srgbClr>
                  </a:outerShdw>
                </a:effectLst>
                <a:latin typeface="Arial" pitchFamily="34" charset="0"/>
                <a:cs typeface="Arial" pitchFamily="34" charset="0"/>
              </a:rPr>
              <a:t>KMT2D/MLL2	72% (-)	</a:t>
            </a:r>
            <a:r>
              <a:rPr lang="sv-SE" dirty="0" err="1">
                <a:solidFill>
                  <a:srgbClr val="FFFF00"/>
                </a:solidFill>
                <a:effectLst>
                  <a:outerShdw blurRad="38100" dist="38100" dir="2700000" algn="tl">
                    <a:srgbClr val="000000">
                      <a:alpha val="43137"/>
                    </a:srgbClr>
                  </a:outerShdw>
                </a:effectLst>
                <a:latin typeface="Arial" pitchFamily="34" charset="0"/>
                <a:cs typeface="Arial" pitchFamily="34" charset="0"/>
              </a:rPr>
              <a:t>Kromatinmodifierande</a:t>
            </a:r>
            <a:r>
              <a:rPr lang="sv-SE" dirty="0">
                <a:solidFill>
                  <a:srgbClr val="FFFF00"/>
                </a:solidFill>
                <a:effectLst>
                  <a:outerShdw blurRad="38100" dist="38100" dir="2700000" algn="tl">
                    <a:srgbClr val="000000">
                      <a:alpha val="43137"/>
                    </a:srgbClr>
                  </a:outerShdw>
                </a:effectLst>
                <a:latin typeface="Arial" pitchFamily="34" charset="0"/>
                <a:cs typeface="Arial" pitchFamily="34" charset="0"/>
              </a:rPr>
              <a:t> gen	</a:t>
            </a:r>
          </a:p>
          <a:p>
            <a:pPr marL="0" marR="0" lvl="0" indent="0" algn="l" defTabSz="914400" rtl="0" eaLnBrk="1" fontAlgn="auto" latinLnBrk="0" hangingPunct="1">
              <a:lnSpc>
                <a:spcPct val="100000"/>
              </a:lnSpc>
              <a:spcBef>
                <a:spcPct val="20000"/>
              </a:spcBef>
              <a:spcAft>
                <a:spcPts val="0"/>
              </a:spcAft>
              <a:buClrTx/>
              <a:buSzPct val="60000"/>
              <a:buFont typeface="Wingdings" pitchFamily="2" charset="2"/>
              <a:buNone/>
              <a:tabLst/>
              <a:defRPr/>
            </a:pPr>
            <a:r>
              <a:rPr lang="sv-SE" dirty="0">
                <a:solidFill>
                  <a:srgbClr val="FFFF00"/>
                </a:solidFill>
                <a:effectLst>
                  <a:outerShdw blurRad="38100" dist="38100" dir="2700000" algn="tl">
                    <a:srgbClr val="000000">
                      <a:alpha val="43137"/>
                    </a:srgbClr>
                  </a:outerShdw>
                </a:effectLst>
                <a:latin typeface="Arial" pitchFamily="34" charset="0"/>
                <a:cs typeface="Arial" pitchFamily="34" charset="0"/>
              </a:rPr>
              <a:t>CREBBP	65% (-)	</a:t>
            </a:r>
            <a:r>
              <a:rPr lang="sv-SE" dirty="0" err="1">
                <a:solidFill>
                  <a:srgbClr val="FFFF00"/>
                </a:solidFill>
                <a:effectLst>
                  <a:outerShdw blurRad="38100" dist="38100" dir="2700000" algn="tl">
                    <a:srgbClr val="000000">
                      <a:alpha val="43137"/>
                    </a:srgbClr>
                  </a:outerShdw>
                </a:effectLst>
                <a:latin typeface="Arial" pitchFamily="34" charset="0"/>
                <a:cs typeface="Arial" pitchFamily="34" charset="0"/>
              </a:rPr>
              <a:t>Kromatinmodifierande</a:t>
            </a:r>
            <a:r>
              <a:rPr lang="sv-SE" dirty="0">
                <a:solidFill>
                  <a:srgbClr val="FFFF00"/>
                </a:solidFill>
                <a:effectLst>
                  <a:outerShdw blurRad="38100" dist="38100" dir="2700000" algn="tl">
                    <a:srgbClr val="000000">
                      <a:alpha val="43137"/>
                    </a:srgbClr>
                  </a:outerShdw>
                </a:effectLst>
                <a:latin typeface="Arial" pitchFamily="34" charset="0"/>
                <a:cs typeface="Arial" pitchFamily="34" charset="0"/>
              </a:rPr>
              <a:t> gen		tidig händelse</a:t>
            </a:r>
          </a:p>
          <a:p>
            <a:pPr marL="0" marR="0" lvl="0" indent="0" algn="l" defTabSz="914400" rtl="0" eaLnBrk="1" fontAlgn="auto" latinLnBrk="0" hangingPunct="1">
              <a:lnSpc>
                <a:spcPct val="100000"/>
              </a:lnSpc>
              <a:spcBef>
                <a:spcPct val="20000"/>
              </a:spcBef>
              <a:spcAft>
                <a:spcPts val="0"/>
              </a:spcAft>
              <a:buClrTx/>
              <a:buSzPct val="60000"/>
              <a:buFont typeface="Wingdings" pitchFamily="2" charset="2"/>
              <a:buNone/>
              <a:tabLst/>
              <a:defRPr/>
            </a:pPr>
            <a:r>
              <a:rPr lang="sv-SE" dirty="0">
                <a:solidFill>
                  <a:srgbClr val="FFFF00"/>
                </a:solidFill>
                <a:effectLst>
                  <a:outerShdw blurRad="38100" dist="38100" dir="2700000" algn="tl">
                    <a:srgbClr val="000000">
                      <a:alpha val="43137"/>
                    </a:srgbClr>
                  </a:outerShdw>
                </a:effectLst>
                <a:latin typeface="Arial" pitchFamily="34" charset="0"/>
                <a:cs typeface="Arial" pitchFamily="34" charset="0"/>
              </a:rPr>
              <a:t>EZH2		25% (+)	</a:t>
            </a:r>
            <a:r>
              <a:rPr lang="sv-SE" dirty="0" err="1">
                <a:solidFill>
                  <a:srgbClr val="FFFF00"/>
                </a:solidFill>
                <a:effectLst>
                  <a:outerShdw blurRad="38100" dist="38100" dir="2700000" algn="tl">
                    <a:srgbClr val="000000">
                      <a:alpha val="43137"/>
                    </a:srgbClr>
                  </a:outerShdw>
                </a:effectLst>
                <a:latin typeface="Arial" pitchFamily="34" charset="0"/>
                <a:cs typeface="Arial" pitchFamily="34" charset="0"/>
              </a:rPr>
              <a:t>Kromatinmodifierande</a:t>
            </a:r>
            <a:r>
              <a:rPr lang="sv-SE" dirty="0">
                <a:solidFill>
                  <a:srgbClr val="FFFF00"/>
                </a:solidFill>
                <a:effectLst>
                  <a:outerShdw blurRad="38100" dist="38100" dir="2700000" algn="tl">
                    <a:srgbClr val="000000">
                      <a:alpha val="43137"/>
                    </a:srgbClr>
                  </a:outerShdw>
                </a:effectLst>
                <a:latin typeface="Arial" pitchFamily="34" charset="0"/>
                <a:cs typeface="Arial" pitchFamily="34" charset="0"/>
              </a:rPr>
              <a:t> gen		</a:t>
            </a:r>
            <a:r>
              <a:rPr lang="sv-SE" dirty="0" err="1">
                <a:solidFill>
                  <a:srgbClr val="FFFF00"/>
                </a:solidFill>
                <a:effectLst>
                  <a:outerShdw blurRad="38100" dist="38100" dir="2700000" algn="tl">
                    <a:srgbClr val="000000">
                      <a:alpha val="43137"/>
                    </a:srgbClr>
                  </a:outerShdw>
                </a:effectLst>
                <a:latin typeface="Arial" pitchFamily="34" charset="0"/>
                <a:cs typeface="Arial" pitchFamily="34" charset="0"/>
              </a:rPr>
              <a:t>tazemetostat</a:t>
            </a:r>
            <a:endParaRPr lang="sv-SE" dirty="0">
              <a:solidFill>
                <a:srgbClr val="FFFF00"/>
              </a:solidFill>
              <a:effectLst>
                <a:outerShdw blurRad="38100" dist="38100" dir="2700000" algn="tl">
                  <a:srgbClr val="000000">
                    <a:alpha val="43137"/>
                  </a:srgbClr>
                </a:outerShdw>
              </a:effectLst>
              <a:latin typeface="Arial" pitchFamily="34" charset="0"/>
              <a:cs typeface="Arial" pitchFamily="34" charset="0"/>
            </a:endParaRPr>
          </a:p>
          <a:p>
            <a:pPr marL="0" marR="0" lvl="0" indent="0" algn="l" defTabSz="914400" rtl="0" eaLnBrk="1" fontAlgn="auto" latinLnBrk="0" hangingPunct="1">
              <a:lnSpc>
                <a:spcPct val="100000"/>
              </a:lnSpc>
              <a:spcBef>
                <a:spcPct val="20000"/>
              </a:spcBef>
              <a:spcAft>
                <a:spcPts val="0"/>
              </a:spcAft>
              <a:buClrTx/>
              <a:buSzPct val="60000"/>
              <a:buFont typeface="Wingdings" pitchFamily="2" charset="2"/>
              <a:buNone/>
              <a:tabLst/>
              <a:defRPr/>
            </a:pPr>
            <a:r>
              <a:rPr lang="sv-SE" dirty="0">
                <a:solidFill>
                  <a:srgbClr val="FFFF00"/>
                </a:solidFill>
                <a:effectLst>
                  <a:outerShdw blurRad="38100" dist="38100" dir="2700000" algn="tl">
                    <a:srgbClr val="000000">
                      <a:alpha val="43137"/>
                    </a:srgbClr>
                  </a:outerShdw>
                </a:effectLst>
                <a:latin typeface="Arial" pitchFamily="34" charset="0"/>
                <a:cs typeface="Arial" pitchFamily="34" charset="0"/>
              </a:rPr>
              <a:t>Ovan </a:t>
            </a:r>
            <a:r>
              <a:rPr lang="sv-SE" dirty="0" err="1">
                <a:solidFill>
                  <a:srgbClr val="FFFF00"/>
                </a:solidFill>
                <a:effectLst>
                  <a:outerShdw blurRad="38100" dist="38100" dir="2700000" algn="tl">
                    <a:srgbClr val="000000">
                      <a:alpha val="43137"/>
                    </a:srgbClr>
                  </a:outerShdw>
                </a:effectLst>
                <a:latin typeface="Arial" pitchFamily="34" charset="0"/>
                <a:cs typeface="Arial" pitchFamily="34" charset="0"/>
              </a:rPr>
              <a:t>kromatinmodifierande</a:t>
            </a:r>
            <a:r>
              <a:rPr lang="sv-SE" dirty="0">
                <a:solidFill>
                  <a:srgbClr val="FFFF00"/>
                </a:solidFill>
                <a:effectLst>
                  <a:outerShdw blurRad="38100" dist="38100" dir="2700000" algn="tl">
                    <a:srgbClr val="000000">
                      <a:alpha val="43137"/>
                    </a:srgbClr>
                  </a:outerShdw>
                </a:effectLst>
                <a:latin typeface="Arial" pitchFamily="34" charset="0"/>
                <a:cs typeface="Arial" pitchFamily="34" charset="0"/>
              </a:rPr>
              <a:t> mutationer stoppar lymfomet i GC och förhindrar differentiering.</a:t>
            </a:r>
          </a:p>
          <a:p>
            <a:pPr marL="0" marR="0" lvl="0" indent="0" algn="l" defTabSz="914400" rtl="0" eaLnBrk="1" fontAlgn="auto" latinLnBrk="0" hangingPunct="1">
              <a:lnSpc>
                <a:spcPct val="100000"/>
              </a:lnSpc>
              <a:spcBef>
                <a:spcPct val="20000"/>
              </a:spcBef>
              <a:spcAft>
                <a:spcPts val="0"/>
              </a:spcAft>
              <a:buClrTx/>
              <a:buSzPct val="60000"/>
              <a:buFont typeface="Wingdings" pitchFamily="2" charset="2"/>
              <a:buNone/>
              <a:tabLst/>
              <a:defRPr/>
            </a:pPr>
            <a:endParaRPr lang="sv-SE" dirty="0">
              <a:solidFill>
                <a:srgbClr val="FFFF00"/>
              </a:solidFill>
              <a:effectLst>
                <a:outerShdw blurRad="38100" dist="38100" dir="2700000" algn="tl">
                  <a:srgbClr val="000000">
                    <a:alpha val="43137"/>
                  </a:srgbClr>
                </a:outerShdw>
              </a:effectLst>
              <a:latin typeface="Arial" pitchFamily="34" charset="0"/>
              <a:cs typeface="Arial" pitchFamily="34" charset="0"/>
            </a:endParaRPr>
          </a:p>
          <a:p>
            <a:pPr marL="0" marR="0" lvl="0" indent="0" algn="l" defTabSz="914400" rtl="0" eaLnBrk="1" fontAlgn="auto" latinLnBrk="0" hangingPunct="1">
              <a:lnSpc>
                <a:spcPct val="100000"/>
              </a:lnSpc>
              <a:spcBef>
                <a:spcPct val="20000"/>
              </a:spcBef>
              <a:spcAft>
                <a:spcPts val="0"/>
              </a:spcAft>
              <a:buClrTx/>
              <a:buSzPct val="60000"/>
              <a:buFont typeface="Wingdings" pitchFamily="2" charset="2"/>
              <a:buNone/>
              <a:tabLst/>
              <a:defRPr/>
            </a:pPr>
            <a:r>
              <a:rPr lang="sv-SE" dirty="0">
                <a:solidFill>
                  <a:srgbClr val="FFFF00"/>
                </a:solidFill>
                <a:effectLst>
                  <a:outerShdw blurRad="38100" dist="38100" dir="2700000" algn="tl">
                    <a:srgbClr val="000000">
                      <a:alpha val="43137"/>
                    </a:srgbClr>
                  </a:outerShdw>
                </a:effectLst>
                <a:latin typeface="Arial" pitchFamily="34" charset="0"/>
                <a:cs typeface="Arial" pitchFamily="34" charset="0"/>
              </a:rPr>
              <a:t>TNFRSF14	40% (-)	Samtal med T-celler</a:t>
            </a:r>
          </a:p>
          <a:p>
            <a:pPr marL="0" marR="0" lvl="0" indent="0" algn="l" defTabSz="914400" rtl="0" eaLnBrk="1" fontAlgn="auto" latinLnBrk="0" hangingPunct="1">
              <a:lnSpc>
                <a:spcPct val="100000"/>
              </a:lnSpc>
              <a:spcBef>
                <a:spcPct val="20000"/>
              </a:spcBef>
              <a:spcAft>
                <a:spcPts val="0"/>
              </a:spcAft>
              <a:buClrTx/>
              <a:buSzPct val="60000"/>
              <a:buFont typeface="Wingdings" pitchFamily="2" charset="2"/>
              <a:buNone/>
              <a:tabLst/>
              <a:defRPr/>
            </a:pPr>
            <a:r>
              <a:rPr lang="sv-SE" dirty="0">
                <a:solidFill>
                  <a:srgbClr val="FFFF00"/>
                </a:solidFill>
                <a:effectLst>
                  <a:outerShdw blurRad="38100" dist="38100" dir="2700000" algn="tl">
                    <a:srgbClr val="000000">
                      <a:alpha val="43137"/>
                    </a:srgbClr>
                  </a:outerShdw>
                </a:effectLst>
                <a:latin typeface="Arial" pitchFamily="34" charset="0"/>
                <a:cs typeface="Arial" pitchFamily="34" charset="0"/>
              </a:rPr>
              <a:t>  el del 1p36</a:t>
            </a:r>
            <a:endParaRPr lang="sv-SE" altLang="sv-SE"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2583658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a:extLst>
              <a:ext uri="{FF2B5EF4-FFF2-40B4-BE49-F238E27FC236}">
                <a16:creationId xmlns:a16="http://schemas.microsoft.com/office/drawing/2014/main" id="{CDAB8694-174E-486C-AC28-51275EDAB5FD}"/>
              </a:ext>
            </a:extLst>
          </p:cNvPr>
          <p:cNvSpPr>
            <a:spLocks noGrp="1" noChangeArrowheads="1"/>
          </p:cNvSpPr>
          <p:nvPr>
            <p:ph type="body" idx="4294967295"/>
          </p:nvPr>
        </p:nvSpPr>
        <p:spPr>
          <a:xfrm>
            <a:off x="251520" y="843558"/>
            <a:ext cx="6668714" cy="720080"/>
          </a:xfrm>
        </p:spPr>
        <p:txBody>
          <a:bodyPr anchor="t">
            <a:normAutofit/>
          </a:bodyPr>
          <a:lstStyle/>
          <a:p>
            <a:pPr marL="0" indent="0">
              <a:buNone/>
            </a:pPr>
            <a:endParaRPr lang="sv-SE" altLang="sv-SE" sz="1800" dirty="0">
              <a:solidFill>
                <a:srgbClr val="FFFF00"/>
              </a:solidFill>
            </a:endParaRPr>
          </a:p>
          <a:p>
            <a:pPr marL="0" indent="0">
              <a:buNone/>
            </a:pPr>
            <a:endParaRPr lang="sv-SE" altLang="sv-SE" sz="1800" dirty="0">
              <a:solidFill>
                <a:srgbClr val="FFFF00"/>
              </a:solidFill>
            </a:endParaRPr>
          </a:p>
          <a:p>
            <a:pPr marL="0" indent="0">
              <a:buNone/>
            </a:pPr>
            <a:endParaRPr lang="sv-SE" altLang="sv-SE" sz="1800" dirty="0">
              <a:solidFill>
                <a:srgbClr val="FFFF00"/>
              </a:solidFill>
            </a:endParaRPr>
          </a:p>
        </p:txBody>
      </p:sp>
      <p:pic>
        <p:nvPicPr>
          <p:cNvPr id="6" name="Bildobjekt 5">
            <a:extLst>
              <a:ext uri="{FF2B5EF4-FFF2-40B4-BE49-F238E27FC236}">
                <a16:creationId xmlns:a16="http://schemas.microsoft.com/office/drawing/2014/main" id="{759F9F2C-8AF9-4869-9772-5AD3362E0BE1}"/>
              </a:ext>
            </a:extLst>
          </p:cNvPr>
          <p:cNvPicPr>
            <a:picLocks noChangeAspect="1"/>
          </p:cNvPicPr>
          <p:nvPr/>
        </p:nvPicPr>
        <p:blipFill rotWithShape="1">
          <a:blip r:embed="rId2"/>
          <a:srcRect l="3315" t="28992" r="29555" b="31593"/>
          <a:stretch/>
        </p:blipFill>
        <p:spPr>
          <a:xfrm>
            <a:off x="107068" y="753612"/>
            <a:ext cx="8785412" cy="3036934"/>
          </a:xfrm>
          <a:prstGeom prst="rect">
            <a:avLst/>
          </a:prstGeom>
        </p:spPr>
      </p:pic>
      <p:sp>
        <p:nvSpPr>
          <p:cNvPr id="11" name="Rektangel 10">
            <a:extLst>
              <a:ext uri="{FF2B5EF4-FFF2-40B4-BE49-F238E27FC236}">
                <a16:creationId xmlns:a16="http://schemas.microsoft.com/office/drawing/2014/main" id="{26E0DB36-7207-4CBE-B5B9-14306ED40B38}"/>
              </a:ext>
            </a:extLst>
          </p:cNvPr>
          <p:cNvSpPr/>
          <p:nvPr/>
        </p:nvSpPr>
        <p:spPr>
          <a:xfrm>
            <a:off x="137448" y="2495642"/>
            <a:ext cx="4248908" cy="868195"/>
          </a:xfrm>
          <a:prstGeom prst="rect">
            <a:avLst/>
          </a:prstGeom>
          <a:solidFill>
            <a:srgbClr val="FFFF00">
              <a:alpha val="20000"/>
            </a:srgbClr>
          </a:solidFill>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Rectangle 2">
            <a:extLst>
              <a:ext uri="{FF2B5EF4-FFF2-40B4-BE49-F238E27FC236}">
                <a16:creationId xmlns:a16="http://schemas.microsoft.com/office/drawing/2014/main" id="{6EAE05D4-BA7C-441C-AAFD-C0ECFA3136A3}"/>
              </a:ext>
            </a:extLst>
          </p:cNvPr>
          <p:cNvSpPr>
            <a:spLocks noGrp="1" noChangeArrowheads="1"/>
          </p:cNvSpPr>
          <p:nvPr>
            <p:ph type="title"/>
          </p:nvPr>
        </p:nvSpPr>
        <p:spPr>
          <a:xfrm>
            <a:off x="256746" y="216706"/>
            <a:ext cx="8203686" cy="523430"/>
          </a:xfrm>
        </p:spPr>
        <p:txBody>
          <a:bodyPr/>
          <a:lstStyle/>
          <a:p>
            <a:pPr eaLnBrk="1" hangingPunct="1"/>
            <a:r>
              <a:rPr lang="sv-SE" altLang="sv-SE" sz="2400" dirty="0"/>
              <a:t>Historia</a:t>
            </a:r>
          </a:p>
        </p:txBody>
      </p:sp>
    </p:spTree>
    <p:extLst>
      <p:ext uri="{BB962C8B-B14F-4D97-AF65-F5344CB8AC3E}">
        <p14:creationId xmlns:p14="http://schemas.microsoft.com/office/powerpoint/2010/main" val="313646681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Text Box 2">
            <a:extLst>
              <a:ext uri="{FF2B5EF4-FFF2-40B4-BE49-F238E27FC236}">
                <a16:creationId xmlns:a16="http://schemas.microsoft.com/office/drawing/2014/main" id="{6FD5D17E-7E03-4E6A-9DCA-C05389451E17}"/>
              </a:ext>
            </a:extLst>
          </p:cNvPr>
          <p:cNvSpPr txBox="1">
            <a:spLocks noChangeArrowheads="1"/>
          </p:cNvSpPr>
          <p:nvPr/>
        </p:nvSpPr>
        <p:spPr bwMode="auto">
          <a:xfrm>
            <a:off x="305155" y="285750"/>
            <a:ext cx="6369844" cy="3119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gn="l" defTabSz="41433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2400">
                <a:solidFill>
                  <a:schemeClr val="tx1"/>
                </a:solidFill>
                <a:latin typeface="Times New Roman" panose="02020603050405020304" pitchFamily="18" charset="0"/>
              </a:defRPr>
            </a:lvl1pPr>
            <a:lvl2pPr marL="392113" indent="-196850" algn="l" defTabSz="41433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2400">
                <a:solidFill>
                  <a:schemeClr val="tx1"/>
                </a:solidFill>
                <a:latin typeface="Times New Roman" panose="02020603050405020304" pitchFamily="18" charset="0"/>
              </a:defRPr>
            </a:lvl2pPr>
            <a:lvl3pPr marL="587375" indent="-195263" algn="l" defTabSz="41433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2400">
                <a:solidFill>
                  <a:schemeClr val="tx1"/>
                </a:solidFill>
                <a:latin typeface="Times New Roman" panose="02020603050405020304" pitchFamily="18" charset="0"/>
              </a:defRPr>
            </a:lvl3pPr>
            <a:lvl4pPr marL="782638" indent="-195263" algn="l" defTabSz="41433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2400">
                <a:solidFill>
                  <a:schemeClr val="tx1"/>
                </a:solidFill>
                <a:latin typeface="Times New Roman" panose="02020603050405020304" pitchFamily="18" charset="0"/>
              </a:defRPr>
            </a:lvl4pPr>
            <a:lvl5pPr marL="979488" indent="-196850" algn="l" defTabSz="414338">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2400">
                <a:solidFill>
                  <a:schemeClr val="tx1"/>
                </a:solidFill>
                <a:latin typeface="Times New Roman" panose="02020603050405020304" pitchFamily="18" charset="0"/>
              </a:defRPr>
            </a:lvl5pPr>
            <a:lvl6pPr marL="1436688" indent="-196850" defTabSz="414338"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2400">
                <a:solidFill>
                  <a:schemeClr val="tx1"/>
                </a:solidFill>
                <a:latin typeface="Times New Roman" panose="02020603050405020304" pitchFamily="18" charset="0"/>
              </a:defRPr>
            </a:lvl6pPr>
            <a:lvl7pPr marL="1893888" indent="-196850" defTabSz="414338"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2400">
                <a:solidFill>
                  <a:schemeClr val="tx1"/>
                </a:solidFill>
                <a:latin typeface="Times New Roman" panose="02020603050405020304" pitchFamily="18" charset="0"/>
              </a:defRPr>
            </a:lvl7pPr>
            <a:lvl8pPr marL="2351088" indent="-196850" defTabSz="414338"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2400">
                <a:solidFill>
                  <a:schemeClr val="tx1"/>
                </a:solidFill>
                <a:latin typeface="Times New Roman" panose="02020603050405020304" pitchFamily="18" charset="0"/>
              </a:defRPr>
            </a:lvl8pPr>
            <a:lvl9pPr marL="2808288" indent="-196850" defTabSz="414338" fontAlgn="base">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sz="2400">
                <a:solidFill>
                  <a:schemeClr val="tx1"/>
                </a:solidFill>
                <a:latin typeface="Times New Roman" panose="02020603050405020304" pitchFamily="18" charset="0"/>
              </a:defRPr>
            </a:lvl9pPr>
          </a:lstStyle>
          <a:p>
            <a:pPr eaLnBrk="1">
              <a:lnSpc>
                <a:spcPct val="93000"/>
              </a:lnSpc>
              <a:buClr>
                <a:srgbClr val="000000"/>
              </a:buClr>
              <a:buSzPct val="45000"/>
              <a:buFont typeface="Wingdings" panose="05000000000000000000" pitchFamily="2" charset="2"/>
              <a:buNone/>
            </a:pPr>
            <a:r>
              <a:rPr lang="en-GB" altLang="sv-SE" sz="1125" b="1" dirty="0" err="1">
                <a:latin typeface="Arial" panose="020B0604020202020204" pitchFamily="34" charset="0"/>
              </a:rPr>
              <a:t>Behandling</a:t>
            </a:r>
            <a:r>
              <a:rPr lang="en-GB" altLang="sv-SE" sz="1125" b="1" dirty="0">
                <a:latin typeface="Arial" panose="020B0604020202020204" pitchFamily="34" charset="0"/>
              </a:rPr>
              <a:t> </a:t>
            </a:r>
            <a:r>
              <a:rPr lang="en-GB" altLang="sv-SE" sz="1125" b="1" dirty="0" err="1">
                <a:latin typeface="Arial" panose="020B0604020202020204" pitchFamily="34" charset="0"/>
              </a:rPr>
              <a:t>av</a:t>
            </a:r>
            <a:r>
              <a:rPr lang="en-GB" altLang="sv-SE" sz="1125" b="1" dirty="0">
                <a:latin typeface="Arial" panose="020B0604020202020204" pitchFamily="34" charset="0"/>
              </a:rPr>
              <a:t> </a:t>
            </a:r>
            <a:r>
              <a:rPr lang="en-GB" altLang="sv-SE" sz="1125" b="1" dirty="0" err="1">
                <a:latin typeface="Arial" panose="020B0604020202020204" pitchFamily="34" charset="0"/>
              </a:rPr>
              <a:t>asymptomatiska</a:t>
            </a:r>
            <a:r>
              <a:rPr lang="en-GB" altLang="sv-SE" sz="1125" b="1" dirty="0">
                <a:latin typeface="Arial" panose="020B0604020202020204" pitchFamily="34" charset="0"/>
              </a:rPr>
              <a:t> </a:t>
            </a:r>
            <a:r>
              <a:rPr lang="en-GB" altLang="sv-SE" sz="1125" b="1" dirty="0" err="1">
                <a:latin typeface="Arial" panose="020B0604020202020204" pitchFamily="34" charset="0"/>
              </a:rPr>
              <a:t>patienter</a:t>
            </a:r>
            <a:endParaRPr lang="en-GB" altLang="sv-SE" sz="1125" b="1" dirty="0">
              <a:latin typeface="Arial" panose="020B0604020202020204" pitchFamily="34" charset="0"/>
            </a:endParaRPr>
          </a:p>
        </p:txBody>
      </p:sp>
      <p:sp>
        <p:nvSpPr>
          <p:cNvPr id="525317" name="Text Box 5">
            <a:extLst>
              <a:ext uri="{FF2B5EF4-FFF2-40B4-BE49-F238E27FC236}">
                <a16:creationId xmlns:a16="http://schemas.microsoft.com/office/drawing/2014/main" id="{62915286-F603-4E9B-9EAA-656FFC86DC0F}"/>
              </a:ext>
            </a:extLst>
          </p:cNvPr>
          <p:cNvSpPr txBox="1">
            <a:spLocks noChangeArrowheads="1"/>
          </p:cNvSpPr>
          <p:nvPr/>
        </p:nvSpPr>
        <p:spPr bwMode="auto">
          <a:xfrm>
            <a:off x="305155" y="4857750"/>
            <a:ext cx="2939653" cy="1738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gn="l" defTabSz="414338">
              <a:tabLst>
                <a:tab pos="657225" algn="l"/>
                <a:tab pos="1312863" algn="l"/>
                <a:tab pos="1970088" algn="l"/>
                <a:tab pos="2627313" algn="l"/>
                <a:tab pos="3282950" algn="l"/>
              </a:tabLst>
              <a:defRPr sz="2400">
                <a:solidFill>
                  <a:schemeClr val="tx1"/>
                </a:solidFill>
                <a:latin typeface="Times New Roman" panose="02020603050405020304" pitchFamily="18" charset="0"/>
              </a:defRPr>
            </a:lvl1pPr>
            <a:lvl2pPr marL="392113" indent="-196850" algn="l" defTabSz="414338">
              <a:tabLst>
                <a:tab pos="657225" algn="l"/>
                <a:tab pos="1312863" algn="l"/>
                <a:tab pos="1970088" algn="l"/>
                <a:tab pos="2627313" algn="l"/>
                <a:tab pos="3282950" algn="l"/>
              </a:tabLst>
              <a:defRPr sz="2400">
                <a:solidFill>
                  <a:schemeClr val="tx1"/>
                </a:solidFill>
                <a:latin typeface="Times New Roman" panose="02020603050405020304" pitchFamily="18" charset="0"/>
              </a:defRPr>
            </a:lvl2pPr>
            <a:lvl3pPr marL="587375" indent="-195263" algn="l" defTabSz="414338">
              <a:tabLst>
                <a:tab pos="657225" algn="l"/>
                <a:tab pos="1312863" algn="l"/>
                <a:tab pos="1970088" algn="l"/>
                <a:tab pos="2627313" algn="l"/>
                <a:tab pos="3282950" algn="l"/>
              </a:tabLst>
              <a:defRPr sz="2400">
                <a:solidFill>
                  <a:schemeClr val="tx1"/>
                </a:solidFill>
                <a:latin typeface="Times New Roman" panose="02020603050405020304" pitchFamily="18" charset="0"/>
              </a:defRPr>
            </a:lvl3pPr>
            <a:lvl4pPr marL="782638" indent="-195263" algn="l" defTabSz="414338">
              <a:tabLst>
                <a:tab pos="657225" algn="l"/>
                <a:tab pos="1312863" algn="l"/>
                <a:tab pos="1970088" algn="l"/>
                <a:tab pos="2627313" algn="l"/>
                <a:tab pos="3282950" algn="l"/>
              </a:tabLst>
              <a:defRPr sz="2400">
                <a:solidFill>
                  <a:schemeClr val="tx1"/>
                </a:solidFill>
                <a:latin typeface="Times New Roman" panose="02020603050405020304" pitchFamily="18" charset="0"/>
              </a:defRPr>
            </a:lvl4pPr>
            <a:lvl5pPr marL="979488" indent="-196850" algn="l" defTabSz="414338">
              <a:tabLst>
                <a:tab pos="657225" algn="l"/>
                <a:tab pos="1312863" algn="l"/>
                <a:tab pos="1970088" algn="l"/>
                <a:tab pos="2627313" algn="l"/>
                <a:tab pos="3282950" algn="l"/>
              </a:tabLst>
              <a:defRPr sz="2400">
                <a:solidFill>
                  <a:schemeClr val="tx1"/>
                </a:solidFill>
                <a:latin typeface="Times New Roman" panose="02020603050405020304" pitchFamily="18" charset="0"/>
              </a:defRPr>
            </a:lvl5pPr>
            <a:lvl6pPr marL="1436688" indent="-196850" defTabSz="414338" fontAlgn="base">
              <a:spcBef>
                <a:spcPct val="0"/>
              </a:spcBef>
              <a:spcAft>
                <a:spcPct val="0"/>
              </a:spcAft>
              <a:tabLst>
                <a:tab pos="657225" algn="l"/>
                <a:tab pos="1312863" algn="l"/>
                <a:tab pos="1970088" algn="l"/>
                <a:tab pos="2627313" algn="l"/>
                <a:tab pos="3282950" algn="l"/>
              </a:tabLst>
              <a:defRPr sz="2400">
                <a:solidFill>
                  <a:schemeClr val="tx1"/>
                </a:solidFill>
                <a:latin typeface="Times New Roman" panose="02020603050405020304" pitchFamily="18" charset="0"/>
              </a:defRPr>
            </a:lvl6pPr>
            <a:lvl7pPr marL="1893888" indent="-196850" defTabSz="414338" fontAlgn="base">
              <a:spcBef>
                <a:spcPct val="0"/>
              </a:spcBef>
              <a:spcAft>
                <a:spcPct val="0"/>
              </a:spcAft>
              <a:tabLst>
                <a:tab pos="657225" algn="l"/>
                <a:tab pos="1312863" algn="l"/>
                <a:tab pos="1970088" algn="l"/>
                <a:tab pos="2627313" algn="l"/>
                <a:tab pos="3282950" algn="l"/>
              </a:tabLst>
              <a:defRPr sz="2400">
                <a:solidFill>
                  <a:schemeClr val="tx1"/>
                </a:solidFill>
                <a:latin typeface="Times New Roman" panose="02020603050405020304" pitchFamily="18" charset="0"/>
              </a:defRPr>
            </a:lvl7pPr>
            <a:lvl8pPr marL="2351088" indent="-196850" defTabSz="414338" fontAlgn="base">
              <a:spcBef>
                <a:spcPct val="0"/>
              </a:spcBef>
              <a:spcAft>
                <a:spcPct val="0"/>
              </a:spcAft>
              <a:tabLst>
                <a:tab pos="657225" algn="l"/>
                <a:tab pos="1312863" algn="l"/>
                <a:tab pos="1970088" algn="l"/>
                <a:tab pos="2627313" algn="l"/>
                <a:tab pos="3282950" algn="l"/>
              </a:tabLst>
              <a:defRPr sz="2400">
                <a:solidFill>
                  <a:schemeClr val="tx1"/>
                </a:solidFill>
                <a:latin typeface="Times New Roman" panose="02020603050405020304" pitchFamily="18" charset="0"/>
              </a:defRPr>
            </a:lvl8pPr>
            <a:lvl9pPr marL="2808288" indent="-196850" defTabSz="414338" fontAlgn="base">
              <a:spcBef>
                <a:spcPct val="0"/>
              </a:spcBef>
              <a:spcAft>
                <a:spcPct val="0"/>
              </a:spcAft>
              <a:tabLst>
                <a:tab pos="657225" algn="l"/>
                <a:tab pos="1312863" algn="l"/>
                <a:tab pos="1970088" algn="l"/>
                <a:tab pos="2627313" algn="l"/>
                <a:tab pos="3282950" algn="l"/>
              </a:tabLst>
              <a:defRPr sz="2400">
                <a:solidFill>
                  <a:schemeClr val="tx1"/>
                </a:solidFill>
                <a:latin typeface="Times New Roman" panose="02020603050405020304" pitchFamily="18" charset="0"/>
              </a:defRPr>
            </a:lvl9pPr>
          </a:lstStyle>
          <a:p>
            <a:pPr eaLnBrk="1">
              <a:lnSpc>
                <a:spcPct val="93000"/>
              </a:lnSpc>
              <a:buClr>
                <a:srgbClr val="000000"/>
              </a:buClr>
              <a:buSzPct val="45000"/>
              <a:buFont typeface="Wingdings" panose="05000000000000000000" pitchFamily="2" charset="2"/>
              <a:buNone/>
            </a:pPr>
            <a:r>
              <a:rPr lang="en-GB" altLang="sv-SE" sz="825" b="1" dirty="0" err="1">
                <a:latin typeface="Arial" panose="020B0604020202020204" pitchFamily="34" charset="0"/>
              </a:rPr>
              <a:t>Ardeshna</a:t>
            </a:r>
            <a:r>
              <a:rPr lang="en-GB" altLang="sv-SE" sz="825" b="1" dirty="0">
                <a:latin typeface="Arial" panose="020B0604020202020204" pitchFamily="34" charset="0"/>
              </a:rPr>
              <a:t> et al. Lancet Oncol 2014</a:t>
            </a:r>
          </a:p>
        </p:txBody>
      </p:sp>
      <p:sp>
        <p:nvSpPr>
          <p:cNvPr id="525318" name="Text Box 6">
            <a:extLst>
              <a:ext uri="{FF2B5EF4-FFF2-40B4-BE49-F238E27FC236}">
                <a16:creationId xmlns:a16="http://schemas.microsoft.com/office/drawing/2014/main" id="{E743D17C-1401-4638-99AF-ACC9CD825067}"/>
              </a:ext>
            </a:extLst>
          </p:cNvPr>
          <p:cNvSpPr txBox="1">
            <a:spLocks noChangeArrowheads="1"/>
          </p:cNvSpPr>
          <p:nvPr/>
        </p:nvSpPr>
        <p:spPr bwMode="auto">
          <a:xfrm>
            <a:off x="1216819" y="4960144"/>
            <a:ext cx="3698081" cy="26027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77788" indent="-77788" algn="l" defTabSz="414338">
              <a:tabLst>
                <a:tab pos="657225" algn="l"/>
                <a:tab pos="1312863" algn="l"/>
                <a:tab pos="1970088" algn="l"/>
                <a:tab pos="2627313" algn="l"/>
                <a:tab pos="3282950" algn="l"/>
                <a:tab pos="3940175" algn="l"/>
                <a:tab pos="4595813" algn="l"/>
              </a:tabLst>
              <a:defRPr sz="2400">
                <a:solidFill>
                  <a:schemeClr val="tx1"/>
                </a:solidFill>
                <a:latin typeface="Times New Roman" panose="02020603050405020304" pitchFamily="18" charset="0"/>
              </a:defRPr>
            </a:lvl1pPr>
            <a:lvl2pPr marL="392113" indent="-196850" algn="l" defTabSz="414338">
              <a:tabLst>
                <a:tab pos="657225" algn="l"/>
                <a:tab pos="1312863" algn="l"/>
                <a:tab pos="1970088" algn="l"/>
                <a:tab pos="2627313" algn="l"/>
                <a:tab pos="3282950" algn="l"/>
                <a:tab pos="3940175" algn="l"/>
                <a:tab pos="4595813" algn="l"/>
              </a:tabLst>
              <a:defRPr sz="2400">
                <a:solidFill>
                  <a:schemeClr val="tx1"/>
                </a:solidFill>
                <a:latin typeface="Times New Roman" panose="02020603050405020304" pitchFamily="18" charset="0"/>
              </a:defRPr>
            </a:lvl2pPr>
            <a:lvl3pPr marL="587375" indent="-195263" algn="l" defTabSz="414338">
              <a:tabLst>
                <a:tab pos="657225" algn="l"/>
                <a:tab pos="1312863" algn="l"/>
                <a:tab pos="1970088" algn="l"/>
                <a:tab pos="2627313" algn="l"/>
                <a:tab pos="3282950" algn="l"/>
                <a:tab pos="3940175" algn="l"/>
                <a:tab pos="4595813" algn="l"/>
              </a:tabLst>
              <a:defRPr sz="2400">
                <a:solidFill>
                  <a:schemeClr val="tx1"/>
                </a:solidFill>
                <a:latin typeface="Times New Roman" panose="02020603050405020304" pitchFamily="18" charset="0"/>
              </a:defRPr>
            </a:lvl3pPr>
            <a:lvl4pPr marL="782638" indent="-195263" algn="l" defTabSz="414338">
              <a:tabLst>
                <a:tab pos="657225" algn="l"/>
                <a:tab pos="1312863" algn="l"/>
                <a:tab pos="1970088" algn="l"/>
                <a:tab pos="2627313" algn="l"/>
                <a:tab pos="3282950" algn="l"/>
                <a:tab pos="3940175" algn="l"/>
                <a:tab pos="4595813" algn="l"/>
              </a:tabLst>
              <a:defRPr sz="2400">
                <a:solidFill>
                  <a:schemeClr val="tx1"/>
                </a:solidFill>
                <a:latin typeface="Times New Roman" panose="02020603050405020304" pitchFamily="18" charset="0"/>
              </a:defRPr>
            </a:lvl4pPr>
            <a:lvl5pPr marL="979488" indent="-196850" algn="l" defTabSz="414338">
              <a:tabLst>
                <a:tab pos="657225" algn="l"/>
                <a:tab pos="1312863" algn="l"/>
                <a:tab pos="1970088" algn="l"/>
                <a:tab pos="2627313" algn="l"/>
                <a:tab pos="3282950" algn="l"/>
                <a:tab pos="3940175" algn="l"/>
                <a:tab pos="4595813" algn="l"/>
              </a:tabLst>
              <a:defRPr sz="2400">
                <a:solidFill>
                  <a:schemeClr val="tx1"/>
                </a:solidFill>
                <a:latin typeface="Times New Roman" panose="02020603050405020304" pitchFamily="18" charset="0"/>
              </a:defRPr>
            </a:lvl5pPr>
            <a:lvl6pPr marL="1436688" indent="-196850" defTabSz="414338" fontAlgn="base">
              <a:spcBef>
                <a:spcPct val="0"/>
              </a:spcBef>
              <a:spcAft>
                <a:spcPct val="0"/>
              </a:spcAft>
              <a:tabLst>
                <a:tab pos="657225" algn="l"/>
                <a:tab pos="1312863" algn="l"/>
                <a:tab pos="1970088" algn="l"/>
                <a:tab pos="2627313" algn="l"/>
                <a:tab pos="3282950" algn="l"/>
                <a:tab pos="3940175" algn="l"/>
                <a:tab pos="4595813" algn="l"/>
              </a:tabLst>
              <a:defRPr sz="2400">
                <a:solidFill>
                  <a:schemeClr val="tx1"/>
                </a:solidFill>
                <a:latin typeface="Times New Roman" panose="02020603050405020304" pitchFamily="18" charset="0"/>
              </a:defRPr>
            </a:lvl6pPr>
            <a:lvl7pPr marL="1893888" indent="-196850" defTabSz="414338" fontAlgn="base">
              <a:spcBef>
                <a:spcPct val="0"/>
              </a:spcBef>
              <a:spcAft>
                <a:spcPct val="0"/>
              </a:spcAft>
              <a:tabLst>
                <a:tab pos="657225" algn="l"/>
                <a:tab pos="1312863" algn="l"/>
                <a:tab pos="1970088" algn="l"/>
                <a:tab pos="2627313" algn="l"/>
                <a:tab pos="3282950" algn="l"/>
                <a:tab pos="3940175" algn="l"/>
                <a:tab pos="4595813" algn="l"/>
              </a:tabLst>
              <a:defRPr sz="2400">
                <a:solidFill>
                  <a:schemeClr val="tx1"/>
                </a:solidFill>
                <a:latin typeface="Times New Roman" panose="02020603050405020304" pitchFamily="18" charset="0"/>
              </a:defRPr>
            </a:lvl7pPr>
            <a:lvl8pPr marL="2351088" indent="-196850" defTabSz="414338" fontAlgn="base">
              <a:spcBef>
                <a:spcPct val="0"/>
              </a:spcBef>
              <a:spcAft>
                <a:spcPct val="0"/>
              </a:spcAft>
              <a:tabLst>
                <a:tab pos="657225" algn="l"/>
                <a:tab pos="1312863" algn="l"/>
                <a:tab pos="1970088" algn="l"/>
                <a:tab pos="2627313" algn="l"/>
                <a:tab pos="3282950" algn="l"/>
                <a:tab pos="3940175" algn="l"/>
                <a:tab pos="4595813" algn="l"/>
              </a:tabLst>
              <a:defRPr sz="2400">
                <a:solidFill>
                  <a:schemeClr val="tx1"/>
                </a:solidFill>
                <a:latin typeface="Times New Roman" panose="02020603050405020304" pitchFamily="18" charset="0"/>
              </a:defRPr>
            </a:lvl8pPr>
            <a:lvl9pPr marL="2808288" indent="-196850" defTabSz="414338" fontAlgn="base">
              <a:spcBef>
                <a:spcPct val="0"/>
              </a:spcBef>
              <a:spcAft>
                <a:spcPct val="0"/>
              </a:spcAft>
              <a:tabLst>
                <a:tab pos="657225" algn="l"/>
                <a:tab pos="1312863" algn="l"/>
                <a:tab pos="1970088" algn="l"/>
                <a:tab pos="2627313" algn="l"/>
                <a:tab pos="3282950" algn="l"/>
                <a:tab pos="3940175" algn="l"/>
                <a:tab pos="4595813" algn="l"/>
              </a:tabLst>
              <a:defRPr sz="2400">
                <a:solidFill>
                  <a:schemeClr val="tx1"/>
                </a:solidFill>
                <a:latin typeface="Times New Roman" panose="02020603050405020304" pitchFamily="18" charset="0"/>
              </a:defRPr>
            </a:lvl9pPr>
          </a:lstStyle>
          <a:p>
            <a:pPr eaLnBrk="1">
              <a:lnSpc>
                <a:spcPct val="93000"/>
              </a:lnSpc>
              <a:buClr>
                <a:srgbClr val="000000"/>
              </a:buClr>
              <a:buSzPct val="45000"/>
              <a:buFont typeface="Wingdings" panose="05000000000000000000" pitchFamily="2" charset="2"/>
              <a:buNone/>
            </a:pPr>
            <a:r>
              <a:rPr lang="en-GB" altLang="sv-SE" sz="675">
                <a:solidFill>
                  <a:srgbClr val="000000"/>
                </a:solidFill>
                <a:latin typeface="Arial" panose="020B0604020202020204" pitchFamily="34" charset="0"/>
              </a:rPr>
              <a:t>©2012 by American Society of Clinical Oncology</a:t>
            </a:r>
          </a:p>
        </p:txBody>
      </p:sp>
      <p:pic>
        <p:nvPicPr>
          <p:cNvPr id="3" name="Bildobjekt 2">
            <a:extLst>
              <a:ext uri="{FF2B5EF4-FFF2-40B4-BE49-F238E27FC236}">
                <a16:creationId xmlns:a16="http://schemas.microsoft.com/office/drawing/2014/main" id="{ED97073B-5819-2793-F6B0-DAAD9A5234A9}"/>
              </a:ext>
            </a:extLst>
          </p:cNvPr>
          <p:cNvPicPr>
            <a:picLocks noChangeAspect="1"/>
          </p:cNvPicPr>
          <p:nvPr/>
        </p:nvPicPr>
        <p:blipFill rotWithShape="1">
          <a:blip r:embed="rId3"/>
          <a:srcRect l="44352" t="28222" r="14656" b="7122"/>
          <a:stretch/>
        </p:blipFill>
        <p:spPr>
          <a:xfrm>
            <a:off x="286813" y="490537"/>
            <a:ext cx="5150726" cy="4312404"/>
          </a:xfrm>
          <a:prstGeom prst="rect">
            <a:avLst/>
          </a:prstGeom>
        </p:spPr>
      </p:pic>
    </p:spTree>
    <p:extLst>
      <p:ext uri="{BB962C8B-B14F-4D97-AF65-F5344CB8AC3E}">
        <p14:creationId xmlns:p14="http://schemas.microsoft.com/office/powerpoint/2010/main" val="2953409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7" name="Rectangle 3">
            <a:extLst>
              <a:ext uri="{FF2B5EF4-FFF2-40B4-BE49-F238E27FC236}">
                <a16:creationId xmlns:a16="http://schemas.microsoft.com/office/drawing/2014/main" id="{6568D215-5C67-4677-ADF1-55CCA5BB5983}"/>
              </a:ext>
            </a:extLst>
          </p:cNvPr>
          <p:cNvSpPr>
            <a:spLocks noGrp="1" noChangeArrowheads="1"/>
          </p:cNvSpPr>
          <p:nvPr>
            <p:ph type="body" idx="4294967295"/>
          </p:nvPr>
        </p:nvSpPr>
        <p:spPr>
          <a:xfrm>
            <a:off x="1439466" y="195263"/>
            <a:ext cx="6881574" cy="4105275"/>
          </a:xfrm>
        </p:spPr>
        <p:txBody>
          <a:bodyPr>
            <a:normAutofit fontScale="85000" lnSpcReduction="10000"/>
          </a:bodyPr>
          <a:lstStyle/>
          <a:p>
            <a:pPr marL="285750" indent="-285750">
              <a:buNone/>
            </a:pPr>
            <a:r>
              <a:rPr lang="sv-SE" altLang="sv-SE" dirty="0"/>
              <a:t>Patienter med stadium </a:t>
            </a:r>
            <a:r>
              <a:rPr lang="sv-SE" altLang="sv-SE" dirty="0" err="1"/>
              <a:t>II-IV-sjukdom</a:t>
            </a:r>
            <a:r>
              <a:rPr lang="sv-SE" altLang="sv-SE" dirty="0"/>
              <a:t> utan behandlingsindikation*</a:t>
            </a:r>
          </a:p>
          <a:p>
            <a:pPr marL="285750" indent="-285750">
              <a:buNone/>
            </a:pPr>
            <a:endParaRPr lang="sv-SE" altLang="sv-SE" dirty="0"/>
          </a:p>
          <a:p>
            <a:pPr marL="285750" indent="-285750">
              <a:buNone/>
            </a:pPr>
            <a:r>
              <a:rPr lang="sv-SE" altLang="sv-SE" dirty="0"/>
              <a:t>* Behandlingsindikationer:</a:t>
            </a:r>
          </a:p>
          <a:p>
            <a:pPr marL="665560" lvl="1" indent="-257175">
              <a:buFontTx/>
              <a:buChar char="•"/>
            </a:pPr>
            <a:r>
              <a:rPr lang="sv-SE" altLang="sv-SE" dirty="0"/>
              <a:t>B-symptom</a:t>
            </a:r>
          </a:p>
          <a:p>
            <a:pPr marL="665560" lvl="1" indent="-257175">
              <a:buFontTx/>
              <a:buChar char="•"/>
            </a:pPr>
            <a:r>
              <a:rPr lang="sv-SE" altLang="sv-SE" dirty="0" err="1"/>
              <a:t>Cytopenier</a:t>
            </a:r>
            <a:r>
              <a:rPr lang="sv-SE" altLang="sv-SE" dirty="0"/>
              <a:t> (t ex av benmärgsengagemang eller </a:t>
            </a:r>
            <a:r>
              <a:rPr lang="sv-SE" altLang="sv-SE" dirty="0" err="1"/>
              <a:t>splenomegali</a:t>
            </a:r>
            <a:r>
              <a:rPr lang="sv-SE" altLang="sv-SE" dirty="0"/>
              <a:t>)</a:t>
            </a:r>
          </a:p>
          <a:p>
            <a:pPr marL="665560" lvl="1" indent="-257175">
              <a:buFontTx/>
              <a:buChar char="•"/>
            </a:pPr>
            <a:r>
              <a:rPr lang="sv-SE" altLang="sv-SE" dirty="0"/>
              <a:t>Andra symptom (t ex av tryck på vitala organ)</a:t>
            </a:r>
          </a:p>
          <a:p>
            <a:pPr marL="665560" lvl="1" indent="-257175">
              <a:buFontTx/>
              <a:buChar char="•"/>
            </a:pPr>
            <a:r>
              <a:rPr lang="sv-SE" altLang="sv-SE" dirty="0"/>
              <a:t>Kontinuerlig eller snabb progress</a:t>
            </a:r>
          </a:p>
          <a:p>
            <a:pPr marL="665560" lvl="1" indent="-257175">
              <a:buFontTx/>
              <a:buChar char="•"/>
            </a:pPr>
            <a:r>
              <a:rPr lang="sv-SE" altLang="sv-SE" dirty="0"/>
              <a:t>Bulk &gt;7 cm</a:t>
            </a:r>
          </a:p>
          <a:p>
            <a:pPr marL="665560" lvl="1" indent="-257175">
              <a:buFontTx/>
              <a:buChar char="•"/>
            </a:pPr>
            <a:r>
              <a:rPr lang="sv-SE" altLang="sv-SE" dirty="0"/>
              <a:t>Leukemi (relativ indikation)</a:t>
            </a:r>
          </a:p>
          <a:p>
            <a:pPr marL="665560" lvl="1" indent="-257175">
              <a:buFontTx/>
              <a:buChar char="•"/>
            </a:pPr>
            <a:r>
              <a:rPr lang="sv-SE" altLang="sv-SE" dirty="0"/>
              <a:t>Hög tumörbörda (relativ indikation)</a:t>
            </a:r>
          </a:p>
          <a:p>
            <a:pPr marL="665560" lvl="1" indent="-257175">
              <a:buFontTx/>
              <a:buChar char="•"/>
            </a:pPr>
            <a:endParaRPr lang="sv-SE" altLang="sv-SE" dirty="0"/>
          </a:p>
          <a:p>
            <a:pPr marL="285750" indent="-285750">
              <a:buNone/>
            </a:pPr>
            <a:r>
              <a:rPr lang="sv-SE" altLang="sv-SE" sz="1900" dirty="0" err="1"/>
              <a:t>Wait</a:t>
            </a:r>
            <a:r>
              <a:rPr lang="sv-SE" altLang="sv-SE" sz="1900" dirty="0"/>
              <a:t>-and-</a:t>
            </a:r>
            <a:r>
              <a:rPr lang="sv-SE" altLang="sv-SE" sz="1900" dirty="0" err="1"/>
              <a:t>watch</a:t>
            </a:r>
            <a:endParaRPr lang="sv-SE" altLang="sv-SE" sz="1900" dirty="0"/>
          </a:p>
          <a:p>
            <a:pPr marL="285750" indent="-285750">
              <a:buFontTx/>
              <a:buChar char="-"/>
            </a:pPr>
            <a:r>
              <a:rPr lang="sv-SE" altLang="sv-SE" sz="1900" dirty="0"/>
              <a:t>Gäller fortfarande i </a:t>
            </a:r>
            <a:r>
              <a:rPr lang="sv-SE" altLang="sv-SE" sz="1900" dirty="0" err="1"/>
              <a:t>rituximab</a:t>
            </a:r>
            <a:r>
              <a:rPr lang="sv-SE" altLang="sv-SE" sz="1900" dirty="0"/>
              <a:t>-eran [</a:t>
            </a:r>
            <a:r>
              <a:rPr lang="sv-SE" altLang="sv-SE" sz="1900" dirty="0" err="1"/>
              <a:t>Solal-Celigny</a:t>
            </a:r>
            <a:r>
              <a:rPr lang="sv-SE" altLang="sv-SE" sz="1900" dirty="0"/>
              <a:t> P et al. JCO 2012]</a:t>
            </a:r>
          </a:p>
          <a:p>
            <a:pPr marL="285750" indent="-285750">
              <a:buFontTx/>
              <a:buChar char="-"/>
            </a:pPr>
            <a:r>
              <a:rPr lang="sv-SE" altLang="sv-SE" sz="1900" dirty="0" err="1"/>
              <a:t>Åb</a:t>
            </a:r>
            <a:r>
              <a:rPr lang="sv-SE" altLang="sv-SE" sz="1900" dirty="0"/>
              <a:t> var 3:e månad åtminstone första året.</a:t>
            </a:r>
          </a:p>
        </p:txBody>
      </p:sp>
    </p:spTree>
    <p:extLst>
      <p:ext uri="{BB962C8B-B14F-4D97-AF65-F5344CB8AC3E}">
        <p14:creationId xmlns:p14="http://schemas.microsoft.com/office/powerpoint/2010/main" val="31728304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p 11">
            <a:extLst>
              <a:ext uri="{FF2B5EF4-FFF2-40B4-BE49-F238E27FC236}">
                <a16:creationId xmlns:a16="http://schemas.microsoft.com/office/drawing/2014/main" id="{AB7FECFD-29C1-49E9-90E2-846B4FF8DBCE}"/>
              </a:ext>
            </a:extLst>
          </p:cNvPr>
          <p:cNvGrpSpPr/>
          <p:nvPr/>
        </p:nvGrpSpPr>
        <p:grpSpPr>
          <a:xfrm>
            <a:off x="361279" y="854534"/>
            <a:ext cx="4210721" cy="4072260"/>
            <a:chOff x="4549140" y="771550"/>
            <a:chExt cx="4210721" cy="4072260"/>
          </a:xfrm>
        </p:grpSpPr>
        <p:pic>
          <p:nvPicPr>
            <p:cNvPr id="4" name="Picture 4">
              <a:extLst>
                <a:ext uri="{FF2B5EF4-FFF2-40B4-BE49-F238E27FC236}">
                  <a16:creationId xmlns:a16="http://schemas.microsoft.com/office/drawing/2014/main" id="{BF4C8952-E3A3-48C7-A929-46AF9B4073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9140" y="771550"/>
              <a:ext cx="4210721" cy="4072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
                  <a:solidFill>
                    <a:srgbClr val="000000"/>
                  </a:solidFill>
                  <a:miter lim="800000"/>
                  <a:headEnd/>
                  <a:tailEnd/>
                </a14:hiddenLine>
              </a:ext>
            </a:extLst>
          </p:spPr>
        </p:pic>
        <p:sp>
          <p:nvSpPr>
            <p:cNvPr id="5" name="Text Box 7">
              <a:extLst>
                <a:ext uri="{FF2B5EF4-FFF2-40B4-BE49-F238E27FC236}">
                  <a16:creationId xmlns:a16="http://schemas.microsoft.com/office/drawing/2014/main" id="{6FB846E9-AC77-4A31-ADF3-1FCC9A1BE765}"/>
                </a:ext>
              </a:extLst>
            </p:cNvPr>
            <p:cNvSpPr txBox="1">
              <a:spLocks noChangeArrowheads="1"/>
            </p:cNvSpPr>
            <p:nvPr/>
          </p:nvSpPr>
          <p:spPr bwMode="auto">
            <a:xfrm>
              <a:off x="5668636" y="1550796"/>
              <a:ext cx="1099102" cy="206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r>
                <a:rPr lang="nb-NO" altLang="sv-SE" sz="1400" dirty="0">
                  <a:solidFill>
                    <a:schemeClr val="bg1"/>
                  </a:solidFill>
                  <a:latin typeface="Arial" panose="020B0604020202020204" pitchFamily="34" charset="0"/>
                </a:rPr>
                <a:t>2001-2003, n=188</a:t>
              </a:r>
            </a:p>
          </p:txBody>
        </p:sp>
        <p:sp>
          <p:nvSpPr>
            <p:cNvPr id="6" name="Text Box 8">
              <a:extLst>
                <a:ext uri="{FF2B5EF4-FFF2-40B4-BE49-F238E27FC236}">
                  <a16:creationId xmlns:a16="http://schemas.microsoft.com/office/drawing/2014/main" id="{B1A588A1-5826-4A64-AFFD-D69DA945A3A6}"/>
                </a:ext>
              </a:extLst>
            </p:cNvPr>
            <p:cNvSpPr txBox="1">
              <a:spLocks noChangeArrowheads="1"/>
            </p:cNvSpPr>
            <p:nvPr/>
          </p:nvSpPr>
          <p:spPr bwMode="auto">
            <a:xfrm>
              <a:off x="6593856" y="2182995"/>
              <a:ext cx="1165650" cy="206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r>
                <a:rPr lang="nb-NO" altLang="sv-SE" sz="1400">
                  <a:solidFill>
                    <a:schemeClr val="bg1"/>
                  </a:solidFill>
                  <a:latin typeface="Arial" panose="020B0604020202020204" pitchFamily="34" charset="0"/>
                </a:rPr>
                <a:t>1991-2000, n = 436</a:t>
              </a:r>
            </a:p>
          </p:txBody>
        </p:sp>
        <p:sp>
          <p:nvSpPr>
            <p:cNvPr id="7" name="Text Box 11">
              <a:extLst>
                <a:ext uri="{FF2B5EF4-FFF2-40B4-BE49-F238E27FC236}">
                  <a16:creationId xmlns:a16="http://schemas.microsoft.com/office/drawing/2014/main" id="{833A071A-EE77-42AB-8BC5-EEA42C7432EE}"/>
                </a:ext>
              </a:extLst>
            </p:cNvPr>
            <p:cNvSpPr txBox="1">
              <a:spLocks noChangeArrowheads="1"/>
            </p:cNvSpPr>
            <p:nvPr/>
          </p:nvSpPr>
          <p:spPr bwMode="auto">
            <a:xfrm>
              <a:off x="4973110" y="3204817"/>
              <a:ext cx="1562786" cy="206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r>
                <a:rPr lang="nb-NO" altLang="sv-SE" sz="1400">
                  <a:solidFill>
                    <a:schemeClr val="bg1"/>
                  </a:solidFill>
                  <a:latin typeface="Arial" panose="020B0604020202020204" pitchFamily="34" charset="0"/>
                </a:rPr>
                <a:t>Gjennomsnittsalder 57.9 år</a:t>
              </a:r>
            </a:p>
          </p:txBody>
        </p:sp>
        <p:sp>
          <p:nvSpPr>
            <p:cNvPr id="8" name="Text Box 7">
              <a:extLst>
                <a:ext uri="{FF2B5EF4-FFF2-40B4-BE49-F238E27FC236}">
                  <a16:creationId xmlns:a16="http://schemas.microsoft.com/office/drawing/2014/main" id="{9C5A7C43-7321-4D2F-8E90-CB3EB02A6B3B}"/>
                </a:ext>
              </a:extLst>
            </p:cNvPr>
            <p:cNvSpPr txBox="1">
              <a:spLocks noChangeArrowheads="1"/>
            </p:cNvSpPr>
            <p:nvPr/>
          </p:nvSpPr>
          <p:spPr bwMode="auto">
            <a:xfrm>
              <a:off x="5474361" y="965825"/>
              <a:ext cx="1099102" cy="206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r>
                <a:rPr lang="nb-NO" altLang="sv-SE" sz="1400" dirty="0">
                  <a:solidFill>
                    <a:schemeClr val="bg1"/>
                  </a:solidFill>
                  <a:latin typeface="Arial" panose="020B0604020202020204" pitchFamily="34" charset="0"/>
                </a:rPr>
                <a:t>2004-2008, n=236</a:t>
              </a:r>
            </a:p>
          </p:txBody>
        </p:sp>
        <p:sp>
          <p:nvSpPr>
            <p:cNvPr id="9" name="Text Box 8">
              <a:extLst>
                <a:ext uri="{FF2B5EF4-FFF2-40B4-BE49-F238E27FC236}">
                  <a16:creationId xmlns:a16="http://schemas.microsoft.com/office/drawing/2014/main" id="{E5C84E96-08B9-4710-845E-82CE11604533}"/>
                </a:ext>
              </a:extLst>
            </p:cNvPr>
            <p:cNvSpPr txBox="1">
              <a:spLocks noChangeArrowheads="1"/>
            </p:cNvSpPr>
            <p:nvPr/>
          </p:nvSpPr>
          <p:spPr bwMode="auto">
            <a:xfrm>
              <a:off x="7031780" y="2767966"/>
              <a:ext cx="1165650" cy="206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fontAlgn="base">
                <a:spcBef>
                  <a:spcPct val="0"/>
                </a:spcBef>
                <a:spcAft>
                  <a:spcPct val="0"/>
                </a:spcAft>
                <a:defRPr sz="2400">
                  <a:solidFill>
                    <a:schemeClr val="tx1"/>
                  </a:solidFill>
                  <a:latin typeface="Times New Roman" panose="02020603050405020304" pitchFamily="18" charset="0"/>
                </a:defRPr>
              </a:lvl6pPr>
              <a:lvl7pPr marL="2971800" indent="-228600" fontAlgn="base">
                <a:spcBef>
                  <a:spcPct val="0"/>
                </a:spcBef>
                <a:spcAft>
                  <a:spcPct val="0"/>
                </a:spcAft>
                <a:defRPr sz="2400">
                  <a:solidFill>
                    <a:schemeClr val="tx1"/>
                  </a:solidFill>
                  <a:latin typeface="Times New Roman" panose="02020603050405020304" pitchFamily="18" charset="0"/>
                </a:defRPr>
              </a:lvl7pPr>
              <a:lvl8pPr marL="3429000" indent="-228600" fontAlgn="base">
                <a:spcBef>
                  <a:spcPct val="0"/>
                </a:spcBef>
                <a:spcAft>
                  <a:spcPct val="0"/>
                </a:spcAft>
                <a:defRPr sz="2400">
                  <a:solidFill>
                    <a:schemeClr val="tx1"/>
                  </a:solidFill>
                  <a:latin typeface="Times New Roman" panose="02020603050405020304" pitchFamily="18" charset="0"/>
                </a:defRPr>
              </a:lvl8pPr>
              <a:lvl9pPr marL="3886200" indent="-228600" fontAlgn="base">
                <a:spcBef>
                  <a:spcPct val="0"/>
                </a:spcBef>
                <a:spcAft>
                  <a:spcPct val="0"/>
                </a:spcAft>
                <a:defRPr sz="2400">
                  <a:solidFill>
                    <a:schemeClr val="tx1"/>
                  </a:solidFill>
                  <a:latin typeface="Times New Roman" panose="02020603050405020304" pitchFamily="18" charset="0"/>
                </a:defRPr>
              </a:lvl9pPr>
            </a:lstStyle>
            <a:p>
              <a:pPr algn="ctr"/>
              <a:r>
                <a:rPr lang="nb-NO" altLang="sv-SE" sz="1400" dirty="0">
                  <a:solidFill>
                    <a:schemeClr val="bg1"/>
                  </a:solidFill>
                  <a:latin typeface="Arial" panose="020B0604020202020204" pitchFamily="34" charset="0"/>
                </a:rPr>
                <a:t>1980-1990, n = 707</a:t>
              </a:r>
            </a:p>
          </p:txBody>
        </p:sp>
      </p:grpSp>
      <p:sp>
        <p:nvSpPr>
          <p:cNvPr id="13" name="Rectangle 2">
            <a:extLst>
              <a:ext uri="{FF2B5EF4-FFF2-40B4-BE49-F238E27FC236}">
                <a16:creationId xmlns:a16="http://schemas.microsoft.com/office/drawing/2014/main" id="{F4292354-1AFF-4A95-92B9-D53872BB3E80}"/>
              </a:ext>
            </a:extLst>
          </p:cNvPr>
          <p:cNvSpPr>
            <a:spLocks noGrp="1" noChangeArrowheads="1"/>
          </p:cNvSpPr>
          <p:nvPr>
            <p:ph type="title"/>
          </p:nvPr>
        </p:nvSpPr>
        <p:spPr>
          <a:xfrm>
            <a:off x="256746" y="216706"/>
            <a:ext cx="8203686" cy="523430"/>
          </a:xfrm>
        </p:spPr>
        <p:txBody>
          <a:bodyPr/>
          <a:lstStyle/>
          <a:p>
            <a:pPr eaLnBrk="1" hangingPunct="1"/>
            <a:r>
              <a:rPr lang="sv-SE" altLang="sv-SE" sz="2400" dirty="0"/>
              <a:t>Historia</a:t>
            </a:r>
          </a:p>
        </p:txBody>
      </p:sp>
      <p:pic>
        <p:nvPicPr>
          <p:cNvPr id="18" name="Bildobjekt 17">
            <a:extLst>
              <a:ext uri="{FF2B5EF4-FFF2-40B4-BE49-F238E27FC236}">
                <a16:creationId xmlns:a16="http://schemas.microsoft.com/office/drawing/2014/main" id="{6DA07768-BDBA-4412-82B8-DB212C107646}"/>
              </a:ext>
            </a:extLst>
          </p:cNvPr>
          <p:cNvPicPr>
            <a:picLocks noChangeAspect="1"/>
          </p:cNvPicPr>
          <p:nvPr/>
        </p:nvPicPr>
        <p:blipFill rotWithShape="1">
          <a:blip r:embed="rId3"/>
          <a:srcRect l="7139" t="31800" r="35164" b="8001"/>
          <a:stretch/>
        </p:blipFill>
        <p:spPr>
          <a:xfrm>
            <a:off x="4789056" y="845363"/>
            <a:ext cx="4149527" cy="2548995"/>
          </a:xfrm>
          <a:prstGeom prst="rect">
            <a:avLst/>
          </a:prstGeom>
        </p:spPr>
      </p:pic>
    </p:spTree>
    <p:extLst>
      <p:ext uri="{BB962C8B-B14F-4D97-AF65-F5344CB8AC3E}">
        <p14:creationId xmlns:p14="http://schemas.microsoft.com/office/powerpoint/2010/main" val="26391587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 3">
            <a:extLst>
              <a:ext uri="{FF2B5EF4-FFF2-40B4-BE49-F238E27FC236}">
                <a16:creationId xmlns:a16="http://schemas.microsoft.com/office/drawing/2014/main" id="{7FD76564-694F-1A2E-3C4E-2E3A5257566D}"/>
              </a:ext>
            </a:extLst>
          </p:cNvPr>
          <p:cNvGraphicFramePr>
            <a:graphicFrameLocks noGrp="1"/>
          </p:cNvGraphicFramePr>
          <p:nvPr/>
        </p:nvGraphicFramePr>
        <p:xfrm>
          <a:off x="314325" y="139700"/>
          <a:ext cx="8753475" cy="3825113"/>
        </p:xfrm>
        <a:graphic>
          <a:graphicData uri="http://schemas.openxmlformats.org/drawingml/2006/table">
            <a:tbl>
              <a:tblPr firstRow="1" bandRow="1">
                <a:tableStyleId>{5C22544A-7EE6-4342-B048-85BDC9FD1C3A}</a:tableStyleId>
              </a:tblPr>
              <a:tblGrid>
                <a:gridCol w="952500">
                  <a:extLst>
                    <a:ext uri="{9D8B030D-6E8A-4147-A177-3AD203B41FA5}">
                      <a16:colId xmlns:a16="http://schemas.microsoft.com/office/drawing/2014/main" val="1431804726"/>
                    </a:ext>
                  </a:extLst>
                </a:gridCol>
                <a:gridCol w="1257300">
                  <a:extLst>
                    <a:ext uri="{9D8B030D-6E8A-4147-A177-3AD203B41FA5}">
                      <a16:colId xmlns:a16="http://schemas.microsoft.com/office/drawing/2014/main" val="619270714"/>
                    </a:ext>
                  </a:extLst>
                </a:gridCol>
                <a:gridCol w="1238250">
                  <a:extLst>
                    <a:ext uri="{9D8B030D-6E8A-4147-A177-3AD203B41FA5}">
                      <a16:colId xmlns:a16="http://schemas.microsoft.com/office/drawing/2014/main" val="1319364277"/>
                    </a:ext>
                  </a:extLst>
                </a:gridCol>
                <a:gridCol w="1628775">
                  <a:extLst>
                    <a:ext uri="{9D8B030D-6E8A-4147-A177-3AD203B41FA5}">
                      <a16:colId xmlns:a16="http://schemas.microsoft.com/office/drawing/2014/main" val="3818483676"/>
                    </a:ext>
                  </a:extLst>
                </a:gridCol>
                <a:gridCol w="2162175">
                  <a:extLst>
                    <a:ext uri="{9D8B030D-6E8A-4147-A177-3AD203B41FA5}">
                      <a16:colId xmlns:a16="http://schemas.microsoft.com/office/drawing/2014/main" val="3330100402"/>
                    </a:ext>
                  </a:extLst>
                </a:gridCol>
                <a:gridCol w="581025">
                  <a:extLst>
                    <a:ext uri="{9D8B030D-6E8A-4147-A177-3AD203B41FA5}">
                      <a16:colId xmlns:a16="http://schemas.microsoft.com/office/drawing/2014/main" val="3878243816"/>
                    </a:ext>
                  </a:extLst>
                </a:gridCol>
                <a:gridCol w="933450">
                  <a:extLst>
                    <a:ext uri="{9D8B030D-6E8A-4147-A177-3AD203B41FA5}">
                      <a16:colId xmlns:a16="http://schemas.microsoft.com/office/drawing/2014/main" val="1994198519"/>
                    </a:ext>
                  </a:extLst>
                </a:gridCol>
              </a:tblGrid>
              <a:tr h="370840">
                <a:tc>
                  <a:txBody>
                    <a:bodyPr/>
                    <a:lstStyle/>
                    <a:p>
                      <a:pPr marL="0" indent="0">
                        <a:buNone/>
                      </a:pPr>
                      <a:r>
                        <a:rPr lang="sv-SE" altLang="sv-SE" sz="1800" dirty="0" err="1">
                          <a:solidFill>
                            <a:srgbClr val="FFFF00"/>
                          </a:solidFill>
                        </a:rPr>
                        <a:t>Years</a:t>
                      </a:r>
                      <a:endParaRPr lang="sv-SE" altLang="sv-SE" sz="1800" dirty="0">
                        <a:solidFill>
                          <a:srgbClr val="FFFF00"/>
                        </a:solidFill>
                      </a:endParaRPr>
                    </a:p>
                    <a:p>
                      <a:endParaRPr lang="sv-SE" dirty="0"/>
                    </a:p>
                  </a:txBody>
                  <a:tcPr/>
                </a:tc>
                <a:tc>
                  <a:txBody>
                    <a:bodyPr/>
                    <a:lstStyle/>
                    <a:p>
                      <a:r>
                        <a:rPr lang="sv-SE" altLang="sv-SE" sz="1800" dirty="0" err="1">
                          <a:solidFill>
                            <a:srgbClr val="FFFF00"/>
                          </a:solidFill>
                        </a:rPr>
                        <a:t>Name</a:t>
                      </a:r>
                      <a:endParaRPr lang="sv-SE" dirty="0"/>
                    </a:p>
                  </a:txBody>
                  <a:tcPr/>
                </a:tc>
                <a:tc>
                  <a:txBody>
                    <a:bodyPr/>
                    <a:lstStyle/>
                    <a:p>
                      <a:endParaRPr lang="sv-SE"/>
                    </a:p>
                  </a:txBody>
                  <a:tcPr/>
                </a:tc>
                <a:tc>
                  <a:txBody>
                    <a:bodyPr/>
                    <a:lstStyle/>
                    <a:p>
                      <a:r>
                        <a:rPr lang="sv-SE" altLang="sv-SE" sz="1800" dirty="0">
                          <a:solidFill>
                            <a:srgbClr val="FFFF00"/>
                          </a:solidFill>
                        </a:rPr>
                        <a:t>Population</a:t>
                      </a:r>
                      <a:endParaRPr lang="sv-SE" dirty="0"/>
                    </a:p>
                  </a:txBody>
                  <a:tcPr/>
                </a:tc>
                <a:tc>
                  <a:txBody>
                    <a:bodyPr/>
                    <a:lstStyle/>
                    <a:p>
                      <a:r>
                        <a:rPr lang="sv-SE" altLang="sv-SE" sz="1800" b="1" kern="1200" dirty="0" err="1">
                          <a:solidFill>
                            <a:srgbClr val="FFFF00"/>
                          </a:solidFill>
                          <a:latin typeface="+mn-lt"/>
                          <a:ea typeface="+mn-ea"/>
                          <a:cs typeface="+mn-cs"/>
                        </a:rPr>
                        <a:t>Treatment</a:t>
                      </a:r>
                      <a:endParaRPr lang="sv-SE" sz="1800" b="1" kern="1200" dirty="0">
                        <a:solidFill>
                          <a:srgbClr val="FFFF00"/>
                        </a:solidFill>
                        <a:latin typeface="+mn-lt"/>
                        <a:ea typeface="+mn-ea"/>
                        <a:cs typeface="+mn-cs"/>
                      </a:endParaRPr>
                    </a:p>
                  </a:txBody>
                  <a:tcPr/>
                </a:tc>
                <a:tc>
                  <a:txBody>
                    <a:bodyPr/>
                    <a:lstStyle/>
                    <a:p>
                      <a:r>
                        <a:rPr lang="sv-SE" sz="1800" b="1" kern="1200" dirty="0">
                          <a:solidFill>
                            <a:srgbClr val="FFFF00"/>
                          </a:solidFill>
                          <a:latin typeface="+mn-lt"/>
                          <a:ea typeface="+mn-ea"/>
                          <a:cs typeface="+mn-cs"/>
                        </a:rPr>
                        <a:t>N</a:t>
                      </a:r>
                    </a:p>
                  </a:txBody>
                  <a:tcPr/>
                </a:tc>
                <a:tc>
                  <a:txBody>
                    <a:bodyPr/>
                    <a:lstStyle/>
                    <a:p>
                      <a:r>
                        <a:rPr lang="sv-SE" sz="1800" b="1" kern="1200" dirty="0">
                          <a:solidFill>
                            <a:srgbClr val="FFFF00"/>
                          </a:solidFill>
                          <a:latin typeface="+mn-lt"/>
                          <a:ea typeface="+mn-ea"/>
                          <a:cs typeface="+mn-cs"/>
                        </a:rPr>
                        <a:t>pub</a:t>
                      </a:r>
                    </a:p>
                  </a:txBody>
                  <a:tcPr/>
                </a:tc>
                <a:extLst>
                  <a:ext uri="{0D108BD9-81ED-4DB2-BD59-A6C34878D82A}">
                    <a16:rowId xmlns:a16="http://schemas.microsoft.com/office/drawing/2014/main" val="3527270629"/>
                  </a:ext>
                </a:extLst>
              </a:tr>
              <a:tr h="402717">
                <a:tc>
                  <a:txBody>
                    <a:bodyPr/>
                    <a:lstStyle/>
                    <a:p>
                      <a:r>
                        <a:rPr lang="sv-SE" altLang="sv-SE" sz="1600" dirty="0">
                          <a:solidFill>
                            <a:srgbClr val="FF0000"/>
                          </a:solidFill>
                        </a:rPr>
                        <a:t>1998-99</a:t>
                      </a:r>
                      <a:endParaRPr lang="sv-SE" sz="1600" dirty="0">
                        <a:solidFill>
                          <a:srgbClr val="FF0000"/>
                        </a:solidFill>
                      </a:endParaRPr>
                    </a:p>
                  </a:txBody>
                  <a:tcPr/>
                </a:tc>
                <a:tc>
                  <a:txBody>
                    <a:bodyPr/>
                    <a:lstStyle/>
                    <a:p>
                      <a:r>
                        <a:rPr lang="sv-SE" altLang="sv-SE" sz="1600" dirty="0">
                          <a:solidFill>
                            <a:srgbClr val="FF0000"/>
                          </a:solidFill>
                        </a:rPr>
                        <a:t>M39035	</a:t>
                      </a:r>
                      <a:endParaRPr lang="sv-SE" sz="1600" dirty="0">
                        <a:solidFill>
                          <a:srgbClr val="FF0000"/>
                        </a:solidFill>
                      </a:endParaRPr>
                    </a:p>
                  </a:txBody>
                  <a:tcPr/>
                </a:tc>
                <a:tc>
                  <a:txBody>
                    <a:bodyPr/>
                    <a:lstStyle/>
                    <a:p>
                      <a:r>
                        <a:rPr lang="en-GB" sz="1600" dirty="0">
                          <a:solidFill>
                            <a:srgbClr val="FF0000"/>
                          </a:solidFill>
                          <a:effectLst/>
                          <a:latin typeface="Arial" panose="020B0604020202020204" pitchFamily="34" charset="0"/>
                          <a:ea typeface="Calibri" panose="020F0502020204030204" pitchFamily="34" charset="0"/>
                        </a:rPr>
                        <a:t>“NLG-FL1” </a:t>
                      </a:r>
                      <a:endParaRPr lang="sv-SE" sz="1600" dirty="0">
                        <a:solidFill>
                          <a:srgbClr val="FF0000"/>
                        </a:solidFill>
                      </a:endParaRPr>
                    </a:p>
                  </a:txBody>
                  <a:tcPr/>
                </a:tc>
                <a:tc>
                  <a:txBody>
                    <a:bodyPr/>
                    <a:lstStyle/>
                    <a:p>
                      <a:r>
                        <a:rPr lang="sv-SE" altLang="sv-SE" sz="1600" dirty="0">
                          <a:solidFill>
                            <a:srgbClr val="FF0000"/>
                          </a:solidFill>
                        </a:rPr>
                        <a:t>1st </a:t>
                      </a:r>
                      <a:r>
                        <a:rPr lang="sv-SE" altLang="sv-SE" sz="1600" dirty="0" err="1">
                          <a:solidFill>
                            <a:srgbClr val="FF0000"/>
                          </a:solidFill>
                        </a:rPr>
                        <a:t>line</a:t>
                      </a:r>
                      <a:r>
                        <a:rPr lang="sv-SE" altLang="sv-SE" sz="1600" dirty="0">
                          <a:solidFill>
                            <a:srgbClr val="FF0000"/>
                          </a:solidFill>
                        </a:rPr>
                        <a:t> indolent</a:t>
                      </a:r>
                      <a:endParaRPr lang="sv-SE" sz="1600" dirty="0">
                        <a:solidFill>
                          <a:srgbClr val="FF0000"/>
                        </a:solidFill>
                      </a:endParaRPr>
                    </a:p>
                  </a:txBody>
                  <a:tcPr/>
                </a:tc>
                <a:tc>
                  <a:txBody>
                    <a:bodyPr/>
                    <a:lstStyle/>
                    <a:p>
                      <a:r>
                        <a:rPr lang="sv-SE" altLang="sv-SE" sz="1600" dirty="0">
                          <a:solidFill>
                            <a:srgbClr val="FF0000"/>
                          </a:solidFill>
                        </a:rPr>
                        <a:t>R x 4 + R x 4 +/-IFN</a:t>
                      </a:r>
                      <a:endParaRPr lang="sv-SE" sz="1600" dirty="0">
                        <a:solidFill>
                          <a:srgbClr val="FF0000"/>
                        </a:solidFill>
                      </a:endParaRPr>
                    </a:p>
                  </a:txBody>
                  <a:tcPr/>
                </a:tc>
                <a:tc>
                  <a:txBody>
                    <a:bodyPr/>
                    <a:lstStyle/>
                    <a:p>
                      <a:r>
                        <a:rPr lang="sv-SE" sz="1600" dirty="0">
                          <a:solidFill>
                            <a:srgbClr val="FF0000"/>
                          </a:solidFill>
                        </a:rPr>
                        <a:t>123</a:t>
                      </a:r>
                    </a:p>
                  </a:txBody>
                  <a:tcPr/>
                </a:tc>
                <a:tc>
                  <a:txBody>
                    <a:bodyPr/>
                    <a:lstStyle/>
                    <a:p>
                      <a:r>
                        <a:rPr lang="sv-SE" sz="1200" dirty="0" err="1">
                          <a:solidFill>
                            <a:srgbClr val="FF0000"/>
                          </a:solidFill>
                        </a:rPr>
                        <a:t>Kimby</a:t>
                      </a:r>
                      <a:r>
                        <a:rPr lang="sv-SE" sz="1200" dirty="0">
                          <a:solidFill>
                            <a:srgbClr val="FF0000"/>
                          </a:solidFill>
                        </a:rPr>
                        <a:t> 2008</a:t>
                      </a:r>
                    </a:p>
                  </a:txBody>
                  <a:tcPr/>
                </a:tc>
                <a:extLst>
                  <a:ext uri="{0D108BD9-81ED-4DB2-BD59-A6C34878D82A}">
                    <a16:rowId xmlns:a16="http://schemas.microsoft.com/office/drawing/2014/main" val="1742502694"/>
                  </a:ext>
                </a:extLst>
              </a:tr>
              <a:tr h="370840">
                <a:tc>
                  <a:txBody>
                    <a:bodyPr/>
                    <a:lstStyle/>
                    <a:p>
                      <a:r>
                        <a:rPr lang="sv-SE" sz="1600" dirty="0">
                          <a:solidFill>
                            <a:srgbClr val="FF0000"/>
                          </a:solidFill>
                        </a:rPr>
                        <a:t>2002-08</a:t>
                      </a:r>
                    </a:p>
                  </a:txBody>
                  <a:tcPr/>
                </a:tc>
                <a:tc>
                  <a:txBody>
                    <a:bodyPr/>
                    <a:lstStyle/>
                    <a:p>
                      <a:pPr marL="0" indent="0">
                        <a:buNone/>
                      </a:pPr>
                      <a:r>
                        <a:rPr lang="sv-SE" altLang="sv-SE" sz="1600" dirty="0">
                          <a:solidFill>
                            <a:srgbClr val="FF0000"/>
                          </a:solidFill>
                        </a:rPr>
                        <a:t>ML16865	</a:t>
                      </a:r>
                      <a:endParaRPr lang="sv-SE" sz="1600" dirty="0">
                        <a:solidFill>
                          <a:srgbClr val="FF0000"/>
                        </a:solidFill>
                      </a:endParaRPr>
                    </a:p>
                  </a:txBody>
                  <a:tcPr/>
                </a:tc>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GB" sz="1600" dirty="0">
                          <a:solidFill>
                            <a:srgbClr val="FF0000"/>
                          </a:solidFill>
                          <a:effectLst/>
                          <a:latin typeface="Arial" panose="020B0604020202020204" pitchFamily="34" charset="0"/>
                          <a:ea typeface="Calibri" panose="020F0502020204030204" pitchFamily="34" charset="0"/>
                        </a:rPr>
                        <a:t>“NLG-FL2”</a:t>
                      </a:r>
                      <a:endParaRPr lang="sv-SE" sz="1600" dirty="0">
                        <a:solidFill>
                          <a:srgbClr val="FF0000"/>
                        </a:solidFill>
                      </a:endParaRPr>
                    </a:p>
                  </a:txBody>
                  <a:tcPr/>
                </a:tc>
                <a:tc>
                  <a:txBody>
                    <a:bodyPr/>
                    <a:lstStyle/>
                    <a:p>
                      <a:r>
                        <a:rPr lang="sv-SE" altLang="sv-SE" sz="1600" dirty="0">
                          <a:solidFill>
                            <a:srgbClr val="FF0000"/>
                          </a:solidFill>
                        </a:rPr>
                        <a:t>1st </a:t>
                      </a:r>
                      <a:r>
                        <a:rPr lang="sv-SE" altLang="sv-SE" sz="1600" dirty="0" err="1">
                          <a:solidFill>
                            <a:srgbClr val="FF0000"/>
                          </a:solidFill>
                        </a:rPr>
                        <a:t>line</a:t>
                      </a:r>
                      <a:r>
                        <a:rPr lang="sv-SE" altLang="sv-SE" sz="1600" dirty="0">
                          <a:solidFill>
                            <a:srgbClr val="FF0000"/>
                          </a:solidFill>
                        </a:rPr>
                        <a:t> indolent</a:t>
                      </a:r>
                      <a:endParaRPr lang="sv-SE" sz="1600" dirty="0">
                        <a:solidFill>
                          <a:srgbClr val="FF0000"/>
                        </a:solidFill>
                      </a:endParaRPr>
                    </a:p>
                  </a:txBody>
                  <a:tcPr/>
                </a:tc>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sv-SE" altLang="sv-SE" sz="1600" dirty="0">
                          <a:solidFill>
                            <a:srgbClr val="FF0000"/>
                          </a:solidFill>
                        </a:rPr>
                        <a:t>R x 8 +/- IFN</a:t>
                      </a:r>
                      <a:endParaRPr lang="sv-SE" sz="1600" dirty="0">
                        <a:solidFill>
                          <a:srgbClr val="FF0000"/>
                        </a:solidFill>
                      </a:endParaRPr>
                    </a:p>
                  </a:txBody>
                  <a:tcPr/>
                </a:tc>
                <a:tc>
                  <a:txBody>
                    <a:bodyPr/>
                    <a:lstStyle/>
                    <a:p>
                      <a:r>
                        <a:rPr lang="sv-SE" sz="1600" dirty="0">
                          <a:solidFill>
                            <a:srgbClr val="FF0000"/>
                          </a:solidFill>
                        </a:rPr>
                        <a:t>313</a:t>
                      </a:r>
                    </a:p>
                  </a:txBody>
                  <a:tcPr/>
                </a:tc>
                <a:tc>
                  <a:txBody>
                    <a:bodyPr/>
                    <a:lstStyle/>
                    <a:p>
                      <a:r>
                        <a:rPr lang="sv-SE" sz="1200" dirty="0" err="1">
                          <a:solidFill>
                            <a:srgbClr val="FF0000"/>
                          </a:solidFill>
                        </a:rPr>
                        <a:t>Kimby</a:t>
                      </a:r>
                      <a:endParaRPr lang="sv-SE" sz="1200" dirty="0">
                        <a:solidFill>
                          <a:srgbClr val="FF0000"/>
                        </a:solidFill>
                      </a:endParaRPr>
                    </a:p>
                    <a:p>
                      <a:r>
                        <a:rPr lang="sv-SE" sz="1200" dirty="0">
                          <a:solidFill>
                            <a:srgbClr val="FF0000"/>
                          </a:solidFill>
                        </a:rPr>
                        <a:t>2015</a:t>
                      </a:r>
                    </a:p>
                  </a:txBody>
                  <a:tcPr/>
                </a:tc>
                <a:extLst>
                  <a:ext uri="{0D108BD9-81ED-4DB2-BD59-A6C34878D82A}">
                    <a16:rowId xmlns:a16="http://schemas.microsoft.com/office/drawing/2014/main" val="3532255804"/>
                  </a:ext>
                </a:extLst>
              </a:tr>
              <a:tr h="370840">
                <a:tc>
                  <a:txBody>
                    <a:bodyPr/>
                    <a:lstStyle/>
                    <a:p>
                      <a:r>
                        <a:rPr lang="sv-SE" sz="1600" dirty="0">
                          <a:solidFill>
                            <a:srgbClr val="FF0000"/>
                          </a:solidFill>
                        </a:rPr>
                        <a:t>2010-13</a:t>
                      </a:r>
                    </a:p>
                  </a:txBody>
                  <a:tcPr/>
                </a:tc>
                <a:tc>
                  <a:txBody>
                    <a:bodyPr/>
                    <a:lstStyle/>
                    <a:p>
                      <a:r>
                        <a:rPr lang="sv-SE" altLang="sv-SE" sz="1600" dirty="0">
                          <a:solidFill>
                            <a:srgbClr val="FF0000"/>
                          </a:solidFill>
                        </a:rPr>
                        <a:t>SAKK-NLG 35/10	</a:t>
                      </a:r>
                      <a:endParaRPr lang="sv-SE" sz="1600" dirty="0">
                        <a:solidFill>
                          <a:srgbClr val="FF0000"/>
                        </a:solidFill>
                      </a:endParaRPr>
                    </a:p>
                  </a:txBody>
                  <a:tcPr/>
                </a:tc>
                <a:tc>
                  <a:txBody>
                    <a:bodyPr/>
                    <a:lstStyle/>
                    <a:p>
                      <a:r>
                        <a:rPr lang="sv-SE" sz="1600" dirty="0">
                          <a:solidFill>
                            <a:srgbClr val="FF0000"/>
                          </a:solidFill>
                        </a:rPr>
                        <a:t>”NLG-FL3”</a:t>
                      </a:r>
                    </a:p>
                  </a:txBody>
                  <a:tcPr/>
                </a:tc>
                <a:tc>
                  <a:txBody>
                    <a:bodyPr/>
                    <a:lstStyle/>
                    <a:p>
                      <a:r>
                        <a:rPr lang="sv-SE" sz="1600" dirty="0">
                          <a:solidFill>
                            <a:srgbClr val="FF0000"/>
                          </a:solidFill>
                        </a:rPr>
                        <a:t>1st </a:t>
                      </a:r>
                      <a:r>
                        <a:rPr lang="sv-SE" sz="1600" dirty="0" err="1">
                          <a:solidFill>
                            <a:srgbClr val="FF0000"/>
                          </a:solidFill>
                        </a:rPr>
                        <a:t>line</a:t>
                      </a:r>
                      <a:r>
                        <a:rPr lang="sv-SE" sz="1600" dirty="0">
                          <a:solidFill>
                            <a:srgbClr val="FF0000"/>
                          </a:solidFill>
                        </a:rPr>
                        <a:t> FL</a:t>
                      </a:r>
                    </a:p>
                  </a:txBody>
                  <a:tcPr/>
                </a:tc>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sv-SE" altLang="sv-SE" sz="1600" dirty="0">
                          <a:solidFill>
                            <a:srgbClr val="FF0000"/>
                          </a:solidFill>
                        </a:rPr>
                        <a:t>R x 8 +/- </a:t>
                      </a:r>
                      <a:r>
                        <a:rPr lang="sv-SE" altLang="sv-SE" sz="1600" dirty="0" err="1">
                          <a:solidFill>
                            <a:srgbClr val="FF0000"/>
                          </a:solidFill>
                        </a:rPr>
                        <a:t>lenalidomide</a:t>
                      </a:r>
                      <a:endParaRPr lang="sv-SE" sz="1600" dirty="0">
                        <a:solidFill>
                          <a:srgbClr val="FF0000"/>
                        </a:solidFill>
                      </a:endParaRPr>
                    </a:p>
                  </a:txBody>
                  <a:tcPr/>
                </a:tc>
                <a:tc>
                  <a:txBody>
                    <a:bodyPr/>
                    <a:lstStyle/>
                    <a:p>
                      <a:r>
                        <a:rPr lang="sv-SE" sz="1600" dirty="0">
                          <a:solidFill>
                            <a:srgbClr val="FF0000"/>
                          </a:solidFill>
                        </a:rPr>
                        <a:t>154</a:t>
                      </a:r>
                    </a:p>
                  </a:txBody>
                  <a:tcPr/>
                </a:tc>
                <a:tc>
                  <a:txBody>
                    <a:bodyPr/>
                    <a:lstStyle/>
                    <a:p>
                      <a:r>
                        <a:rPr lang="sv-SE" sz="1200" dirty="0" err="1">
                          <a:solidFill>
                            <a:srgbClr val="FF0000"/>
                          </a:solidFill>
                        </a:rPr>
                        <a:t>Zucca</a:t>
                      </a:r>
                      <a:r>
                        <a:rPr lang="sv-SE" sz="1200" dirty="0">
                          <a:solidFill>
                            <a:srgbClr val="FF0000"/>
                          </a:solidFill>
                        </a:rPr>
                        <a:t> 2019</a:t>
                      </a:r>
                    </a:p>
                  </a:txBody>
                  <a:tcPr/>
                </a:tc>
                <a:extLst>
                  <a:ext uri="{0D108BD9-81ED-4DB2-BD59-A6C34878D82A}">
                    <a16:rowId xmlns:a16="http://schemas.microsoft.com/office/drawing/2014/main" val="2398105638"/>
                  </a:ext>
                </a:extLst>
              </a:tr>
              <a:tr h="370840">
                <a:tc>
                  <a:txBody>
                    <a:bodyPr/>
                    <a:lstStyle/>
                    <a:p>
                      <a:r>
                        <a:rPr lang="sv-SE" sz="1600" dirty="0">
                          <a:solidFill>
                            <a:srgbClr val="FF0000"/>
                          </a:solidFill>
                        </a:rPr>
                        <a:t>2016-20</a:t>
                      </a:r>
                    </a:p>
                  </a:txBody>
                  <a:tcPr/>
                </a:tc>
                <a:tc>
                  <a:txBody>
                    <a:bodyPr/>
                    <a:lstStyle/>
                    <a:p>
                      <a:r>
                        <a:rPr lang="sv-SE" sz="1600" dirty="0">
                          <a:solidFill>
                            <a:srgbClr val="FF0000"/>
                          </a:solidFill>
                        </a:rPr>
                        <a:t>SAKK-NLG 35/14</a:t>
                      </a:r>
                    </a:p>
                  </a:txBody>
                  <a:tcPr/>
                </a:tc>
                <a:tc>
                  <a:txBody>
                    <a:bodyPr/>
                    <a:lstStyle/>
                    <a:p>
                      <a:r>
                        <a:rPr lang="sv-SE" sz="1600" dirty="0">
                          <a:solidFill>
                            <a:srgbClr val="FF0000"/>
                          </a:solidFill>
                        </a:rPr>
                        <a:t>”NLG-FL4”</a:t>
                      </a:r>
                    </a:p>
                  </a:txBody>
                  <a:tcPr/>
                </a:tc>
                <a:tc>
                  <a:txBody>
                    <a:bodyPr/>
                    <a:lstStyle/>
                    <a:p>
                      <a:r>
                        <a:rPr lang="sv-SE" sz="1600" dirty="0">
                          <a:solidFill>
                            <a:srgbClr val="FF0000"/>
                          </a:solidFill>
                        </a:rPr>
                        <a:t>1st </a:t>
                      </a:r>
                      <a:r>
                        <a:rPr lang="sv-SE" sz="1600" dirty="0" err="1">
                          <a:solidFill>
                            <a:srgbClr val="FF0000"/>
                          </a:solidFill>
                        </a:rPr>
                        <a:t>line</a:t>
                      </a:r>
                      <a:r>
                        <a:rPr lang="sv-SE" sz="1600" dirty="0">
                          <a:solidFill>
                            <a:srgbClr val="FF0000"/>
                          </a:solidFill>
                        </a:rPr>
                        <a:t> FL</a:t>
                      </a:r>
                    </a:p>
                  </a:txBody>
                  <a:tcPr/>
                </a:tc>
                <a:tc>
                  <a:txBody>
                    <a:bodyPr/>
                    <a:lstStyle/>
                    <a:p>
                      <a:r>
                        <a:rPr lang="sv-SE" sz="1600" dirty="0">
                          <a:solidFill>
                            <a:srgbClr val="FF0000"/>
                          </a:solidFill>
                        </a:rPr>
                        <a:t>R x 4 + R x 12 +/- </a:t>
                      </a:r>
                      <a:r>
                        <a:rPr lang="sv-SE" sz="1600" dirty="0" err="1">
                          <a:solidFill>
                            <a:srgbClr val="FF0000"/>
                          </a:solidFill>
                        </a:rPr>
                        <a:t>ibrutinib</a:t>
                      </a:r>
                      <a:endParaRPr lang="sv-SE" sz="1600" dirty="0">
                        <a:solidFill>
                          <a:srgbClr val="FF0000"/>
                        </a:solidFill>
                      </a:endParaRPr>
                    </a:p>
                  </a:txBody>
                  <a:tcPr/>
                </a:tc>
                <a:tc>
                  <a:txBody>
                    <a:bodyPr/>
                    <a:lstStyle/>
                    <a:p>
                      <a:r>
                        <a:rPr lang="sv-SE" sz="1600" dirty="0">
                          <a:solidFill>
                            <a:srgbClr val="FF0000"/>
                          </a:solidFill>
                        </a:rPr>
                        <a:t>192</a:t>
                      </a:r>
                    </a:p>
                  </a:txBody>
                  <a:tcPr/>
                </a:tc>
                <a:tc>
                  <a:txBody>
                    <a:bodyPr/>
                    <a:lstStyle/>
                    <a:p>
                      <a:r>
                        <a:rPr lang="sv-SE" sz="1200" dirty="0" err="1">
                          <a:solidFill>
                            <a:srgbClr val="FF0000"/>
                          </a:solidFill>
                        </a:rPr>
                        <a:t>Østenstad</a:t>
                      </a:r>
                      <a:r>
                        <a:rPr lang="sv-SE" sz="1200" dirty="0">
                          <a:solidFill>
                            <a:srgbClr val="FF0000"/>
                          </a:solidFill>
                        </a:rPr>
                        <a:t> 2023 (</a:t>
                      </a:r>
                      <a:r>
                        <a:rPr lang="sv-SE" sz="1200" dirty="0" err="1">
                          <a:solidFill>
                            <a:srgbClr val="FF0000"/>
                          </a:solidFill>
                        </a:rPr>
                        <a:t>abs</a:t>
                      </a:r>
                      <a:r>
                        <a:rPr lang="sv-SE" sz="1200" dirty="0">
                          <a:solidFill>
                            <a:srgbClr val="FF0000"/>
                          </a:solidFill>
                        </a:rPr>
                        <a:t>)</a:t>
                      </a:r>
                    </a:p>
                  </a:txBody>
                  <a:tcPr/>
                </a:tc>
                <a:extLst>
                  <a:ext uri="{0D108BD9-81ED-4DB2-BD59-A6C34878D82A}">
                    <a16:rowId xmlns:a16="http://schemas.microsoft.com/office/drawing/2014/main" val="3943936977"/>
                  </a:ext>
                </a:extLst>
              </a:tr>
              <a:tr h="370840">
                <a:tc>
                  <a:txBody>
                    <a:bodyPr/>
                    <a:lstStyle/>
                    <a:p>
                      <a:endParaRPr lang="sv-SE" dirty="0">
                        <a:solidFill>
                          <a:srgbClr val="FF0000"/>
                        </a:solidFill>
                      </a:endParaRPr>
                    </a:p>
                  </a:txBody>
                  <a:tcPr/>
                </a:tc>
                <a:tc>
                  <a:txBody>
                    <a:bodyPr/>
                    <a:lstStyle/>
                    <a:p>
                      <a:endParaRPr lang="sv-SE">
                        <a:solidFill>
                          <a:srgbClr val="FF0000"/>
                        </a:solidFill>
                      </a:endParaRPr>
                    </a:p>
                  </a:txBody>
                  <a:tcPr/>
                </a:tc>
                <a:tc>
                  <a:txBody>
                    <a:bodyPr/>
                    <a:lstStyle/>
                    <a:p>
                      <a:endParaRPr lang="sv-SE">
                        <a:solidFill>
                          <a:srgbClr val="FF0000"/>
                        </a:solidFill>
                      </a:endParaRPr>
                    </a:p>
                  </a:txBody>
                  <a:tcPr/>
                </a:tc>
                <a:tc>
                  <a:txBody>
                    <a:bodyPr/>
                    <a:lstStyle/>
                    <a:p>
                      <a:endParaRPr lang="sv-SE">
                        <a:solidFill>
                          <a:srgbClr val="FF0000"/>
                        </a:solidFill>
                      </a:endParaRPr>
                    </a:p>
                  </a:txBody>
                  <a:tcPr/>
                </a:tc>
                <a:tc>
                  <a:txBody>
                    <a:bodyPr/>
                    <a:lstStyle/>
                    <a:p>
                      <a:endParaRPr lang="sv-SE">
                        <a:solidFill>
                          <a:srgbClr val="FF0000"/>
                        </a:solidFill>
                      </a:endParaRPr>
                    </a:p>
                  </a:txBody>
                  <a:tcPr/>
                </a:tc>
                <a:tc>
                  <a:txBody>
                    <a:bodyPr/>
                    <a:lstStyle/>
                    <a:p>
                      <a:endParaRPr lang="sv-SE" dirty="0">
                        <a:solidFill>
                          <a:srgbClr val="FF0000"/>
                        </a:solidFill>
                      </a:endParaRPr>
                    </a:p>
                  </a:txBody>
                  <a:tcPr/>
                </a:tc>
                <a:tc>
                  <a:txBody>
                    <a:bodyPr/>
                    <a:lstStyle/>
                    <a:p>
                      <a:endParaRPr lang="sv-SE" dirty="0">
                        <a:solidFill>
                          <a:srgbClr val="FF0000"/>
                        </a:solidFill>
                      </a:endParaRPr>
                    </a:p>
                  </a:txBody>
                  <a:tcPr/>
                </a:tc>
                <a:extLst>
                  <a:ext uri="{0D108BD9-81ED-4DB2-BD59-A6C34878D82A}">
                    <a16:rowId xmlns:a16="http://schemas.microsoft.com/office/drawing/2014/main" val="151690797"/>
                  </a:ext>
                </a:extLst>
              </a:tr>
              <a:tr h="370840">
                <a:tc>
                  <a:txBody>
                    <a:bodyPr/>
                    <a:lstStyle/>
                    <a:p>
                      <a:endParaRPr lang="sv-SE">
                        <a:solidFill>
                          <a:srgbClr val="FF0000"/>
                        </a:solidFill>
                      </a:endParaRPr>
                    </a:p>
                  </a:txBody>
                  <a:tcPr/>
                </a:tc>
                <a:tc>
                  <a:txBody>
                    <a:bodyPr/>
                    <a:lstStyle/>
                    <a:p>
                      <a:endParaRPr lang="sv-SE">
                        <a:solidFill>
                          <a:srgbClr val="FF0000"/>
                        </a:solidFill>
                      </a:endParaRPr>
                    </a:p>
                  </a:txBody>
                  <a:tcPr/>
                </a:tc>
                <a:tc>
                  <a:txBody>
                    <a:bodyPr/>
                    <a:lstStyle/>
                    <a:p>
                      <a:endParaRPr lang="sv-SE">
                        <a:solidFill>
                          <a:srgbClr val="FF0000"/>
                        </a:solidFill>
                      </a:endParaRPr>
                    </a:p>
                  </a:txBody>
                  <a:tcPr/>
                </a:tc>
                <a:tc>
                  <a:txBody>
                    <a:bodyPr/>
                    <a:lstStyle/>
                    <a:p>
                      <a:endParaRPr lang="sv-SE" dirty="0">
                        <a:solidFill>
                          <a:srgbClr val="FF0000"/>
                        </a:solidFill>
                      </a:endParaRPr>
                    </a:p>
                  </a:txBody>
                  <a:tcPr/>
                </a:tc>
                <a:tc>
                  <a:txBody>
                    <a:bodyPr/>
                    <a:lstStyle/>
                    <a:p>
                      <a:endParaRPr lang="sv-SE" dirty="0">
                        <a:solidFill>
                          <a:srgbClr val="FF0000"/>
                        </a:solidFill>
                      </a:endParaRPr>
                    </a:p>
                  </a:txBody>
                  <a:tcPr/>
                </a:tc>
                <a:tc>
                  <a:txBody>
                    <a:bodyPr/>
                    <a:lstStyle/>
                    <a:p>
                      <a:endParaRPr lang="sv-SE">
                        <a:solidFill>
                          <a:srgbClr val="FF0000"/>
                        </a:solidFill>
                      </a:endParaRPr>
                    </a:p>
                  </a:txBody>
                  <a:tcPr/>
                </a:tc>
                <a:tc>
                  <a:txBody>
                    <a:bodyPr/>
                    <a:lstStyle/>
                    <a:p>
                      <a:endParaRPr lang="sv-SE" dirty="0">
                        <a:solidFill>
                          <a:srgbClr val="FF0000"/>
                        </a:solidFill>
                      </a:endParaRPr>
                    </a:p>
                  </a:txBody>
                  <a:tcPr/>
                </a:tc>
                <a:extLst>
                  <a:ext uri="{0D108BD9-81ED-4DB2-BD59-A6C34878D82A}">
                    <a16:rowId xmlns:a16="http://schemas.microsoft.com/office/drawing/2014/main" val="2334619751"/>
                  </a:ext>
                </a:extLst>
              </a:tr>
              <a:tr h="370840">
                <a:tc>
                  <a:txBody>
                    <a:bodyPr/>
                    <a:lstStyle/>
                    <a:p>
                      <a:endParaRPr lang="sv-SE"/>
                    </a:p>
                  </a:txBody>
                  <a:tcPr/>
                </a:tc>
                <a:tc>
                  <a:txBody>
                    <a:bodyPr/>
                    <a:lstStyle/>
                    <a:p>
                      <a:endParaRPr lang="sv-SE"/>
                    </a:p>
                  </a:txBody>
                  <a:tcPr/>
                </a:tc>
                <a:tc>
                  <a:txBody>
                    <a:bodyPr/>
                    <a:lstStyle/>
                    <a:p>
                      <a:endParaRPr lang="sv-SE"/>
                    </a:p>
                  </a:txBody>
                  <a:tcPr/>
                </a:tc>
                <a:tc>
                  <a:txBody>
                    <a:bodyPr/>
                    <a:lstStyle/>
                    <a:p>
                      <a:endParaRPr lang="sv-SE"/>
                    </a:p>
                  </a:txBody>
                  <a:tcPr/>
                </a:tc>
                <a:tc>
                  <a:txBody>
                    <a:bodyPr/>
                    <a:lstStyle/>
                    <a:p>
                      <a:endParaRPr lang="sv-SE"/>
                    </a:p>
                  </a:txBody>
                  <a:tcPr/>
                </a:tc>
                <a:tc>
                  <a:txBody>
                    <a:bodyPr/>
                    <a:lstStyle/>
                    <a:p>
                      <a:endParaRPr lang="sv-SE"/>
                    </a:p>
                  </a:txBody>
                  <a:tcPr/>
                </a:tc>
                <a:tc>
                  <a:txBody>
                    <a:bodyPr/>
                    <a:lstStyle/>
                    <a:p>
                      <a:endParaRPr lang="sv-SE" dirty="0"/>
                    </a:p>
                  </a:txBody>
                  <a:tcPr/>
                </a:tc>
                <a:extLst>
                  <a:ext uri="{0D108BD9-81ED-4DB2-BD59-A6C34878D82A}">
                    <a16:rowId xmlns:a16="http://schemas.microsoft.com/office/drawing/2014/main" val="3822375543"/>
                  </a:ext>
                </a:extLst>
              </a:tr>
            </a:tbl>
          </a:graphicData>
        </a:graphic>
      </p:graphicFrame>
    </p:spTree>
    <p:extLst>
      <p:ext uri="{BB962C8B-B14F-4D97-AF65-F5344CB8AC3E}">
        <p14:creationId xmlns:p14="http://schemas.microsoft.com/office/powerpoint/2010/main" val="122115928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a:extLst>
              <a:ext uri="{FF2B5EF4-FFF2-40B4-BE49-F238E27FC236}">
                <a16:creationId xmlns:a16="http://schemas.microsoft.com/office/drawing/2014/main" id="{E6CB7044-026E-3F25-C143-A8895CA0283C}"/>
              </a:ext>
            </a:extLst>
          </p:cNvPr>
          <p:cNvSpPr>
            <a:spLocks noChangeArrowheads="1"/>
          </p:cNvSpPr>
          <p:nvPr/>
        </p:nvSpPr>
        <p:spPr bwMode="auto">
          <a:xfrm>
            <a:off x="1494235" y="4731544"/>
            <a:ext cx="6506765" cy="1619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sv-SE"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27363" name="Rectangle 3">
            <a:extLst>
              <a:ext uri="{FF2B5EF4-FFF2-40B4-BE49-F238E27FC236}">
                <a16:creationId xmlns:a16="http://schemas.microsoft.com/office/drawing/2014/main" id="{18E374B3-8A51-8263-10D1-CFDE10D3E249}"/>
              </a:ext>
            </a:extLst>
          </p:cNvPr>
          <p:cNvSpPr>
            <a:spLocks noGrp="1" noChangeArrowheads="1"/>
          </p:cNvSpPr>
          <p:nvPr>
            <p:ph type="body" idx="4294967295"/>
          </p:nvPr>
        </p:nvSpPr>
        <p:spPr>
          <a:xfrm>
            <a:off x="1331119" y="195262"/>
            <a:ext cx="4886801" cy="1890713"/>
          </a:xfrm>
        </p:spPr>
        <p:txBody>
          <a:bodyPr/>
          <a:lstStyle/>
          <a:p>
            <a:pPr marL="0" indent="0">
              <a:buNone/>
            </a:pPr>
            <a:r>
              <a:rPr lang="sv-SE" altLang="sv-SE" sz="2700" dirty="0"/>
              <a:t>Två nordiska studier</a:t>
            </a:r>
          </a:p>
          <a:p>
            <a:pPr marL="0" indent="0">
              <a:buNone/>
            </a:pPr>
            <a:r>
              <a:rPr lang="sv-SE" altLang="sv-SE" dirty="0"/>
              <a:t>M39035 (1998-1999) och ML16865 (2003-2008)</a:t>
            </a:r>
          </a:p>
          <a:p>
            <a:pPr marL="0" indent="0">
              <a:buNone/>
            </a:pPr>
            <a:endParaRPr lang="sv-SE" altLang="sv-SE" dirty="0"/>
          </a:p>
          <a:p>
            <a:pPr marL="0" indent="0">
              <a:buNone/>
            </a:pPr>
            <a:r>
              <a:rPr lang="sv-SE" altLang="sv-SE" dirty="0"/>
              <a:t>Båda använde </a:t>
            </a:r>
            <a:r>
              <a:rPr lang="sv-SE" altLang="sv-SE" dirty="0" err="1"/>
              <a:t>rituximab</a:t>
            </a:r>
            <a:r>
              <a:rPr lang="sv-SE" altLang="sv-SE" dirty="0"/>
              <a:t> 375 mg/m</a:t>
            </a:r>
            <a:r>
              <a:rPr lang="sv-SE" altLang="sv-SE" baseline="30000" dirty="0"/>
              <a:t>2</a:t>
            </a:r>
            <a:r>
              <a:rPr lang="sv-SE" altLang="sv-SE" dirty="0"/>
              <a:t> +/- interferon-alfa</a:t>
            </a:r>
          </a:p>
        </p:txBody>
      </p:sp>
      <p:sp>
        <p:nvSpPr>
          <p:cNvPr id="527364" name="AutoShape 4">
            <a:extLst>
              <a:ext uri="{FF2B5EF4-FFF2-40B4-BE49-F238E27FC236}">
                <a16:creationId xmlns:a16="http://schemas.microsoft.com/office/drawing/2014/main" id="{C2587DE8-DB6B-6C9E-C587-7F9F1DB00A48}"/>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sv-SE"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27365" name="AutoShape 5">
            <a:extLst>
              <a:ext uri="{FF2B5EF4-FFF2-40B4-BE49-F238E27FC236}">
                <a16:creationId xmlns:a16="http://schemas.microsoft.com/office/drawing/2014/main" id="{E930417C-5847-EF47-5230-5F0A61B19B17}"/>
              </a:ext>
            </a:extLst>
          </p:cNvPr>
          <p:cNvSpPr>
            <a:spLocks noChangeAspect="1" noChangeArrowheads="1"/>
          </p:cNvSpPr>
          <p:nvPr/>
        </p:nvSpPr>
        <p:spPr bwMode="auto">
          <a:xfrm>
            <a:off x="4457700" y="24574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sv-SE" sz="15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pic>
        <p:nvPicPr>
          <p:cNvPr id="527369" name="Picture 9">
            <a:extLst>
              <a:ext uri="{FF2B5EF4-FFF2-40B4-BE49-F238E27FC236}">
                <a16:creationId xmlns:a16="http://schemas.microsoft.com/office/drawing/2014/main" id="{F036E590-59CD-90CE-6BA6-BFCC15730F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9466" y="1600200"/>
            <a:ext cx="5023247"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37732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5" name="Picture 4">
            <a:extLst>
              <a:ext uri="{FF2B5EF4-FFF2-40B4-BE49-F238E27FC236}">
                <a16:creationId xmlns:a16="http://schemas.microsoft.com/office/drawing/2014/main" id="{96338DEC-3BBB-49C7-9998-245B989300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1717" t="13472" r="7497" b="3850"/>
          <a:stretch>
            <a:fillRect/>
          </a:stretch>
        </p:blipFill>
        <p:spPr bwMode="auto">
          <a:xfrm>
            <a:off x="3779912" y="0"/>
            <a:ext cx="5047059"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2">
            <a:extLst>
              <a:ext uri="{FF2B5EF4-FFF2-40B4-BE49-F238E27FC236}">
                <a16:creationId xmlns:a16="http://schemas.microsoft.com/office/drawing/2014/main" id="{B9217F27-4EFF-94D5-01B5-BBD4E9F7362A}"/>
              </a:ext>
            </a:extLst>
          </p:cNvPr>
          <p:cNvSpPr txBox="1">
            <a:spLocks noChangeArrowheads="1"/>
          </p:cNvSpPr>
          <p:nvPr/>
        </p:nvSpPr>
        <p:spPr>
          <a:xfrm>
            <a:off x="107504" y="-1"/>
            <a:ext cx="3456384" cy="1289249"/>
          </a:xfrm>
          <a:prstGeom prst="rect">
            <a:avLst/>
          </a:prstGeom>
        </p:spPr>
        <p:txBody>
          <a:bodyPr anchor="t"/>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Arial" pitchFamily="34" charset="0"/>
                <a:ea typeface="+mj-ea"/>
                <a:cs typeface="Arial"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v-SE" altLang="sv-SE" sz="2000" b="1" dirty="0" err="1">
                <a:solidFill>
                  <a:srgbClr val="FFFF00"/>
                </a:solidFill>
              </a:rPr>
              <a:t>Follicular</a:t>
            </a:r>
            <a:r>
              <a:rPr lang="sv-SE" altLang="sv-SE" sz="2000" b="1" dirty="0">
                <a:solidFill>
                  <a:srgbClr val="FFFF00"/>
                </a:solidFill>
              </a:rPr>
              <a:t> </a:t>
            </a:r>
            <a:r>
              <a:rPr lang="sv-SE" altLang="sv-SE" sz="2000" b="1" dirty="0" err="1">
                <a:solidFill>
                  <a:srgbClr val="FFFF00"/>
                </a:solidFill>
              </a:rPr>
              <a:t>lymphoma</a:t>
            </a:r>
            <a:endParaRPr lang="sv-SE" altLang="sv-SE" sz="2000" b="1" dirty="0">
              <a:solidFill>
                <a:srgbClr val="FFFF00"/>
              </a:solidFill>
            </a:endParaRPr>
          </a:p>
        </p:txBody>
      </p:sp>
    </p:spTree>
    <p:extLst>
      <p:ext uri="{BB962C8B-B14F-4D97-AF65-F5344CB8AC3E}">
        <p14:creationId xmlns:p14="http://schemas.microsoft.com/office/powerpoint/2010/main" val="4015509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hpTitleSlide">
            <a:extLst>
              <a:ext uri="{FF2B5EF4-FFF2-40B4-BE49-F238E27FC236}">
                <a16:creationId xmlns:a16="http://schemas.microsoft.com/office/drawing/2014/main" id="{5B2CFEFD-6561-4694-AD11-22988FEA2D54}"/>
              </a:ext>
            </a:extLst>
          </p:cNvPr>
          <p:cNvSpPr>
            <a:spLocks noChangeAspect="1" noChangeArrowheads="1"/>
          </p:cNvSpPr>
          <p:nvPr>
            <p:custDataLst>
              <p:tags r:id="rId1"/>
            </p:custDataLst>
          </p:nvPr>
        </p:nvSpPr>
        <p:spPr bwMode="auto">
          <a:xfrm>
            <a:off x="23629" y="4958161"/>
            <a:ext cx="184674" cy="369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endParaRPr lang="sv-SE" altLang="sv-SE" sz="1799">
              <a:latin typeface="Imago"/>
            </a:endParaRPr>
          </a:p>
        </p:txBody>
      </p:sp>
      <p:sp>
        <p:nvSpPr>
          <p:cNvPr id="95235" name="Rectangle 26">
            <a:extLst>
              <a:ext uri="{FF2B5EF4-FFF2-40B4-BE49-F238E27FC236}">
                <a16:creationId xmlns:a16="http://schemas.microsoft.com/office/drawing/2014/main" id="{1BA55A17-1045-4FC2-AB89-22369BE6527B}"/>
              </a:ext>
            </a:extLst>
          </p:cNvPr>
          <p:cNvSpPr>
            <a:spLocks noGrp="1" noChangeArrowheads="1"/>
          </p:cNvSpPr>
          <p:nvPr>
            <p:ph type="subTitle" idx="4294967295"/>
          </p:nvPr>
        </p:nvSpPr>
        <p:spPr>
          <a:xfrm>
            <a:off x="682239" y="840899"/>
            <a:ext cx="7779524" cy="692369"/>
          </a:xfrm>
          <a:ln/>
        </p:spPr>
        <p:txBody>
          <a:bodyPr vert="horz" lIns="0" tIns="0" rIns="0" bIns="0" rtlCol="0" anchor="ctr">
            <a:spAutoFit/>
          </a:bodyPr>
          <a:lstStyle/>
          <a:p>
            <a:pPr marL="0" indent="0">
              <a:spcBef>
                <a:spcPct val="0"/>
              </a:spcBef>
              <a:buNone/>
            </a:pPr>
            <a:r>
              <a:rPr lang="en-US" altLang="sv-SE" sz="4499" b="1" i="1">
                <a:latin typeface="Minion"/>
              </a:rPr>
              <a:t> </a:t>
            </a:r>
          </a:p>
        </p:txBody>
      </p:sp>
      <p:sp>
        <p:nvSpPr>
          <p:cNvPr id="5" name="Rectangle 3">
            <a:extLst>
              <a:ext uri="{FF2B5EF4-FFF2-40B4-BE49-F238E27FC236}">
                <a16:creationId xmlns:a16="http://schemas.microsoft.com/office/drawing/2014/main" id="{E57F94C3-2257-443E-AD70-45475E470AA6}"/>
              </a:ext>
            </a:extLst>
          </p:cNvPr>
          <p:cNvSpPr>
            <a:spLocks noChangeArrowheads="1"/>
          </p:cNvSpPr>
          <p:nvPr/>
        </p:nvSpPr>
        <p:spPr bwMode="auto">
          <a:xfrm>
            <a:off x="323528" y="725418"/>
            <a:ext cx="8613775"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hangingPunct="0">
              <a:spcBef>
                <a:spcPct val="50000"/>
              </a:spcBef>
            </a:pPr>
            <a:r>
              <a:rPr lang="en-US" altLang="sv-SE" b="1" dirty="0" err="1">
                <a:solidFill>
                  <a:srgbClr val="FFFF00"/>
                </a:solidFill>
              </a:rPr>
              <a:t>Varning</a:t>
            </a:r>
            <a:r>
              <a:rPr lang="en-US" altLang="sv-SE" b="1" dirty="0">
                <a:solidFill>
                  <a:srgbClr val="FFFF00"/>
                </a:solidFill>
              </a:rPr>
              <a:t> </a:t>
            </a:r>
            <a:r>
              <a:rPr lang="en-US" altLang="sv-SE" b="1" dirty="0" err="1">
                <a:solidFill>
                  <a:srgbClr val="FFFF00"/>
                </a:solidFill>
              </a:rPr>
              <a:t>och</a:t>
            </a:r>
            <a:r>
              <a:rPr lang="en-US" altLang="sv-SE" b="1" dirty="0">
                <a:solidFill>
                  <a:srgbClr val="FFFF00"/>
                </a:solidFill>
              </a:rPr>
              <a:t> </a:t>
            </a:r>
            <a:r>
              <a:rPr lang="en-US" altLang="sv-SE" b="1" dirty="0" err="1">
                <a:solidFill>
                  <a:srgbClr val="FFFF00"/>
                </a:solidFill>
              </a:rPr>
              <a:t>förnekelse</a:t>
            </a:r>
            <a:endParaRPr lang="en-US" altLang="sv-SE" b="1" dirty="0">
              <a:solidFill>
                <a:srgbClr val="FFFF00"/>
              </a:solidFill>
            </a:endParaRPr>
          </a:p>
          <a:p>
            <a:pPr eaLnBrk="0" hangingPunct="0">
              <a:spcBef>
                <a:spcPct val="50000"/>
              </a:spcBef>
            </a:pPr>
            <a:r>
              <a:rPr lang="sv-SE" i="1" dirty="0">
                <a:solidFill>
                  <a:srgbClr val="FFFF00"/>
                </a:solidFill>
              </a:rPr>
              <a:t>Denna presentation innehåller data om produkter som genomgår kliniska prövningar. Det är i dessa fall inte alltid godkända läkemedel vilket innebär att säkerhet och effekt ännu inte utvärderats fullt ut, men presenteras ändå som del i kursens syfte att även lära sig mer om ämnet.</a:t>
            </a:r>
            <a:endParaRPr lang="en-US" altLang="sv-SE" dirty="0">
              <a:solidFill>
                <a:srgbClr val="FFFF00"/>
              </a:solidFill>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OS region">
            <a:extLst>
              <a:ext uri="{FF2B5EF4-FFF2-40B4-BE49-F238E27FC236}">
                <a16:creationId xmlns:a16="http://schemas.microsoft.com/office/drawing/2014/main" id="{EB465C7D-F2CF-4BDB-A3B4-B8B79DA542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627534"/>
            <a:ext cx="5520392" cy="4155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Rectangle 2">
            <a:extLst>
              <a:ext uri="{FF2B5EF4-FFF2-40B4-BE49-F238E27FC236}">
                <a16:creationId xmlns:a16="http://schemas.microsoft.com/office/drawing/2014/main" id="{59B1732C-5C28-4D08-8692-D494DE50BA47}"/>
              </a:ext>
            </a:extLst>
          </p:cNvPr>
          <p:cNvSpPr>
            <a:spLocks noGrp="1" noChangeArrowheads="1"/>
          </p:cNvSpPr>
          <p:nvPr>
            <p:ph type="title"/>
          </p:nvPr>
        </p:nvSpPr>
        <p:spPr>
          <a:xfrm>
            <a:off x="1403648" y="51470"/>
            <a:ext cx="5829300" cy="857250"/>
          </a:xfrm>
        </p:spPr>
        <p:txBody>
          <a:bodyPr anchor="t"/>
          <a:lstStyle/>
          <a:p>
            <a:pPr eaLnBrk="1" hangingPunct="1"/>
            <a:r>
              <a:rPr lang="sv-SE" altLang="sv-SE" sz="1600" dirty="0">
                <a:solidFill>
                  <a:srgbClr val="FFFF00"/>
                </a:solidFill>
              </a:rPr>
              <a:t>Överlevnad i Sverige 2003-2007 utifrån regionernas </a:t>
            </a:r>
            <a:br>
              <a:rPr lang="sv-SE" altLang="sv-SE" sz="1600" dirty="0">
                <a:solidFill>
                  <a:srgbClr val="FFFF00"/>
                </a:solidFill>
              </a:rPr>
            </a:br>
            <a:r>
              <a:rPr lang="sv-SE" altLang="sv-SE" sz="1600" dirty="0">
                <a:solidFill>
                  <a:srgbClr val="FFFF00"/>
                </a:solidFill>
              </a:rPr>
              <a:t>användning av </a:t>
            </a:r>
            <a:r>
              <a:rPr lang="sv-SE" altLang="sv-SE" sz="1600" dirty="0" err="1">
                <a:solidFill>
                  <a:srgbClr val="FFFF00"/>
                </a:solidFill>
              </a:rPr>
              <a:t>rituximab</a:t>
            </a:r>
            <a:endParaRPr lang="sv-SE" altLang="sv-SE" sz="1600" dirty="0">
              <a:solidFill>
                <a:srgbClr val="FFFF00"/>
              </a:solidFill>
            </a:endParaRPr>
          </a:p>
        </p:txBody>
      </p:sp>
    </p:spTree>
    <p:extLst>
      <p:ext uri="{BB962C8B-B14F-4D97-AF65-F5344CB8AC3E}">
        <p14:creationId xmlns:p14="http://schemas.microsoft.com/office/powerpoint/2010/main" val="10064492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B4D52AF8-02F2-4A99-956C-9356134095F2}"/>
              </a:ext>
            </a:extLst>
          </p:cNvPr>
          <p:cNvSpPr>
            <a:spLocks noGrp="1" noChangeArrowheads="1"/>
          </p:cNvSpPr>
          <p:nvPr>
            <p:ph type="title"/>
          </p:nvPr>
        </p:nvSpPr>
        <p:spPr>
          <a:xfrm>
            <a:off x="256746" y="216706"/>
            <a:ext cx="8203686" cy="523430"/>
          </a:xfrm>
        </p:spPr>
        <p:txBody>
          <a:bodyPr/>
          <a:lstStyle/>
          <a:p>
            <a:pPr eaLnBrk="1" hangingPunct="1"/>
            <a:r>
              <a:rPr lang="sv-SE" altLang="sv-SE" sz="2400" dirty="0" err="1"/>
              <a:t>Rituximab</a:t>
            </a:r>
            <a:endParaRPr lang="sv-SE" altLang="sv-SE" sz="2400" dirty="0"/>
          </a:p>
        </p:txBody>
      </p:sp>
      <p:sp>
        <p:nvSpPr>
          <p:cNvPr id="9219" name="Rectangle 3">
            <a:extLst>
              <a:ext uri="{FF2B5EF4-FFF2-40B4-BE49-F238E27FC236}">
                <a16:creationId xmlns:a16="http://schemas.microsoft.com/office/drawing/2014/main" id="{CDAB8694-174E-486C-AC28-51275EDAB5FD}"/>
              </a:ext>
            </a:extLst>
          </p:cNvPr>
          <p:cNvSpPr>
            <a:spLocks noGrp="1" noChangeArrowheads="1"/>
          </p:cNvSpPr>
          <p:nvPr>
            <p:ph type="body" idx="4294967295"/>
          </p:nvPr>
        </p:nvSpPr>
        <p:spPr>
          <a:xfrm>
            <a:off x="251520" y="843558"/>
            <a:ext cx="8625780" cy="4083236"/>
          </a:xfrm>
        </p:spPr>
        <p:txBody>
          <a:bodyPr anchor="t">
            <a:normAutofit/>
          </a:bodyPr>
          <a:lstStyle/>
          <a:p>
            <a:pPr marL="0" indent="0">
              <a:buNone/>
            </a:pPr>
            <a:r>
              <a:rPr lang="sv-SE" altLang="sv-SE" sz="1800" dirty="0" err="1">
                <a:solidFill>
                  <a:srgbClr val="FFFF00"/>
                </a:solidFill>
              </a:rPr>
              <a:t>Rituximab</a:t>
            </a:r>
            <a:r>
              <a:rPr lang="sv-SE" altLang="sv-SE" sz="1800" dirty="0">
                <a:solidFill>
                  <a:srgbClr val="FFFF00"/>
                </a:solidFill>
              </a:rPr>
              <a:t> var ett otroligt viktigt tillskott.</a:t>
            </a:r>
          </a:p>
          <a:p>
            <a:pPr marL="0" indent="0">
              <a:buNone/>
            </a:pPr>
            <a:endParaRPr lang="sv-SE" altLang="sv-SE" sz="1800" dirty="0">
              <a:solidFill>
                <a:srgbClr val="FFFF00"/>
              </a:solidFill>
            </a:endParaRPr>
          </a:p>
          <a:p>
            <a:pPr marL="0" indent="0">
              <a:buNone/>
            </a:pPr>
            <a:r>
              <a:rPr lang="sv-SE" altLang="sv-SE" sz="1800" dirty="0">
                <a:solidFill>
                  <a:srgbClr val="FFFF00"/>
                </a:solidFill>
              </a:rPr>
              <a:t>R inkorporerades på olika sätt över världen:</a:t>
            </a:r>
          </a:p>
          <a:p>
            <a:pPr marL="0" indent="0">
              <a:buNone/>
            </a:pPr>
            <a:endParaRPr lang="sv-SE" altLang="sv-SE" sz="1800" dirty="0">
              <a:solidFill>
                <a:srgbClr val="FFFF00"/>
              </a:solidFill>
            </a:endParaRPr>
          </a:p>
          <a:p>
            <a:pPr marL="0" indent="0">
              <a:buNone/>
            </a:pPr>
            <a:r>
              <a:rPr lang="sv-SE" altLang="sv-SE" sz="1800" dirty="0">
                <a:solidFill>
                  <a:srgbClr val="FFFF00"/>
                </a:solidFill>
              </a:rPr>
              <a:t>	Många prövade R tillsammans med deras vanliga förstalinjes kemoterapi</a:t>
            </a:r>
          </a:p>
          <a:p>
            <a:pPr marL="0" indent="0">
              <a:buNone/>
            </a:pPr>
            <a:endParaRPr lang="sv-SE" altLang="sv-SE" sz="1800" dirty="0">
              <a:solidFill>
                <a:srgbClr val="FFFF00"/>
              </a:solidFill>
            </a:endParaRPr>
          </a:p>
          <a:p>
            <a:pPr marL="0" indent="0">
              <a:buNone/>
            </a:pPr>
            <a:r>
              <a:rPr lang="sv-SE" altLang="sv-SE" sz="1800" dirty="0">
                <a:solidFill>
                  <a:srgbClr val="FFFF00"/>
                </a:solidFill>
              </a:rPr>
              <a:t>	Norden och Schweiz prövade istället R utan kemo som första linje</a:t>
            </a:r>
          </a:p>
          <a:p>
            <a:pPr marL="0" indent="0">
              <a:buNone/>
            </a:pPr>
            <a:endParaRPr lang="sv-SE" altLang="sv-SE" sz="1800" dirty="0">
              <a:solidFill>
                <a:srgbClr val="FFFF00"/>
              </a:solidFill>
            </a:endParaRPr>
          </a:p>
          <a:p>
            <a:pPr marL="0" indent="0">
              <a:buNone/>
            </a:pPr>
            <a:r>
              <a:rPr lang="sv-SE" altLang="sv-SE" sz="1800" dirty="0">
                <a:solidFill>
                  <a:srgbClr val="FFFF00"/>
                </a:solidFill>
              </a:rPr>
              <a:t>(Man får återgå till de ursprungliga tankarna om indolent lymfom: ej botbart, behålla behandlingsalternativ (särskilt till transformation), responstal kontra </a:t>
            </a:r>
            <a:r>
              <a:rPr lang="sv-SE" altLang="sv-SE" sz="1800" dirty="0" err="1">
                <a:solidFill>
                  <a:srgbClr val="FFFF00"/>
                </a:solidFill>
              </a:rPr>
              <a:t>tox</a:t>
            </a:r>
            <a:r>
              <a:rPr lang="sv-SE" altLang="sv-SE" sz="1800" dirty="0">
                <a:solidFill>
                  <a:srgbClr val="FFFF00"/>
                </a:solidFill>
              </a:rPr>
              <a:t>, risk för förlorad möjlighet?)</a:t>
            </a:r>
          </a:p>
          <a:p>
            <a:pPr marL="0" indent="0">
              <a:buNone/>
            </a:pPr>
            <a:endParaRPr lang="sv-SE" altLang="sv-SE" sz="1800" dirty="0">
              <a:solidFill>
                <a:srgbClr val="FFFF00"/>
              </a:solidFill>
            </a:endParaRPr>
          </a:p>
          <a:p>
            <a:pPr marL="0" indent="0">
              <a:buNone/>
            </a:pPr>
            <a:endParaRPr lang="sv-SE" altLang="sv-SE" sz="1800" dirty="0">
              <a:solidFill>
                <a:srgbClr val="FFFF00"/>
              </a:solidFill>
            </a:endParaRPr>
          </a:p>
        </p:txBody>
      </p:sp>
    </p:spTree>
    <p:extLst>
      <p:ext uri="{BB962C8B-B14F-4D97-AF65-F5344CB8AC3E}">
        <p14:creationId xmlns:p14="http://schemas.microsoft.com/office/powerpoint/2010/main" val="188879308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B4D52AF8-02F2-4A99-956C-9356134095F2}"/>
              </a:ext>
            </a:extLst>
          </p:cNvPr>
          <p:cNvSpPr>
            <a:spLocks noGrp="1" noChangeArrowheads="1"/>
          </p:cNvSpPr>
          <p:nvPr>
            <p:ph type="title"/>
          </p:nvPr>
        </p:nvSpPr>
        <p:spPr>
          <a:xfrm>
            <a:off x="256746" y="216706"/>
            <a:ext cx="8203686" cy="523430"/>
          </a:xfrm>
        </p:spPr>
        <p:txBody>
          <a:bodyPr/>
          <a:lstStyle/>
          <a:p>
            <a:pPr eaLnBrk="1" hangingPunct="1"/>
            <a:r>
              <a:rPr lang="sv-SE" altLang="sv-SE" sz="2400" dirty="0"/>
              <a:t>NLG-studierna: (4-8 doser </a:t>
            </a:r>
            <a:r>
              <a:rPr lang="sv-SE" altLang="sv-SE" sz="2400" dirty="0" err="1"/>
              <a:t>rituximab</a:t>
            </a:r>
            <a:r>
              <a:rPr lang="sv-SE" altLang="sv-SE" sz="2400" dirty="0"/>
              <a:t> +/- IFN-alfa)</a:t>
            </a:r>
          </a:p>
        </p:txBody>
      </p:sp>
      <p:sp>
        <p:nvSpPr>
          <p:cNvPr id="9219" name="Rectangle 3">
            <a:extLst>
              <a:ext uri="{FF2B5EF4-FFF2-40B4-BE49-F238E27FC236}">
                <a16:creationId xmlns:a16="http://schemas.microsoft.com/office/drawing/2014/main" id="{CDAB8694-174E-486C-AC28-51275EDAB5FD}"/>
              </a:ext>
            </a:extLst>
          </p:cNvPr>
          <p:cNvSpPr>
            <a:spLocks noGrp="1" noChangeArrowheads="1"/>
          </p:cNvSpPr>
          <p:nvPr>
            <p:ph type="body" idx="4294967295"/>
          </p:nvPr>
        </p:nvSpPr>
        <p:spPr>
          <a:xfrm>
            <a:off x="5574886" y="1326153"/>
            <a:ext cx="3528392" cy="2135085"/>
          </a:xfrm>
        </p:spPr>
        <p:txBody>
          <a:bodyPr anchor="t">
            <a:normAutofit/>
          </a:bodyPr>
          <a:lstStyle/>
          <a:p>
            <a:pPr marL="0" indent="0">
              <a:buNone/>
            </a:pPr>
            <a:r>
              <a:rPr lang="sv-SE" altLang="sv-SE" sz="1800" dirty="0">
                <a:solidFill>
                  <a:srgbClr val="FFFF00"/>
                </a:solidFill>
              </a:rPr>
              <a:t>OS 10-y: 75%</a:t>
            </a:r>
          </a:p>
          <a:p>
            <a:pPr marL="0" indent="0">
              <a:buNone/>
            </a:pPr>
            <a:r>
              <a:rPr lang="sv-SE" altLang="sv-SE" sz="1800" dirty="0">
                <a:solidFill>
                  <a:srgbClr val="FFFF00"/>
                </a:solidFill>
              </a:rPr>
              <a:t>TTF 10-y: 38% av FL</a:t>
            </a:r>
          </a:p>
          <a:p>
            <a:pPr marL="0" indent="0">
              <a:buNone/>
            </a:pPr>
            <a:endParaRPr lang="sv-SE" altLang="sv-SE" sz="1800" dirty="0">
              <a:solidFill>
                <a:srgbClr val="FFFF00"/>
              </a:solidFill>
            </a:endParaRPr>
          </a:p>
          <a:p>
            <a:pPr marL="0" indent="0">
              <a:buNone/>
            </a:pPr>
            <a:r>
              <a:rPr lang="sv-SE" altLang="sv-SE" sz="1800" dirty="0">
                <a:solidFill>
                  <a:srgbClr val="FFFF00"/>
                </a:solidFill>
              </a:rPr>
              <a:t>Grovt: 70% svarar, hälften av dessa har mycket långa </a:t>
            </a:r>
            <a:r>
              <a:rPr lang="sv-SE" altLang="sv-SE" sz="1800" dirty="0" err="1">
                <a:solidFill>
                  <a:srgbClr val="FFFF00"/>
                </a:solidFill>
              </a:rPr>
              <a:t>remissioner</a:t>
            </a:r>
            <a:endParaRPr lang="sv-SE" altLang="sv-SE" sz="1800" dirty="0">
              <a:solidFill>
                <a:srgbClr val="FFFF00"/>
              </a:solidFill>
            </a:endParaRPr>
          </a:p>
          <a:p>
            <a:pPr marL="0" indent="0">
              <a:buNone/>
            </a:pPr>
            <a:endParaRPr lang="sv-SE" altLang="sv-SE" sz="1800" dirty="0">
              <a:solidFill>
                <a:srgbClr val="FFFF00"/>
              </a:solidFill>
            </a:endParaRPr>
          </a:p>
          <a:p>
            <a:pPr marL="0" indent="0">
              <a:buNone/>
            </a:pPr>
            <a:endParaRPr lang="sv-SE" altLang="sv-SE" sz="1800" dirty="0">
              <a:solidFill>
                <a:srgbClr val="FFFF00"/>
              </a:solidFill>
            </a:endParaRPr>
          </a:p>
        </p:txBody>
      </p:sp>
      <p:pic>
        <p:nvPicPr>
          <p:cNvPr id="5" name="Bildobjekt 4">
            <a:extLst>
              <a:ext uri="{FF2B5EF4-FFF2-40B4-BE49-F238E27FC236}">
                <a16:creationId xmlns:a16="http://schemas.microsoft.com/office/drawing/2014/main" id="{F8294D4D-3653-4A0E-A29A-B712AFB6E58B}"/>
              </a:ext>
            </a:extLst>
          </p:cNvPr>
          <p:cNvPicPr>
            <a:picLocks noChangeAspect="1"/>
          </p:cNvPicPr>
          <p:nvPr/>
        </p:nvPicPr>
        <p:blipFill rotWithShape="1">
          <a:blip r:embed="rId2"/>
          <a:srcRect l="10011" t="25411" r="29581" b="2401"/>
          <a:stretch/>
        </p:blipFill>
        <p:spPr>
          <a:xfrm>
            <a:off x="323528" y="1307020"/>
            <a:ext cx="5112568" cy="3713002"/>
          </a:xfrm>
          <a:prstGeom prst="rect">
            <a:avLst/>
          </a:prstGeom>
        </p:spPr>
      </p:pic>
      <p:sp>
        <p:nvSpPr>
          <p:cNvPr id="8" name="Rectangle 3">
            <a:extLst>
              <a:ext uri="{FF2B5EF4-FFF2-40B4-BE49-F238E27FC236}">
                <a16:creationId xmlns:a16="http://schemas.microsoft.com/office/drawing/2014/main" id="{E8049378-1C26-41EE-8613-C1DD4D404AFF}"/>
              </a:ext>
            </a:extLst>
          </p:cNvPr>
          <p:cNvSpPr txBox="1">
            <a:spLocks noChangeArrowheads="1"/>
          </p:cNvSpPr>
          <p:nvPr/>
        </p:nvSpPr>
        <p:spPr>
          <a:xfrm>
            <a:off x="5574886" y="4746774"/>
            <a:ext cx="2880320" cy="360040"/>
          </a:xfrm>
          <a:prstGeom prst="rect">
            <a:avLst/>
          </a:prstGeom>
        </p:spPr>
        <p:txBody>
          <a:bodyPr vert="horz" lIns="91440" tIns="45720" rIns="91440" bIns="45720" rtlCol="0" anchor="t">
            <a:normAutofit lnSpcReduction="10000"/>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0" indent="0">
              <a:buFont typeface="Wingdings" pitchFamily="2" charset="2"/>
              <a:buNone/>
            </a:pPr>
            <a:r>
              <a:rPr lang="sv-SE" altLang="sv-SE" sz="1800" dirty="0" err="1">
                <a:solidFill>
                  <a:srgbClr val="FFFF00"/>
                </a:solidFill>
              </a:rPr>
              <a:t>Lockmer</a:t>
            </a:r>
            <a:r>
              <a:rPr lang="sv-SE" altLang="sv-SE" sz="1800" dirty="0">
                <a:solidFill>
                  <a:srgbClr val="FFFF00"/>
                </a:solidFill>
              </a:rPr>
              <a:t> et al. JCO 2018</a:t>
            </a:r>
          </a:p>
          <a:p>
            <a:pPr marL="0" indent="0">
              <a:buFont typeface="Wingdings" pitchFamily="2" charset="2"/>
              <a:buNone/>
            </a:pPr>
            <a:endParaRPr lang="sv-SE" altLang="sv-SE" sz="1800" dirty="0">
              <a:solidFill>
                <a:srgbClr val="FFFF00"/>
              </a:solidFill>
            </a:endParaRPr>
          </a:p>
          <a:p>
            <a:pPr marL="0" indent="0">
              <a:buFont typeface="Wingdings" pitchFamily="2" charset="2"/>
              <a:buNone/>
            </a:pPr>
            <a:endParaRPr lang="sv-SE" altLang="sv-SE" sz="1800" dirty="0">
              <a:solidFill>
                <a:srgbClr val="FFFF00"/>
              </a:solidFill>
            </a:endParaRPr>
          </a:p>
        </p:txBody>
      </p:sp>
    </p:spTree>
    <p:extLst>
      <p:ext uri="{BB962C8B-B14F-4D97-AF65-F5344CB8AC3E}">
        <p14:creationId xmlns:p14="http://schemas.microsoft.com/office/powerpoint/2010/main" val="108588648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B4D52AF8-02F2-4A99-956C-9356134095F2}"/>
              </a:ext>
            </a:extLst>
          </p:cNvPr>
          <p:cNvSpPr>
            <a:spLocks noGrp="1" noChangeArrowheads="1"/>
          </p:cNvSpPr>
          <p:nvPr>
            <p:ph type="title"/>
          </p:nvPr>
        </p:nvSpPr>
        <p:spPr>
          <a:xfrm>
            <a:off x="256746" y="216706"/>
            <a:ext cx="8203686" cy="523430"/>
          </a:xfrm>
        </p:spPr>
        <p:txBody>
          <a:bodyPr/>
          <a:lstStyle/>
          <a:p>
            <a:pPr eaLnBrk="1" hangingPunct="1"/>
            <a:r>
              <a:rPr lang="sv-SE" altLang="sv-SE" sz="2400" dirty="0"/>
              <a:t>R-CVP (= R-COP)</a:t>
            </a:r>
          </a:p>
        </p:txBody>
      </p:sp>
      <p:sp>
        <p:nvSpPr>
          <p:cNvPr id="9219" name="Rectangle 3">
            <a:extLst>
              <a:ext uri="{FF2B5EF4-FFF2-40B4-BE49-F238E27FC236}">
                <a16:creationId xmlns:a16="http://schemas.microsoft.com/office/drawing/2014/main" id="{CDAB8694-174E-486C-AC28-51275EDAB5FD}"/>
              </a:ext>
            </a:extLst>
          </p:cNvPr>
          <p:cNvSpPr>
            <a:spLocks noGrp="1" noChangeArrowheads="1"/>
          </p:cNvSpPr>
          <p:nvPr>
            <p:ph type="body" idx="4294967295"/>
          </p:nvPr>
        </p:nvSpPr>
        <p:spPr>
          <a:xfrm>
            <a:off x="3627848" y="748408"/>
            <a:ext cx="5313397" cy="2135085"/>
          </a:xfrm>
        </p:spPr>
        <p:txBody>
          <a:bodyPr anchor="t">
            <a:normAutofit/>
          </a:bodyPr>
          <a:lstStyle/>
          <a:p>
            <a:pPr marL="0" indent="0">
              <a:buNone/>
            </a:pPr>
            <a:r>
              <a:rPr lang="sv-SE" altLang="sv-SE" sz="1800" dirty="0">
                <a:solidFill>
                  <a:srgbClr val="FFFF00"/>
                </a:solidFill>
              </a:rPr>
              <a:t>		R-CVP		R utan kemo</a:t>
            </a:r>
          </a:p>
          <a:p>
            <a:pPr marL="0" indent="0">
              <a:buNone/>
            </a:pPr>
            <a:r>
              <a:rPr lang="sv-SE" altLang="sv-SE" sz="1800" dirty="0">
                <a:solidFill>
                  <a:srgbClr val="FFFF00"/>
                </a:solidFill>
              </a:rPr>
              <a:t>		5-y TTF		5-y TTF</a:t>
            </a:r>
          </a:p>
          <a:p>
            <a:pPr marL="0" indent="0">
              <a:buNone/>
            </a:pPr>
            <a:endParaRPr lang="sv-SE" altLang="sv-SE" sz="1800" dirty="0">
              <a:solidFill>
                <a:srgbClr val="FFFF00"/>
              </a:solidFill>
            </a:endParaRPr>
          </a:p>
          <a:p>
            <a:pPr marL="0" indent="0">
              <a:buNone/>
            </a:pPr>
            <a:r>
              <a:rPr lang="sv-SE" altLang="sv-SE" sz="1800" dirty="0">
                <a:solidFill>
                  <a:srgbClr val="FFFF00"/>
                </a:solidFill>
              </a:rPr>
              <a:t>FLIPI 0-1	57%		45%</a:t>
            </a:r>
          </a:p>
          <a:p>
            <a:pPr marL="0" indent="0">
              <a:buNone/>
            </a:pPr>
            <a:r>
              <a:rPr lang="sv-SE" altLang="sv-SE" sz="1800" dirty="0">
                <a:solidFill>
                  <a:srgbClr val="FFFF00"/>
                </a:solidFill>
              </a:rPr>
              <a:t>FLIPI 2		37%		39%</a:t>
            </a:r>
          </a:p>
          <a:p>
            <a:pPr marL="0" indent="0">
              <a:buNone/>
            </a:pPr>
            <a:r>
              <a:rPr lang="sv-SE" altLang="sv-SE" sz="1800" dirty="0">
                <a:solidFill>
                  <a:srgbClr val="FFFF00"/>
                </a:solidFill>
              </a:rPr>
              <a:t>FLIPI 3-5	28%		34%</a:t>
            </a:r>
          </a:p>
        </p:txBody>
      </p:sp>
      <p:sp>
        <p:nvSpPr>
          <p:cNvPr id="8" name="Rectangle 3">
            <a:extLst>
              <a:ext uri="{FF2B5EF4-FFF2-40B4-BE49-F238E27FC236}">
                <a16:creationId xmlns:a16="http://schemas.microsoft.com/office/drawing/2014/main" id="{E8049378-1C26-41EE-8613-C1DD4D404AFF}"/>
              </a:ext>
            </a:extLst>
          </p:cNvPr>
          <p:cNvSpPr txBox="1">
            <a:spLocks noChangeArrowheads="1"/>
          </p:cNvSpPr>
          <p:nvPr/>
        </p:nvSpPr>
        <p:spPr>
          <a:xfrm>
            <a:off x="0" y="4891326"/>
            <a:ext cx="2880320" cy="360040"/>
          </a:xfrm>
          <a:prstGeom prst="rect">
            <a:avLst/>
          </a:prstGeom>
        </p:spPr>
        <p:txBody>
          <a:bodyPr vert="horz" lIns="91440" tIns="45720" rIns="91440" bIns="45720" rtlCol="0" anchor="t">
            <a:normAutofit lnSpcReduction="10000"/>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0" indent="0">
              <a:buFont typeface="Wingdings" pitchFamily="2" charset="2"/>
              <a:buNone/>
            </a:pPr>
            <a:r>
              <a:rPr lang="sv-SE" altLang="sv-SE" sz="1800" dirty="0">
                <a:solidFill>
                  <a:srgbClr val="FFFF00"/>
                </a:solidFill>
              </a:rPr>
              <a:t>Marcus et al. JCO 2008</a:t>
            </a:r>
          </a:p>
          <a:p>
            <a:pPr marL="0" indent="0">
              <a:buFont typeface="Wingdings" pitchFamily="2" charset="2"/>
              <a:buNone/>
            </a:pPr>
            <a:endParaRPr lang="sv-SE" altLang="sv-SE" sz="1800" dirty="0">
              <a:solidFill>
                <a:srgbClr val="FFFF00"/>
              </a:solidFill>
            </a:endParaRPr>
          </a:p>
          <a:p>
            <a:pPr marL="0" indent="0">
              <a:buFont typeface="Wingdings" pitchFamily="2" charset="2"/>
              <a:buNone/>
            </a:pPr>
            <a:endParaRPr lang="sv-SE" altLang="sv-SE" sz="1800" dirty="0">
              <a:solidFill>
                <a:srgbClr val="FFFF00"/>
              </a:solidFill>
            </a:endParaRPr>
          </a:p>
        </p:txBody>
      </p:sp>
      <p:pic>
        <p:nvPicPr>
          <p:cNvPr id="3" name="Bildobjekt 2">
            <a:extLst>
              <a:ext uri="{FF2B5EF4-FFF2-40B4-BE49-F238E27FC236}">
                <a16:creationId xmlns:a16="http://schemas.microsoft.com/office/drawing/2014/main" id="{60A8B1A1-8A3F-4FC8-A945-4947ABD34FDC}"/>
              </a:ext>
            </a:extLst>
          </p:cNvPr>
          <p:cNvPicPr>
            <a:picLocks noChangeAspect="1"/>
          </p:cNvPicPr>
          <p:nvPr/>
        </p:nvPicPr>
        <p:blipFill rotWithShape="1">
          <a:blip r:embed="rId2"/>
          <a:srcRect l="22438" t="19200" r="57087" b="10801"/>
          <a:stretch/>
        </p:blipFill>
        <p:spPr>
          <a:xfrm>
            <a:off x="269476" y="771549"/>
            <a:ext cx="2142284" cy="4119777"/>
          </a:xfrm>
          <a:prstGeom prst="rect">
            <a:avLst/>
          </a:prstGeom>
        </p:spPr>
      </p:pic>
      <p:cxnSp>
        <p:nvCxnSpPr>
          <p:cNvPr id="6" name="Rak koppling 5">
            <a:extLst>
              <a:ext uri="{FF2B5EF4-FFF2-40B4-BE49-F238E27FC236}">
                <a16:creationId xmlns:a16="http://schemas.microsoft.com/office/drawing/2014/main" id="{63C3EDC9-A8F1-4209-A2B1-4904F6DDE786}"/>
              </a:ext>
            </a:extLst>
          </p:cNvPr>
          <p:cNvCxnSpPr/>
          <p:nvPr/>
        </p:nvCxnSpPr>
        <p:spPr>
          <a:xfrm>
            <a:off x="550406" y="4316222"/>
            <a:ext cx="1800200"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10" name="Rak koppling 9">
            <a:extLst>
              <a:ext uri="{FF2B5EF4-FFF2-40B4-BE49-F238E27FC236}">
                <a16:creationId xmlns:a16="http://schemas.microsoft.com/office/drawing/2014/main" id="{87AFA8B0-B32D-4A44-B12C-27A8C2218A42}"/>
              </a:ext>
            </a:extLst>
          </p:cNvPr>
          <p:cNvCxnSpPr/>
          <p:nvPr/>
        </p:nvCxnSpPr>
        <p:spPr>
          <a:xfrm>
            <a:off x="461177" y="2957256"/>
            <a:ext cx="1800200"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11" name="Rak koppling 10">
            <a:extLst>
              <a:ext uri="{FF2B5EF4-FFF2-40B4-BE49-F238E27FC236}">
                <a16:creationId xmlns:a16="http://schemas.microsoft.com/office/drawing/2014/main" id="{7B31876F-34BF-47D6-8C5F-BFA11C35EB74}"/>
              </a:ext>
            </a:extLst>
          </p:cNvPr>
          <p:cNvCxnSpPr/>
          <p:nvPr/>
        </p:nvCxnSpPr>
        <p:spPr>
          <a:xfrm>
            <a:off x="495132" y="1489320"/>
            <a:ext cx="1800200"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pic>
        <p:nvPicPr>
          <p:cNvPr id="12" name="Bildobjekt 11">
            <a:extLst>
              <a:ext uri="{FF2B5EF4-FFF2-40B4-BE49-F238E27FC236}">
                <a16:creationId xmlns:a16="http://schemas.microsoft.com/office/drawing/2014/main" id="{00FE018A-0304-41E3-8DE5-781B7EC7EB07}"/>
              </a:ext>
            </a:extLst>
          </p:cNvPr>
          <p:cNvPicPr>
            <a:picLocks noChangeAspect="1"/>
          </p:cNvPicPr>
          <p:nvPr/>
        </p:nvPicPr>
        <p:blipFill rotWithShape="1">
          <a:blip r:embed="rId3"/>
          <a:srcRect l="42576" t="61532" r="29581" b="2401"/>
          <a:stretch/>
        </p:blipFill>
        <p:spPr>
          <a:xfrm>
            <a:off x="2692690" y="3036170"/>
            <a:ext cx="2356511" cy="1855156"/>
          </a:xfrm>
          <a:prstGeom prst="rect">
            <a:avLst/>
          </a:prstGeom>
        </p:spPr>
      </p:pic>
      <p:cxnSp>
        <p:nvCxnSpPr>
          <p:cNvPr id="13" name="Rak koppling 12">
            <a:extLst>
              <a:ext uri="{FF2B5EF4-FFF2-40B4-BE49-F238E27FC236}">
                <a16:creationId xmlns:a16="http://schemas.microsoft.com/office/drawing/2014/main" id="{5060BBE9-65D9-40E1-942D-4D709F95A7C7}"/>
              </a:ext>
            </a:extLst>
          </p:cNvPr>
          <p:cNvCxnSpPr/>
          <p:nvPr/>
        </p:nvCxnSpPr>
        <p:spPr>
          <a:xfrm>
            <a:off x="3100145" y="3969340"/>
            <a:ext cx="1800200"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14" name="Rak koppling 13">
            <a:extLst>
              <a:ext uri="{FF2B5EF4-FFF2-40B4-BE49-F238E27FC236}">
                <a16:creationId xmlns:a16="http://schemas.microsoft.com/office/drawing/2014/main" id="{F3185BB9-F4C0-40BA-A8CB-38BA436EB76E}"/>
              </a:ext>
            </a:extLst>
          </p:cNvPr>
          <p:cNvCxnSpPr/>
          <p:nvPr/>
        </p:nvCxnSpPr>
        <p:spPr>
          <a:xfrm>
            <a:off x="3100145" y="3927489"/>
            <a:ext cx="1800200"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15" name="Rak koppling 14">
            <a:extLst>
              <a:ext uri="{FF2B5EF4-FFF2-40B4-BE49-F238E27FC236}">
                <a16:creationId xmlns:a16="http://schemas.microsoft.com/office/drawing/2014/main" id="{D203758A-878B-446F-BBA3-F5655C05FAB6}"/>
              </a:ext>
            </a:extLst>
          </p:cNvPr>
          <p:cNvCxnSpPr/>
          <p:nvPr/>
        </p:nvCxnSpPr>
        <p:spPr>
          <a:xfrm>
            <a:off x="3100145" y="3876162"/>
            <a:ext cx="1800200"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16" name="Rectangle 3">
            <a:extLst>
              <a:ext uri="{FF2B5EF4-FFF2-40B4-BE49-F238E27FC236}">
                <a16:creationId xmlns:a16="http://schemas.microsoft.com/office/drawing/2014/main" id="{BF39A571-8911-44A5-9345-E29BED37C315}"/>
              </a:ext>
            </a:extLst>
          </p:cNvPr>
          <p:cNvSpPr txBox="1">
            <a:spLocks noChangeArrowheads="1"/>
          </p:cNvSpPr>
          <p:nvPr/>
        </p:nvSpPr>
        <p:spPr>
          <a:xfrm>
            <a:off x="2560085" y="4860560"/>
            <a:ext cx="2880320" cy="360040"/>
          </a:xfrm>
          <a:prstGeom prst="rect">
            <a:avLst/>
          </a:prstGeom>
        </p:spPr>
        <p:txBody>
          <a:bodyPr vert="horz" lIns="91440" tIns="45720" rIns="91440" bIns="45720" rtlCol="0" anchor="t">
            <a:normAutofit lnSpcReduction="10000"/>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0" indent="0">
              <a:buFont typeface="Wingdings" pitchFamily="2" charset="2"/>
              <a:buNone/>
            </a:pPr>
            <a:r>
              <a:rPr lang="sv-SE" altLang="sv-SE" sz="1800" dirty="0" err="1">
                <a:solidFill>
                  <a:srgbClr val="FFFF00"/>
                </a:solidFill>
              </a:rPr>
              <a:t>Lockmer</a:t>
            </a:r>
            <a:r>
              <a:rPr lang="sv-SE" altLang="sv-SE" sz="1800" dirty="0">
                <a:solidFill>
                  <a:srgbClr val="FFFF00"/>
                </a:solidFill>
              </a:rPr>
              <a:t> et al. JCO 2018</a:t>
            </a:r>
          </a:p>
          <a:p>
            <a:pPr marL="0" indent="0">
              <a:buFont typeface="Wingdings" pitchFamily="2" charset="2"/>
              <a:buNone/>
            </a:pPr>
            <a:endParaRPr lang="sv-SE" altLang="sv-SE" sz="1800" dirty="0">
              <a:solidFill>
                <a:srgbClr val="FFFF00"/>
              </a:solidFill>
            </a:endParaRPr>
          </a:p>
          <a:p>
            <a:pPr marL="0" indent="0">
              <a:buFont typeface="Wingdings" pitchFamily="2" charset="2"/>
              <a:buNone/>
            </a:pPr>
            <a:endParaRPr lang="sv-SE" altLang="sv-SE" sz="1800" dirty="0">
              <a:solidFill>
                <a:srgbClr val="FFFF00"/>
              </a:solidFill>
            </a:endParaRPr>
          </a:p>
        </p:txBody>
      </p:sp>
      <p:sp>
        <p:nvSpPr>
          <p:cNvPr id="17" name="Rectangle 2">
            <a:extLst>
              <a:ext uri="{FF2B5EF4-FFF2-40B4-BE49-F238E27FC236}">
                <a16:creationId xmlns:a16="http://schemas.microsoft.com/office/drawing/2014/main" id="{89F16A23-138F-40CD-926F-409BE630A1BA}"/>
              </a:ext>
            </a:extLst>
          </p:cNvPr>
          <p:cNvSpPr txBox="1">
            <a:spLocks noChangeArrowheads="1"/>
          </p:cNvSpPr>
          <p:nvPr/>
        </p:nvSpPr>
        <p:spPr>
          <a:xfrm>
            <a:off x="5791199" y="3095112"/>
            <a:ext cx="3150047" cy="78105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Arial" pitchFamily="34" charset="0"/>
                <a:ea typeface="+mj-ea"/>
                <a:cs typeface="Arial"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v-SE" altLang="sv-SE" sz="1600" dirty="0"/>
              <a:t>Slutsats:</a:t>
            </a:r>
          </a:p>
          <a:p>
            <a:r>
              <a:rPr lang="sv-SE" altLang="sv-SE" sz="1600" dirty="0"/>
              <a:t>CVP onödigt immunhämmande tillägg vid R</a:t>
            </a:r>
          </a:p>
        </p:txBody>
      </p:sp>
      <p:sp>
        <p:nvSpPr>
          <p:cNvPr id="18" name="textruta 17">
            <a:extLst>
              <a:ext uri="{FF2B5EF4-FFF2-40B4-BE49-F238E27FC236}">
                <a16:creationId xmlns:a16="http://schemas.microsoft.com/office/drawing/2014/main" id="{AC217DDD-5580-4D86-953F-2EBC5652C2A4}"/>
              </a:ext>
            </a:extLst>
          </p:cNvPr>
          <p:cNvSpPr txBox="1"/>
          <p:nvPr/>
        </p:nvSpPr>
        <p:spPr>
          <a:xfrm>
            <a:off x="1284473" y="729551"/>
            <a:ext cx="1156887" cy="369332"/>
          </a:xfrm>
          <a:prstGeom prst="rect">
            <a:avLst/>
          </a:prstGeom>
          <a:noFill/>
        </p:spPr>
        <p:txBody>
          <a:bodyPr wrap="square">
            <a:spAutoFit/>
          </a:bodyPr>
          <a:lstStyle/>
          <a:p>
            <a:r>
              <a:rPr kumimoji="0" lang="sv-SE" altLang="sv-SE"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mn-ea"/>
                <a:cs typeface="Arial" pitchFamily="34" charset="0"/>
              </a:rPr>
              <a:t>FLIPI 0-1</a:t>
            </a:r>
            <a:endParaRPr lang="sv-SE" dirty="0">
              <a:solidFill>
                <a:srgbClr val="FF0000"/>
              </a:solidFill>
            </a:endParaRPr>
          </a:p>
        </p:txBody>
      </p:sp>
      <p:sp>
        <p:nvSpPr>
          <p:cNvPr id="19" name="textruta 18">
            <a:extLst>
              <a:ext uri="{FF2B5EF4-FFF2-40B4-BE49-F238E27FC236}">
                <a16:creationId xmlns:a16="http://schemas.microsoft.com/office/drawing/2014/main" id="{B52BC945-4F46-4599-B0C4-B151FC72AC56}"/>
              </a:ext>
            </a:extLst>
          </p:cNvPr>
          <p:cNvSpPr txBox="1"/>
          <p:nvPr/>
        </p:nvSpPr>
        <p:spPr>
          <a:xfrm>
            <a:off x="1284472" y="2197486"/>
            <a:ext cx="1156887" cy="369332"/>
          </a:xfrm>
          <a:prstGeom prst="rect">
            <a:avLst/>
          </a:prstGeom>
          <a:noFill/>
        </p:spPr>
        <p:txBody>
          <a:bodyPr wrap="square">
            <a:spAutoFit/>
          </a:bodyPr>
          <a:lstStyle/>
          <a:p>
            <a:r>
              <a:rPr kumimoji="0" lang="sv-SE" altLang="sv-SE"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mn-ea"/>
                <a:cs typeface="Arial" pitchFamily="34" charset="0"/>
              </a:rPr>
              <a:t>FLIPI 2</a:t>
            </a:r>
            <a:endParaRPr lang="sv-SE" dirty="0">
              <a:solidFill>
                <a:srgbClr val="FF0000"/>
              </a:solidFill>
            </a:endParaRPr>
          </a:p>
        </p:txBody>
      </p:sp>
      <p:sp>
        <p:nvSpPr>
          <p:cNvPr id="20" name="textruta 19">
            <a:extLst>
              <a:ext uri="{FF2B5EF4-FFF2-40B4-BE49-F238E27FC236}">
                <a16:creationId xmlns:a16="http://schemas.microsoft.com/office/drawing/2014/main" id="{03ADF9B2-4204-481C-8EC1-87F816437F82}"/>
              </a:ext>
            </a:extLst>
          </p:cNvPr>
          <p:cNvSpPr txBox="1"/>
          <p:nvPr/>
        </p:nvSpPr>
        <p:spPr>
          <a:xfrm>
            <a:off x="1307151" y="3579555"/>
            <a:ext cx="1156887" cy="369332"/>
          </a:xfrm>
          <a:prstGeom prst="rect">
            <a:avLst/>
          </a:prstGeom>
          <a:noFill/>
        </p:spPr>
        <p:txBody>
          <a:bodyPr wrap="square">
            <a:spAutoFit/>
          </a:bodyPr>
          <a:lstStyle/>
          <a:p>
            <a:r>
              <a:rPr kumimoji="0" lang="sv-SE" altLang="sv-SE"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pitchFamily="34" charset="0"/>
                <a:ea typeface="+mn-ea"/>
                <a:cs typeface="Arial" pitchFamily="34" charset="0"/>
              </a:rPr>
              <a:t>FLIPI 3-5</a:t>
            </a:r>
            <a:endParaRPr lang="sv-SE" dirty="0">
              <a:solidFill>
                <a:srgbClr val="FF0000"/>
              </a:solidFill>
            </a:endParaRPr>
          </a:p>
        </p:txBody>
      </p:sp>
    </p:spTree>
    <p:extLst>
      <p:ext uri="{BB962C8B-B14F-4D97-AF65-F5344CB8AC3E}">
        <p14:creationId xmlns:p14="http://schemas.microsoft.com/office/powerpoint/2010/main" val="242670849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B4D52AF8-02F2-4A99-956C-9356134095F2}"/>
              </a:ext>
            </a:extLst>
          </p:cNvPr>
          <p:cNvSpPr>
            <a:spLocks noGrp="1" noChangeArrowheads="1"/>
          </p:cNvSpPr>
          <p:nvPr>
            <p:ph type="title"/>
          </p:nvPr>
        </p:nvSpPr>
        <p:spPr>
          <a:xfrm>
            <a:off x="543372" y="3281189"/>
            <a:ext cx="3095178" cy="1008112"/>
          </a:xfrm>
        </p:spPr>
        <p:txBody>
          <a:bodyPr anchor="t"/>
          <a:lstStyle/>
          <a:p>
            <a:r>
              <a:rPr lang="sv-SE" altLang="sv-SE" sz="2000" dirty="0" err="1">
                <a:solidFill>
                  <a:srgbClr val="FFFF00"/>
                </a:solidFill>
              </a:rPr>
              <a:t>Hiddemann</a:t>
            </a:r>
            <a:r>
              <a:rPr lang="sv-SE" altLang="sv-SE" sz="2000" dirty="0">
                <a:solidFill>
                  <a:srgbClr val="FFFF00"/>
                </a:solidFill>
              </a:rPr>
              <a:t>, </a:t>
            </a:r>
            <a:r>
              <a:rPr lang="sv-SE" altLang="sv-SE" sz="2000" dirty="0" err="1">
                <a:solidFill>
                  <a:srgbClr val="FFFF00"/>
                </a:solidFill>
              </a:rPr>
              <a:t>Blood</a:t>
            </a:r>
            <a:r>
              <a:rPr lang="sv-SE" altLang="sv-SE" sz="2000" dirty="0">
                <a:solidFill>
                  <a:srgbClr val="FFFF00"/>
                </a:solidFill>
              </a:rPr>
              <a:t> 2005</a:t>
            </a:r>
          </a:p>
        </p:txBody>
      </p:sp>
      <p:pic>
        <p:nvPicPr>
          <p:cNvPr id="3" name="Bildobjekt 2">
            <a:extLst>
              <a:ext uri="{FF2B5EF4-FFF2-40B4-BE49-F238E27FC236}">
                <a16:creationId xmlns:a16="http://schemas.microsoft.com/office/drawing/2014/main" id="{BCEC9D20-19BF-4E67-8CC7-3332202D25B0}"/>
              </a:ext>
            </a:extLst>
          </p:cNvPr>
          <p:cNvPicPr>
            <a:picLocks noChangeAspect="1"/>
          </p:cNvPicPr>
          <p:nvPr/>
        </p:nvPicPr>
        <p:blipFill rotWithShape="1">
          <a:blip r:embed="rId2">
            <a:extLst>
              <a:ext uri="{28A0092B-C50C-407E-A947-70E740481C1C}">
                <a14:useLocalDpi xmlns:a14="http://schemas.microsoft.com/office/drawing/2010/main" val="0"/>
              </a:ext>
            </a:extLst>
          </a:blip>
          <a:srcRect b="50000"/>
          <a:stretch/>
        </p:blipFill>
        <p:spPr>
          <a:xfrm>
            <a:off x="581472" y="452264"/>
            <a:ext cx="3218556" cy="2571750"/>
          </a:xfrm>
          <a:prstGeom prst="rect">
            <a:avLst/>
          </a:prstGeom>
        </p:spPr>
      </p:pic>
      <p:sp>
        <p:nvSpPr>
          <p:cNvPr id="5" name="Rectangle 3">
            <a:extLst>
              <a:ext uri="{FF2B5EF4-FFF2-40B4-BE49-F238E27FC236}">
                <a16:creationId xmlns:a16="http://schemas.microsoft.com/office/drawing/2014/main" id="{DC133BF5-63FA-4E20-8A21-27EB5BC1E452}"/>
              </a:ext>
            </a:extLst>
          </p:cNvPr>
          <p:cNvSpPr txBox="1">
            <a:spLocks noChangeArrowheads="1"/>
          </p:cNvSpPr>
          <p:nvPr/>
        </p:nvSpPr>
        <p:spPr>
          <a:xfrm>
            <a:off x="4342224" y="751831"/>
            <a:ext cx="4694272" cy="2135085"/>
          </a:xfrm>
          <a:prstGeom prst="rect">
            <a:avLst/>
          </a:prstGeom>
        </p:spPr>
        <p:txBody>
          <a:bodyPr vert="horz" lIns="91440" tIns="45720" rIns="91440" bIns="45720" rtlCol="0" anchor="t">
            <a:normAutofit/>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0" indent="0">
              <a:buFont typeface="Wingdings" pitchFamily="2" charset="2"/>
              <a:buNone/>
            </a:pPr>
            <a:r>
              <a:rPr lang="sv-SE" altLang="sv-SE" sz="1800" dirty="0"/>
              <a:t>Slutsats:</a:t>
            </a:r>
          </a:p>
          <a:p>
            <a:pPr marL="0" indent="0">
              <a:buFont typeface="Wingdings" pitchFamily="2" charset="2"/>
              <a:buNone/>
            </a:pPr>
            <a:r>
              <a:rPr lang="sv-SE" altLang="sv-SE" sz="1800" dirty="0"/>
              <a:t>R-CHOP ger betydligt bättre PFS än R utan kemo, men det har en kostnad:</a:t>
            </a:r>
          </a:p>
          <a:p>
            <a:pPr marL="0" indent="0">
              <a:buNone/>
            </a:pPr>
            <a:endParaRPr lang="sv-SE" altLang="sv-SE" sz="1800" dirty="0"/>
          </a:p>
          <a:p>
            <a:pPr marL="285750" indent="-285750">
              <a:buFont typeface="Wingdings" panose="05000000000000000000" pitchFamily="2" charset="2"/>
              <a:buChar char="q"/>
            </a:pPr>
            <a:r>
              <a:rPr lang="sv-SE" altLang="sv-SE" sz="1800" dirty="0"/>
              <a:t>Toxicitet</a:t>
            </a:r>
          </a:p>
          <a:p>
            <a:pPr marL="285750" indent="-285750">
              <a:buFont typeface="Wingdings" panose="05000000000000000000" pitchFamily="2" charset="2"/>
              <a:buChar char="q"/>
            </a:pPr>
            <a:r>
              <a:rPr lang="sv-SE" altLang="sv-SE" sz="1800" dirty="0"/>
              <a:t>Förbrukade </a:t>
            </a:r>
            <a:r>
              <a:rPr lang="sv-SE" altLang="sv-SE" sz="1800" dirty="0" err="1"/>
              <a:t>antracykliner</a:t>
            </a:r>
            <a:r>
              <a:rPr lang="sv-SE" altLang="sv-SE" sz="1800" dirty="0"/>
              <a:t> inför framtiden</a:t>
            </a:r>
          </a:p>
        </p:txBody>
      </p:sp>
    </p:spTree>
    <p:extLst>
      <p:ext uri="{BB962C8B-B14F-4D97-AF65-F5344CB8AC3E}">
        <p14:creationId xmlns:p14="http://schemas.microsoft.com/office/powerpoint/2010/main" val="212565179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B4D52AF8-02F2-4A99-956C-9356134095F2}"/>
              </a:ext>
            </a:extLst>
          </p:cNvPr>
          <p:cNvSpPr>
            <a:spLocks noGrp="1" noChangeArrowheads="1"/>
          </p:cNvSpPr>
          <p:nvPr>
            <p:ph type="title"/>
          </p:nvPr>
        </p:nvSpPr>
        <p:spPr>
          <a:xfrm>
            <a:off x="3638550" y="4001198"/>
            <a:ext cx="3095178" cy="1008112"/>
          </a:xfrm>
        </p:spPr>
        <p:txBody>
          <a:bodyPr anchor="t"/>
          <a:lstStyle/>
          <a:p>
            <a:r>
              <a:rPr lang="sv-SE" altLang="sv-SE" sz="2000" dirty="0" err="1">
                <a:solidFill>
                  <a:srgbClr val="FFFF00"/>
                </a:solidFill>
              </a:rPr>
              <a:t>Bachy</a:t>
            </a:r>
            <a:r>
              <a:rPr lang="sv-SE" altLang="sv-SE" sz="2000" dirty="0">
                <a:solidFill>
                  <a:srgbClr val="FFFF00"/>
                </a:solidFill>
              </a:rPr>
              <a:t>, JCO 2019</a:t>
            </a:r>
          </a:p>
        </p:txBody>
      </p:sp>
      <p:sp>
        <p:nvSpPr>
          <p:cNvPr id="5" name="Rectangle 3">
            <a:extLst>
              <a:ext uri="{FF2B5EF4-FFF2-40B4-BE49-F238E27FC236}">
                <a16:creationId xmlns:a16="http://schemas.microsoft.com/office/drawing/2014/main" id="{DC133BF5-63FA-4E20-8A21-27EB5BC1E452}"/>
              </a:ext>
            </a:extLst>
          </p:cNvPr>
          <p:cNvSpPr txBox="1">
            <a:spLocks noChangeArrowheads="1"/>
          </p:cNvSpPr>
          <p:nvPr/>
        </p:nvSpPr>
        <p:spPr>
          <a:xfrm>
            <a:off x="164057" y="189756"/>
            <a:ext cx="3474493" cy="2800395"/>
          </a:xfrm>
          <a:prstGeom prst="rect">
            <a:avLst/>
          </a:prstGeom>
        </p:spPr>
        <p:txBody>
          <a:bodyPr vert="horz" lIns="91440" tIns="45720" rIns="91440" bIns="45720" rtlCol="0" anchor="t">
            <a:normAutofit fontScale="92500" lnSpcReduction="10000"/>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0" indent="0">
              <a:buFont typeface="Wingdings" pitchFamily="2" charset="2"/>
              <a:buNone/>
            </a:pPr>
            <a:r>
              <a:rPr lang="sv-SE" altLang="sv-SE" sz="1800" dirty="0">
                <a:solidFill>
                  <a:srgbClr val="FFFF00"/>
                </a:solidFill>
              </a:rPr>
              <a:t>PRIMA-studien</a:t>
            </a:r>
          </a:p>
          <a:p>
            <a:pPr marL="0" indent="0">
              <a:buFont typeface="Wingdings" pitchFamily="2" charset="2"/>
              <a:buNone/>
            </a:pPr>
            <a:r>
              <a:rPr lang="sv-SE" altLang="sv-SE" sz="1800" dirty="0">
                <a:solidFill>
                  <a:srgbClr val="FFFF00"/>
                </a:solidFill>
              </a:rPr>
              <a:t>1018 patienter</a:t>
            </a:r>
          </a:p>
          <a:p>
            <a:pPr marL="0" indent="0">
              <a:buFont typeface="Wingdings" pitchFamily="2" charset="2"/>
              <a:buNone/>
            </a:pPr>
            <a:r>
              <a:rPr lang="sv-SE" altLang="sv-SE" sz="1800" dirty="0">
                <a:solidFill>
                  <a:srgbClr val="FFFF00"/>
                </a:solidFill>
              </a:rPr>
              <a:t>R-CHOP 75%, R-CVP 22%</a:t>
            </a:r>
          </a:p>
          <a:p>
            <a:pPr marL="0" indent="0">
              <a:buFont typeface="Wingdings" pitchFamily="2" charset="2"/>
              <a:buNone/>
            </a:pPr>
            <a:r>
              <a:rPr lang="sv-SE" altLang="sv-SE" sz="1800" dirty="0">
                <a:solidFill>
                  <a:srgbClr val="FFFF00"/>
                </a:solidFill>
              </a:rPr>
              <a:t>Median PFS R-underhåll 10,5 år, utan R-underhåll 4,1 år</a:t>
            </a:r>
          </a:p>
          <a:p>
            <a:pPr marL="0" indent="0">
              <a:buFont typeface="Wingdings" pitchFamily="2" charset="2"/>
              <a:buNone/>
            </a:pPr>
            <a:r>
              <a:rPr lang="sv-SE" altLang="sv-SE" sz="1800" dirty="0">
                <a:solidFill>
                  <a:srgbClr val="FFFF00"/>
                </a:solidFill>
              </a:rPr>
              <a:t>Ingen skillnad i OS (80% vid 10 år).</a:t>
            </a:r>
          </a:p>
          <a:p>
            <a:pPr marL="0" indent="0">
              <a:buFont typeface="Wingdings" pitchFamily="2" charset="2"/>
              <a:buNone/>
            </a:pPr>
            <a:r>
              <a:rPr lang="sv-SE" altLang="sv-SE" sz="1800" dirty="0">
                <a:solidFill>
                  <a:srgbClr val="FFFF00"/>
                </a:solidFill>
              </a:rPr>
              <a:t>(Notera selektion: </a:t>
            </a:r>
            <a:r>
              <a:rPr lang="sv-SE" altLang="sv-SE" sz="1800" dirty="0" err="1">
                <a:solidFill>
                  <a:srgbClr val="FFFF00"/>
                </a:solidFill>
              </a:rPr>
              <a:t>pat</a:t>
            </a:r>
            <a:r>
              <a:rPr lang="sv-SE" altLang="sv-SE" sz="1800" dirty="0">
                <a:solidFill>
                  <a:srgbClr val="FFFF00"/>
                </a:solidFill>
              </a:rPr>
              <a:t> som hade dåligt/inget svar efter R-kemo inkluderades inte)</a:t>
            </a:r>
          </a:p>
        </p:txBody>
      </p:sp>
      <p:pic>
        <p:nvPicPr>
          <p:cNvPr id="4" name="Bildobjekt 3">
            <a:extLst>
              <a:ext uri="{FF2B5EF4-FFF2-40B4-BE49-F238E27FC236}">
                <a16:creationId xmlns:a16="http://schemas.microsoft.com/office/drawing/2014/main" id="{D8E26455-53BD-4431-8B97-C163D7F8E823}"/>
              </a:ext>
            </a:extLst>
          </p:cNvPr>
          <p:cNvPicPr>
            <a:picLocks noChangeAspect="1"/>
          </p:cNvPicPr>
          <p:nvPr/>
        </p:nvPicPr>
        <p:blipFill rotWithShape="1">
          <a:blip r:embed="rId2"/>
          <a:srcRect l="17604" t="25741" r="38854" b="20556"/>
          <a:stretch/>
        </p:blipFill>
        <p:spPr>
          <a:xfrm>
            <a:off x="3571874" y="134190"/>
            <a:ext cx="5408069" cy="3752010"/>
          </a:xfrm>
          <a:prstGeom prst="rect">
            <a:avLst/>
          </a:prstGeom>
        </p:spPr>
      </p:pic>
      <p:sp>
        <p:nvSpPr>
          <p:cNvPr id="7" name="Rectangle 2">
            <a:extLst>
              <a:ext uri="{FF2B5EF4-FFF2-40B4-BE49-F238E27FC236}">
                <a16:creationId xmlns:a16="http://schemas.microsoft.com/office/drawing/2014/main" id="{1F519133-D06A-42B3-88BB-6E73A6105B73}"/>
              </a:ext>
            </a:extLst>
          </p:cNvPr>
          <p:cNvSpPr txBox="1">
            <a:spLocks noChangeArrowheads="1"/>
          </p:cNvSpPr>
          <p:nvPr/>
        </p:nvSpPr>
        <p:spPr>
          <a:xfrm>
            <a:off x="164057" y="3105150"/>
            <a:ext cx="3150047" cy="78105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Arial" pitchFamily="34" charset="0"/>
                <a:ea typeface="+mj-ea"/>
                <a:cs typeface="Arial"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v-SE" altLang="sv-SE" sz="1600" dirty="0"/>
              <a:t>Slutsats:</a:t>
            </a:r>
          </a:p>
          <a:p>
            <a:r>
              <a:rPr lang="sv-SE" altLang="sv-SE" sz="1600" dirty="0"/>
              <a:t>R-underhåll värdefullt tillägg efter R-CHOP</a:t>
            </a:r>
          </a:p>
        </p:txBody>
      </p:sp>
    </p:spTree>
    <p:extLst>
      <p:ext uri="{BB962C8B-B14F-4D97-AF65-F5344CB8AC3E}">
        <p14:creationId xmlns:p14="http://schemas.microsoft.com/office/powerpoint/2010/main" val="400238159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B4D52AF8-02F2-4A99-956C-9356134095F2}"/>
              </a:ext>
            </a:extLst>
          </p:cNvPr>
          <p:cNvSpPr>
            <a:spLocks noGrp="1" noChangeArrowheads="1"/>
          </p:cNvSpPr>
          <p:nvPr>
            <p:ph type="title"/>
          </p:nvPr>
        </p:nvSpPr>
        <p:spPr>
          <a:xfrm>
            <a:off x="3504154" y="4387904"/>
            <a:ext cx="2943225" cy="475552"/>
          </a:xfrm>
        </p:spPr>
        <p:txBody>
          <a:bodyPr anchor="t"/>
          <a:lstStyle/>
          <a:p>
            <a:r>
              <a:rPr lang="sv-SE" altLang="sv-SE" sz="2000" dirty="0">
                <a:solidFill>
                  <a:srgbClr val="FFFF00"/>
                </a:solidFill>
              </a:rPr>
              <a:t>Rummel, Lancet 2013</a:t>
            </a:r>
          </a:p>
        </p:txBody>
      </p:sp>
      <p:sp>
        <p:nvSpPr>
          <p:cNvPr id="5" name="Rectangle 3">
            <a:extLst>
              <a:ext uri="{FF2B5EF4-FFF2-40B4-BE49-F238E27FC236}">
                <a16:creationId xmlns:a16="http://schemas.microsoft.com/office/drawing/2014/main" id="{DC133BF5-63FA-4E20-8A21-27EB5BC1E452}"/>
              </a:ext>
            </a:extLst>
          </p:cNvPr>
          <p:cNvSpPr txBox="1">
            <a:spLocks noChangeArrowheads="1"/>
          </p:cNvSpPr>
          <p:nvPr/>
        </p:nvSpPr>
        <p:spPr>
          <a:xfrm>
            <a:off x="164057" y="189757"/>
            <a:ext cx="3474493" cy="2286743"/>
          </a:xfrm>
          <a:prstGeom prst="rect">
            <a:avLst/>
          </a:prstGeom>
        </p:spPr>
        <p:txBody>
          <a:bodyPr vert="horz" lIns="91440" tIns="45720" rIns="91440" bIns="45720" rtlCol="0" anchor="t">
            <a:normAutofit/>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0" indent="0">
              <a:buFont typeface="Wingdings" pitchFamily="2" charset="2"/>
              <a:buNone/>
            </a:pPr>
            <a:r>
              <a:rPr lang="sv-SE" sz="1800" dirty="0" err="1">
                <a:solidFill>
                  <a:srgbClr val="FFFF00"/>
                </a:solidFill>
              </a:rPr>
              <a:t>StiL</a:t>
            </a:r>
            <a:r>
              <a:rPr lang="sv-SE" sz="1800" dirty="0">
                <a:solidFill>
                  <a:srgbClr val="FFFF00"/>
                </a:solidFill>
              </a:rPr>
              <a:t> NHL1-2003 (</a:t>
            </a:r>
            <a:r>
              <a:rPr lang="sv-SE" altLang="sv-SE" sz="1800" dirty="0">
                <a:solidFill>
                  <a:srgbClr val="FFFF00"/>
                </a:solidFill>
              </a:rPr>
              <a:t>Rummels studie)</a:t>
            </a:r>
          </a:p>
          <a:p>
            <a:pPr marL="0" indent="0">
              <a:buFont typeface="Wingdings" pitchFamily="2" charset="2"/>
              <a:buNone/>
            </a:pPr>
            <a:r>
              <a:rPr lang="sv-SE" altLang="sv-SE" sz="1800" dirty="0">
                <a:solidFill>
                  <a:srgbClr val="FFFF00"/>
                </a:solidFill>
              </a:rPr>
              <a:t>Randomisering mellan</a:t>
            </a:r>
          </a:p>
          <a:p>
            <a:pPr marL="0" indent="0">
              <a:buFont typeface="Wingdings" pitchFamily="2" charset="2"/>
              <a:buNone/>
            </a:pPr>
            <a:r>
              <a:rPr lang="sv-SE" altLang="sv-SE" sz="1800" dirty="0">
                <a:solidFill>
                  <a:srgbClr val="FFFF00"/>
                </a:solidFill>
              </a:rPr>
              <a:t>R-CHOP och R-</a:t>
            </a:r>
            <a:r>
              <a:rPr lang="sv-SE" altLang="sv-SE" sz="1800" dirty="0" err="1">
                <a:solidFill>
                  <a:srgbClr val="FFFF00"/>
                </a:solidFill>
              </a:rPr>
              <a:t>Bendamustin</a:t>
            </a:r>
            <a:endParaRPr lang="sv-SE" altLang="sv-SE" sz="1800" dirty="0">
              <a:solidFill>
                <a:srgbClr val="FFFF00"/>
              </a:solidFill>
            </a:endParaRPr>
          </a:p>
          <a:p>
            <a:pPr marL="0" indent="0">
              <a:buFont typeface="Wingdings" pitchFamily="2" charset="2"/>
              <a:buNone/>
            </a:pPr>
            <a:endParaRPr lang="sv-SE" altLang="sv-SE" sz="1800" dirty="0">
              <a:solidFill>
                <a:srgbClr val="FFFF00"/>
              </a:solidFill>
            </a:endParaRPr>
          </a:p>
          <a:p>
            <a:pPr marL="0" indent="0">
              <a:buFont typeface="Wingdings" pitchFamily="2" charset="2"/>
              <a:buNone/>
            </a:pPr>
            <a:r>
              <a:rPr lang="sv-SE" altLang="sv-SE" sz="1800" dirty="0">
                <a:solidFill>
                  <a:srgbClr val="FFFF00"/>
                </a:solidFill>
              </a:rPr>
              <a:t>Skillnad i PFS (inte i OS)</a:t>
            </a:r>
          </a:p>
          <a:p>
            <a:pPr marL="0" indent="0">
              <a:buFont typeface="Wingdings" pitchFamily="2" charset="2"/>
              <a:buNone/>
            </a:pPr>
            <a:endParaRPr lang="sv-SE" altLang="sv-SE" sz="1800" dirty="0">
              <a:solidFill>
                <a:srgbClr val="FFFF00"/>
              </a:solidFill>
            </a:endParaRPr>
          </a:p>
          <a:p>
            <a:pPr marL="0" indent="0">
              <a:buFont typeface="Wingdings" pitchFamily="2" charset="2"/>
              <a:buNone/>
            </a:pPr>
            <a:endParaRPr lang="sv-SE" altLang="sv-SE" sz="1800" dirty="0">
              <a:solidFill>
                <a:srgbClr val="FFFF00"/>
              </a:solidFill>
            </a:endParaRPr>
          </a:p>
        </p:txBody>
      </p:sp>
      <p:sp>
        <p:nvSpPr>
          <p:cNvPr id="7" name="Rectangle 2">
            <a:extLst>
              <a:ext uri="{FF2B5EF4-FFF2-40B4-BE49-F238E27FC236}">
                <a16:creationId xmlns:a16="http://schemas.microsoft.com/office/drawing/2014/main" id="{1F519133-D06A-42B3-88BB-6E73A6105B73}"/>
              </a:ext>
            </a:extLst>
          </p:cNvPr>
          <p:cNvSpPr txBox="1">
            <a:spLocks noChangeArrowheads="1"/>
          </p:cNvSpPr>
          <p:nvPr/>
        </p:nvSpPr>
        <p:spPr>
          <a:xfrm>
            <a:off x="164057" y="2373630"/>
            <a:ext cx="3150047" cy="781050"/>
          </a:xfrm>
          <a:prstGeom prst="rect">
            <a:avLst/>
          </a:prstGeom>
        </p:spPr>
        <p:txBody>
          <a:bodyPr vert="horz" lIns="91440" tIns="45720" rIns="91440" bIns="45720" rtlCol="0" anchor="t">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Arial" pitchFamily="34" charset="0"/>
                <a:ea typeface="+mj-ea"/>
                <a:cs typeface="Arial"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v-SE" altLang="sv-SE" sz="1600" dirty="0"/>
              <a:t>Slutsats: R-</a:t>
            </a:r>
            <a:r>
              <a:rPr lang="sv-SE" altLang="sv-SE" sz="1600" dirty="0" err="1"/>
              <a:t>Bendamustin</a:t>
            </a:r>
            <a:r>
              <a:rPr lang="sv-SE" altLang="sv-SE" sz="1600" dirty="0"/>
              <a:t> bättre än R-CHOP.</a:t>
            </a:r>
          </a:p>
          <a:p>
            <a:endParaRPr lang="sv-SE" altLang="sv-SE" sz="1600" dirty="0"/>
          </a:p>
          <a:p>
            <a:r>
              <a:rPr lang="sv-SE" altLang="sv-SE" sz="1600" dirty="0"/>
              <a:t>Mindre toxicitet.</a:t>
            </a:r>
          </a:p>
          <a:p>
            <a:endParaRPr lang="sv-SE" altLang="sv-SE" sz="1600" dirty="0"/>
          </a:p>
          <a:p>
            <a:r>
              <a:rPr lang="sv-SE" altLang="sv-SE" sz="1600" dirty="0"/>
              <a:t>DOCK, med längre erfarenhet:</a:t>
            </a:r>
          </a:p>
          <a:p>
            <a:r>
              <a:rPr lang="sv-SE" altLang="sv-SE" sz="1600" dirty="0" err="1"/>
              <a:t>Bendamustin</a:t>
            </a:r>
            <a:r>
              <a:rPr lang="sv-SE" altLang="sv-SE" sz="1600" dirty="0"/>
              <a:t> ger långvarig T-cellshämning och är mer stamcellstoxiskt.</a:t>
            </a:r>
          </a:p>
        </p:txBody>
      </p:sp>
      <p:pic>
        <p:nvPicPr>
          <p:cNvPr id="8" name="Bildobjekt 7">
            <a:extLst>
              <a:ext uri="{FF2B5EF4-FFF2-40B4-BE49-F238E27FC236}">
                <a16:creationId xmlns:a16="http://schemas.microsoft.com/office/drawing/2014/main" id="{3769DD28-2587-4A37-BA4E-3CD40000A8B3}"/>
              </a:ext>
            </a:extLst>
          </p:cNvPr>
          <p:cNvPicPr>
            <a:picLocks noChangeAspect="1"/>
          </p:cNvPicPr>
          <p:nvPr/>
        </p:nvPicPr>
        <p:blipFill rotWithShape="1">
          <a:blip r:embed="rId2"/>
          <a:srcRect l="18571" t="32037" r="25075" b="4605"/>
          <a:stretch/>
        </p:blipFill>
        <p:spPr>
          <a:xfrm>
            <a:off x="3504154" y="78578"/>
            <a:ext cx="5573171" cy="4074322"/>
          </a:xfrm>
          <a:prstGeom prst="rect">
            <a:avLst/>
          </a:prstGeom>
        </p:spPr>
      </p:pic>
    </p:spTree>
    <p:extLst>
      <p:ext uri="{BB962C8B-B14F-4D97-AF65-F5344CB8AC3E}">
        <p14:creationId xmlns:p14="http://schemas.microsoft.com/office/powerpoint/2010/main" val="400721229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3A4CC76F-D30D-4586-8379-8EB2394AB214}"/>
              </a:ext>
            </a:extLst>
          </p:cNvPr>
          <p:cNvPicPr>
            <a:picLocks noChangeAspect="1"/>
          </p:cNvPicPr>
          <p:nvPr/>
        </p:nvPicPr>
        <p:blipFill rotWithShape="1">
          <a:blip r:embed="rId2"/>
          <a:srcRect l="833" t="44713" r="4791" b="-1"/>
          <a:stretch/>
        </p:blipFill>
        <p:spPr>
          <a:xfrm>
            <a:off x="31483" y="2298286"/>
            <a:ext cx="6932649" cy="2080358"/>
          </a:xfrm>
          <a:prstGeom prst="rect">
            <a:avLst/>
          </a:prstGeom>
        </p:spPr>
      </p:pic>
      <p:sp>
        <p:nvSpPr>
          <p:cNvPr id="5" name="Rectangle 3">
            <a:extLst>
              <a:ext uri="{FF2B5EF4-FFF2-40B4-BE49-F238E27FC236}">
                <a16:creationId xmlns:a16="http://schemas.microsoft.com/office/drawing/2014/main" id="{DC133BF5-63FA-4E20-8A21-27EB5BC1E452}"/>
              </a:ext>
            </a:extLst>
          </p:cNvPr>
          <p:cNvSpPr txBox="1">
            <a:spLocks noChangeArrowheads="1"/>
          </p:cNvSpPr>
          <p:nvPr/>
        </p:nvSpPr>
        <p:spPr>
          <a:xfrm>
            <a:off x="164057" y="189757"/>
            <a:ext cx="3474493" cy="2286743"/>
          </a:xfrm>
          <a:prstGeom prst="rect">
            <a:avLst/>
          </a:prstGeom>
        </p:spPr>
        <p:txBody>
          <a:bodyPr vert="horz" lIns="91440" tIns="45720" rIns="91440" bIns="45720" rtlCol="0" anchor="t">
            <a:normAutofit lnSpcReduction="10000"/>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0" indent="0">
              <a:buFont typeface="Wingdings" pitchFamily="2" charset="2"/>
              <a:buNone/>
            </a:pPr>
            <a:r>
              <a:rPr lang="sv-SE" sz="1800" dirty="0">
                <a:solidFill>
                  <a:srgbClr val="FFFF00"/>
                </a:solidFill>
              </a:rPr>
              <a:t>Gallium</a:t>
            </a:r>
            <a:endParaRPr lang="sv-SE" altLang="sv-SE" sz="1800" dirty="0">
              <a:solidFill>
                <a:srgbClr val="FFFF00"/>
              </a:solidFill>
            </a:endParaRPr>
          </a:p>
          <a:p>
            <a:pPr marL="0" indent="0">
              <a:buFont typeface="Wingdings" pitchFamily="2" charset="2"/>
              <a:buNone/>
            </a:pPr>
            <a:r>
              <a:rPr lang="sv-SE" altLang="sv-SE" sz="1800" dirty="0">
                <a:solidFill>
                  <a:srgbClr val="FFFF00"/>
                </a:solidFill>
              </a:rPr>
              <a:t>Randomisering mellan</a:t>
            </a:r>
          </a:p>
          <a:p>
            <a:pPr marL="0" indent="0">
              <a:buFont typeface="Wingdings" pitchFamily="2" charset="2"/>
              <a:buNone/>
            </a:pPr>
            <a:r>
              <a:rPr lang="sv-SE" altLang="sv-SE" sz="1800" dirty="0">
                <a:solidFill>
                  <a:srgbClr val="FFFF00"/>
                </a:solidFill>
              </a:rPr>
              <a:t>R-kemo och G-kemo</a:t>
            </a:r>
          </a:p>
          <a:p>
            <a:pPr marL="0" indent="0">
              <a:buFont typeface="Wingdings" pitchFamily="2" charset="2"/>
              <a:buNone/>
            </a:pPr>
            <a:r>
              <a:rPr lang="sv-SE" altLang="sv-SE" sz="1800" dirty="0">
                <a:solidFill>
                  <a:srgbClr val="FFFF00"/>
                </a:solidFill>
              </a:rPr>
              <a:t>G = </a:t>
            </a:r>
            <a:r>
              <a:rPr lang="sv-SE" altLang="sv-SE" sz="1800" dirty="0" err="1">
                <a:solidFill>
                  <a:srgbClr val="FFFF00"/>
                </a:solidFill>
              </a:rPr>
              <a:t>obinutuzumab</a:t>
            </a:r>
            <a:endParaRPr lang="sv-SE" altLang="sv-SE" sz="1800" dirty="0">
              <a:solidFill>
                <a:srgbClr val="FFFF00"/>
              </a:solidFill>
            </a:endParaRPr>
          </a:p>
          <a:p>
            <a:pPr marL="0" indent="0">
              <a:buFont typeface="Wingdings" pitchFamily="2" charset="2"/>
              <a:buNone/>
            </a:pPr>
            <a:r>
              <a:rPr lang="sv-SE" altLang="sv-SE" sz="1800" dirty="0">
                <a:solidFill>
                  <a:srgbClr val="FFFF00"/>
                </a:solidFill>
              </a:rPr>
              <a:t>Bättre PFS men samma OS</a:t>
            </a:r>
          </a:p>
          <a:p>
            <a:pPr marL="0" indent="0">
              <a:buFont typeface="Wingdings" pitchFamily="2" charset="2"/>
              <a:buNone/>
            </a:pPr>
            <a:endParaRPr lang="sv-SE" altLang="sv-SE" sz="1800" dirty="0">
              <a:solidFill>
                <a:srgbClr val="FFFF00"/>
              </a:solidFill>
            </a:endParaRPr>
          </a:p>
          <a:p>
            <a:pPr marL="0" indent="0">
              <a:buFont typeface="Wingdings" pitchFamily="2" charset="2"/>
              <a:buNone/>
            </a:pPr>
            <a:r>
              <a:rPr lang="sv-SE" altLang="sv-SE" sz="1800" dirty="0">
                <a:solidFill>
                  <a:srgbClr val="FFFF00"/>
                </a:solidFill>
              </a:rPr>
              <a:t>Samt STORA </a:t>
            </a:r>
            <a:r>
              <a:rPr lang="sv-SE" altLang="sv-SE" sz="1800" dirty="0" err="1">
                <a:solidFill>
                  <a:srgbClr val="FFFF00"/>
                </a:solidFill>
              </a:rPr>
              <a:t>toxproblem</a:t>
            </a:r>
            <a:r>
              <a:rPr lang="sv-SE" altLang="sv-SE" sz="1800" dirty="0">
                <a:solidFill>
                  <a:srgbClr val="FFFF00"/>
                </a:solidFill>
              </a:rPr>
              <a:t>:</a:t>
            </a:r>
          </a:p>
          <a:p>
            <a:pPr marL="0" indent="0">
              <a:buFont typeface="Wingdings" pitchFamily="2" charset="2"/>
              <a:buNone/>
            </a:pPr>
            <a:endParaRPr lang="sv-SE" altLang="sv-SE" sz="1800" dirty="0">
              <a:solidFill>
                <a:srgbClr val="FFFF00"/>
              </a:solidFill>
            </a:endParaRPr>
          </a:p>
          <a:p>
            <a:pPr marL="0" indent="0">
              <a:buFont typeface="Wingdings" pitchFamily="2" charset="2"/>
              <a:buNone/>
            </a:pPr>
            <a:endParaRPr lang="sv-SE" altLang="sv-SE" sz="1800" dirty="0">
              <a:solidFill>
                <a:srgbClr val="FFFF00"/>
              </a:solidFill>
            </a:endParaRPr>
          </a:p>
        </p:txBody>
      </p:sp>
      <p:sp>
        <p:nvSpPr>
          <p:cNvPr id="7" name="Rectangle 2">
            <a:extLst>
              <a:ext uri="{FF2B5EF4-FFF2-40B4-BE49-F238E27FC236}">
                <a16:creationId xmlns:a16="http://schemas.microsoft.com/office/drawing/2014/main" id="{1F519133-D06A-42B3-88BB-6E73A6105B73}"/>
              </a:ext>
            </a:extLst>
          </p:cNvPr>
          <p:cNvSpPr txBox="1">
            <a:spLocks noChangeArrowheads="1"/>
          </p:cNvSpPr>
          <p:nvPr/>
        </p:nvSpPr>
        <p:spPr>
          <a:xfrm>
            <a:off x="-1" y="4200429"/>
            <a:ext cx="4924425" cy="78105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Arial" pitchFamily="34" charset="0"/>
                <a:ea typeface="+mj-ea"/>
                <a:cs typeface="Arial"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v-SE" altLang="sv-SE" sz="1600" dirty="0"/>
              <a:t>Slutsats: vi ger inte R-underhåll efter </a:t>
            </a:r>
            <a:r>
              <a:rPr lang="sv-SE" altLang="sv-SE" sz="1600" dirty="0" err="1"/>
              <a:t>Bendamustin</a:t>
            </a:r>
            <a:r>
              <a:rPr lang="sv-SE" altLang="sv-SE" sz="1600" dirty="0"/>
              <a:t>. Vi fortsätter med R som CD20-ak i första linje.</a:t>
            </a:r>
          </a:p>
        </p:txBody>
      </p:sp>
      <p:pic>
        <p:nvPicPr>
          <p:cNvPr id="6" name="Bildobjekt 5">
            <a:extLst>
              <a:ext uri="{FF2B5EF4-FFF2-40B4-BE49-F238E27FC236}">
                <a16:creationId xmlns:a16="http://schemas.microsoft.com/office/drawing/2014/main" id="{0CE8F457-56F8-4EA8-8CC5-BC67308D67EF}"/>
              </a:ext>
            </a:extLst>
          </p:cNvPr>
          <p:cNvPicPr>
            <a:picLocks noChangeAspect="1"/>
          </p:cNvPicPr>
          <p:nvPr/>
        </p:nvPicPr>
        <p:blipFill rotWithShape="1">
          <a:blip r:embed="rId3"/>
          <a:srcRect l="26042" t="16111" r="39166" b="5555"/>
          <a:stretch/>
        </p:blipFill>
        <p:spPr>
          <a:xfrm>
            <a:off x="5455695" y="189757"/>
            <a:ext cx="3733800" cy="4728736"/>
          </a:xfrm>
          <a:prstGeom prst="rect">
            <a:avLst/>
          </a:prstGeom>
        </p:spPr>
      </p:pic>
      <p:sp>
        <p:nvSpPr>
          <p:cNvPr id="9218" name="Rectangle 2">
            <a:extLst>
              <a:ext uri="{FF2B5EF4-FFF2-40B4-BE49-F238E27FC236}">
                <a16:creationId xmlns:a16="http://schemas.microsoft.com/office/drawing/2014/main" id="{B4D52AF8-02F2-4A99-956C-9356134095F2}"/>
              </a:ext>
            </a:extLst>
          </p:cNvPr>
          <p:cNvSpPr>
            <a:spLocks noGrp="1" noChangeArrowheads="1"/>
          </p:cNvSpPr>
          <p:nvPr>
            <p:ph type="title"/>
          </p:nvPr>
        </p:nvSpPr>
        <p:spPr>
          <a:xfrm>
            <a:off x="7047904" y="3886200"/>
            <a:ext cx="1932039" cy="942277"/>
          </a:xfrm>
        </p:spPr>
        <p:txBody>
          <a:bodyPr anchor="t"/>
          <a:lstStyle/>
          <a:p>
            <a:r>
              <a:rPr lang="sv-SE" altLang="sv-SE" sz="2000" dirty="0" err="1">
                <a:solidFill>
                  <a:srgbClr val="FF0000"/>
                </a:solidFill>
              </a:rPr>
              <a:t>Hiddemann</a:t>
            </a:r>
            <a:r>
              <a:rPr lang="sv-SE" altLang="sv-SE" sz="2000" dirty="0">
                <a:solidFill>
                  <a:srgbClr val="FF0000"/>
                </a:solidFill>
              </a:rPr>
              <a:t>, JCO 2018</a:t>
            </a:r>
          </a:p>
        </p:txBody>
      </p:sp>
      <p:sp>
        <p:nvSpPr>
          <p:cNvPr id="9" name="Rektangel 8">
            <a:extLst>
              <a:ext uri="{FF2B5EF4-FFF2-40B4-BE49-F238E27FC236}">
                <a16:creationId xmlns:a16="http://schemas.microsoft.com/office/drawing/2014/main" id="{869B7F34-01CA-4941-B7AA-98DC64053B81}"/>
              </a:ext>
            </a:extLst>
          </p:cNvPr>
          <p:cNvSpPr/>
          <p:nvPr/>
        </p:nvSpPr>
        <p:spPr>
          <a:xfrm>
            <a:off x="0" y="4080610"/>
            <a:ext cx="3550858" cy="239637"/>
          </a:xfrm>
          <a:prstGeom prst="rect">
            <a:avLst/>
          </a:prstGeom>
          <a:solidFill>
            <a:srgbClr val="FFFF00">
              <a:alpha val="20000"/>
            </a:srgbClr>
          </a:solidFill>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04471610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6B22BB5-6C82-1808-F6F3-CE9043DEFFD7}"/>
              </a:ext>
            </a:extLst>
          </p:cNvPr>
          <p:cNvPicPr>
            <a:picLocks noChangeAspect="1"/>
          </p:cNvPicPr>
          <p:nvPr/>
        </p:nvPicPr>
        <p:blipFill rotWithShape="1">
          <a:blip r:embed="rId2"/>
          <a:srcRect l="22890" t="13271" r="24725" b="41408"/>
          <a:stretch/>
        </p:blipFill>
        <p:spPr>
          <a:xfrm>
            <a:off x="4829577" y="79821"/>
            <a:ext cx="4314423" cy="3038562"/>
          </a:xfrm>
          <a:prstGeom prst="rect">
            <a:avLst/>
          </a:prstGeom>
        </p:spPr>
      </p:pic>
      <p:sp>
        <p:nvSpPr>
          <p:cNvPr id="5" name="Rectangle 3">
            <a:extLst>
              <a:ext uri="{FF2B5EF4-FFF2-40B4-BE49-F238E27FC236}">
                <a16:creationId xmlns:a16="http://schemas.microsoft.com/office/drawing/2014/main" id="{CF3CDB8E-8C6E-902A-25C2-CDABD1CA16C9}"/>
              </a:ext>
            </a:extLst>
          </p:cNvPr>
          <p:cNvSpPr txBox="1">
            <a:spLocks noChangeArrowheads="1"/>
          </p:cNvSpPr>
          <p:nvPr/>
        </p:nvSpPr>
        <p:spPr>
          <a:xfrm>
            <a:off x="201428" y="508116"/>
            <a:ext cx="8741144" cy="1728600"/>
          </a:xfrm>
          <a:prstGeom prst="rect">
            <a:avLst/>
          </a:prstGeom>
        </p:spPr>
        <p:txBody>
          <a:bodyPr vert="horz" lIns="91440" tIns="45720" rIns="91440" bIns="45720" rtlCol="0" anchor="t">
            <a:normAutofit/>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0" indent="0">
              <a:buFont typeface="Wingdings" pitchFamily="2" charset="2"/>
              <a:buNone/>
            </a:pPr>
            <a:r>
              <a:rPr lang="sv-SE" altLang="sv-SE" sz="1400" dirty="0">
                <a:solidFill>
                  <a:srgbClr val="FFFF00"/>
                </a:solidFill>
              </a:rPr>
              <a:t>FOLL12 (</a:t>
            </a:r>
            <a:r>
              <a:rPr lang="sv-SE" altLang="sv-SE" sz="1400" dirty="0" err="1">
                <a:solidFill>
                  <a:srgbClr val="FFFF00"/>
                </a:solidFill>
              </a:rPr>
              <a:t>Luminari</a:t>
            </a:r>
            <a:r>
              <a:rPr lang="sv-SE" altLang="sv-SE" sz="1400" dirty="0">
                <a:solidFill>
                  <a:srgbClr val="FFFF00"/>
                </a:solidFill>
              </a:rPr>
              <a:t> et al, JCO 2022), 786 </a:t>
            </a:r>
            <a:r>
              <a:rPr lang="sv-SE" altLang="sv-SE" sz="1400" dirty="0" err="1">
                <a:solidFill>
                  <a:srgbClr val="FFFF00"/>
                </a:solidFill>
              </a:rPr>
              <a:t>pat</a:t>
            </a:r>
            <a:endParaRPr lang="sv-SE" altLang="sv-SE" sz="1400" dirty="0">
              <a:solidFill>
                <a:srgbClr val="FFFF00"/>
              </a:solidFill>
            </a:endParaRPr>
          </a:p>
          <a:p>
            <a:pPr marL="0" indent="0">
              <a:buFont typeface="Wingdings" pitchFamily="2" charset="2"/>
              <a:buNone/>
            </a:pPr>
            <a:r>
              <a:rPr lang="sv-SE" altLang="sv-SE" sz="1400" dirty="0">
                <a:solidFill>
                  <a:srgbClr val="FFFF00"/>
                </a:solidFill>
              </a:rPr>
              <a:t>Efter R-CHOP (57%) eller R-</a:t>
            </a:r>
            <a:r>
              <a:rPr lang="sv-SE" altLang="sv-SE" sz="1400" dirty="0" err="1">
                <a:solidFill>
                  <a:srgbClr val="FFFF00"/>
                </a:solidFill>
              </a:rPr>
              <a:t>Benda</a:t>
            </a:r>
            <a:r>
              <a:rPr lang="sv-SE" altLang="sv-SE" sz="1400" dirty="0">
                <a:solidFill>
                  <a:srgbClr val="FFFF00"/>
                </a:solidFill>
              </a:rPr>
              <a:t> (43%),</a:t>
            </a:r>
          </a:p>
          <a:p>
            <a:pPr marL="0" indent="0">
              <a:buFont typeface="Wingdings" pitchFamily="2" charset="2"/>
              <a:buNone/>
            </a:pPr>
            <a:r>
              <a:rPr lang="sv-SE" altLang="sv-SE" sz="1400" dirty="0">
                <a:solidFill>
                  <a:srgbClr val="FFFF00"/>
                </a:solidFill>
              </a:rPr>
              <a:t>randomisering i </a:t>
            </a:r>
            <a:r>
              <a:rPr lang="sv-SE" altLang="sv-SE" sz="1400" dirty="0" err="1">
                <a:solidFill>
                  <a:srgbClr val="FFFF00"/>
                </a:solidFill>
              </a:rPr>
              <a:t>pat</a:t>
            </a:r>
            <a:r>
              <a:rPr lang="sv-SE" altLang="sv-SE" sz="1400" dirty="0">
                <a:solidFill>
                  <a:srgbClr val="FFFF00"/>
                </a:solidFill>
              </a:rPr>
              <a:t> med CMR mellan</a:t>
            </a:r>
          </a:p>
          <a:p>
            <a:pPr marL="0" indent="0">
              <a:buFont typeface="Wingdings" pitchFamily="2" charset="2"/>
              <a:buNone/>
            </a:pPr>
            <a:r>
              <a:rPr lang="sv-SE" altLang="sv-SE" sz="1400" dirty="0">
                <a:solidFill>
                  <a:srgbClr val="FFFF00"/>
                </a:solidFill>
              </a:rPr>
              <a:t>			3Y PFS	3Y OS</a:t>
            </a:r>
          </a:p>
          <a:p>
            <a:pPr marL="0" indent="0">
              <a:buFont typeface="Wingdings" pitchFamily="2" charset="2"/>
              <a:buNone/>
            </a:pPr>
            <a:r>
              <a:rPr lang="sv-SE" altLang="sv-SE" sz="1400" dirty="0">
                <a:solidFill>
                  <a:srgbClr val="FFFF00"/>
                </a:solidFill>
              </a:rPr>
              <a:t>R-underhåll till alla		86%	97%</a:t>
            </a:r>
          </a:p>
          <a:p>
            <a:pPr marL="0" indent="0">
              <a:buFont typeface="Wingdings" pitchFamily="2" charset="2"/>
              <a:buNone/>
            </a:pPr>
            <a:r>
              <a:rPr lang="sv-SE" altLang="sv-SE" sz="1400" dirty="0">
                <a:solidFill>
                  <a:srgbClr val="FFFF00"/>
                </a:solidFill>
              </a:rPr>
              <a:t>Eller R vid MRD+, obs vid MRD-	72%	98%</a:t>
            </a:r>
          </a:p>
          <a:p>
            <a:pPr marL="0" indent="0">
              <a:buFont typeface="Wingdings" pitchFamily="2" charset="2"/>
              <a:buNone/>
            </a:pPr>
            <a:endParaRPr lang="sv-SE" altLang="sv-SE" sz="1400" dirty="0">
              <a:solidFill>
                <a:srgbClr val="FFFF00"/>
              </a:solidFill>
            </a:endParaRPr>
          </a:p>
          <a:p>
            <a:pPr marL="0" indent="0">
              <a:buFont typeface="Wingdings" pitchFamily="2" charset="2"/>
              <a:buNone/>
            </a:pPr>
            <a:endParaRPr lang="sv-SE" altLang="sv-SE" sz="1400" dirty="0">
              <a:solidFill>
                <a:srgbClr val="FFFF00"/>
              </a:solidFill>
            </a:endParaRPr>
          </a:p>
          <a:p>
            <a:pPr marL="0" indent="0">
              <a:buFont typeface="Wingdings" pitchFamily="2" charset="2"/>
              <a:buNone/>
            </a:pPr>
            <a:endParaRPr lang="sv-SE" altLang="sv-SE" sz="1400" dirty="0">
              <a:solidFill>
                <a:srgbClr val="FFFF00"/>
              </a:solidFill>
            </a:endParaRPr>
          </a:p>
        </p:txBody>
      </p:sp>
      <p:sp>
        <p:nvSpPr>
          <p:cNvPr id="2" name="Rectangle 2">
            <a:extLst>
              <a:ext uri="{FF2B5EF4-FFF2-40B4-BE49-F238E27FC236}">
                <a16:creationId xmlns:a16="http://schemas.microsoft.com/office/drawing/2014/main" id="{1AD5D59E-AA60-160F-2938-9279DF0E17BF}"/>
              </a:ext>
            </a:extLst>
          </p:cNvPr>
          <p:cNvSpPr txBox="1">
            <a:spLocks noChangeArrowheads="1"/>
          </p:cNvSpPr>
          <p:nvPr/>
        </p:nvSpPr>
        <p:spPr>
          <a:xfrm>
            <a:off x="105010" y="4244859"/>
            <a:ext cx="4104330" cy="781050"/>
          </a:xfrm>
          <a:prstGeom prst="rect">
            <a:avLst/>
          </a:prstGeom>
        </p:spPr>
        <p:txBody>
          <a:bodyPr vert="horz" lIns="91440" tIns="45720" rIns="91440" bIns="45720" rtlCol="0" anchor="b">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Arial" pitchFamily="34" charset="0"/>
                <a:ea typeface="+mj-ea"/>
                <a:cs typeface="Arial"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v-SE" altLang="sv-SE" sz="1600" dirty="0"/>
              <a:t>Vår slutsats: fortsatt skepsis mot R-underhåll men ok efter R-CHOP. Punkt.</a:t>
            </a:r>
          </a:p>
        </p:txBody>
      </p:sp>
    </p:spTree>
    <p:extLst>
      <p:ext uri="{BB962C8B-B14F-4D97-AF65-F5344CB8AC3E}">
        <p14:creationId xmlns:p14="http://schemas.microsoft.com/office/powerpoint/2010/main" val="38797723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39694AEE-BA45-9E5D-E9FC-4B8C4B5BA041}"/>
              </a:ext>
            </a:extLst>
          </p:cNvPr>
          <p:cNvPicPr>
            <a:picLocks noChangeAspect="1"/>
          </p:cNvPicPr>
          <p:nvPr/>
        </p:nvPicPr>
        <p:blipFill rotWithShape="1">
          <a:blip r:embed="rId2"/>
          <a:srcRect l="14563" t="14769" r="58662"/>
          <a:stretch/>
        </p:blipFill>
        <p:spPr>
          <a:xfrm>
            <a:off x="87244" y="345783"/>
            <a:ext cx="2519700" cy="4302856"/>
          </a:xfrm>
          <a:prstGeom prst="rect">
            <a:avLst/>
          </a:prstGeom>
        </p:spPr>
      </p:pic>
      <p:sp>
        <p:nvSpPr>
          <p:cNvPr id="5" name="Rektangel 4">
            <a:extLst>
              <a:ext uri="{FF2B5EF4-FFF2-40B4-BE49-F238E27FC236}">
                <a16:creationId xmlns:a16="http://schemas.microsoft.com/office/drawing/2014/main" id="{DB37F10D-5704-180C-E583-D797942D395E}"/>
              </a:ext>
            </a:extLst>
          </p:cNvPr>
          <p:cNvSpPr/>
          <p:nvPr/>
        </p:nvSpPr>
        <p:spPr>
          <a:xfrm>
            <a:off x="0" y="4587974"/>
            <a:ext cx="6984776" cy="461665"/>
          </a:xfrm>
          <a:prstGeom prst="rect">
            <a:avLst/>
          </a:prstGeom>
        </p:spPr>
        <p:txBody>
          <a:bodyPr wrap="square">
            <a:spAutoFit/>
          </a:bodyPr>
          <a:lstStyle/>
          <a:p>
            <a:r>
              <a:rPr lang="sv-SE" sz="1200" dirty="0" err="1">
                <a:solidFill>
                  <a:srgbClr val="FFFF00"/>
                </a:solidFill>
                <a:latin typeface="Arial" panose="020B0604020202020204" pitchFamily="34" charset="0"/>
                <a:cs typeface="Arial" panose="020B0604020202020204" pitchFamily="34" charset="0"/>
              </a:rPr>
              <a:t>Morschhauser</a:t>
            </a:r>
            <a:r>
              <a:rPr lang="sv-SE" sz="1200" dirty="0">
                <a:solidFill>
                  <a:srgbClr val="FFFF00"/>
                </a:solidFill>
                <a:latin typeface="Arial" panose="020B0604020202020204" pitchFamily="34" charset="0"/>
                <a:cs typeface="Arial" panose="020B0604020202020204" pitchFamily="34" charset="0"/>
              </a:rPr>
              <a:t> et al: RELEVANCE: R2 v R-</a:t>
            </a:r>
            <a:r>
              <a:rPr lang="sv-SE" sz="1200" dirty="0" err="1">
                <a:solidFill>
                  <a:srgbClr val="FFFF00"/>
                </a:solidFill>
                <a:latin typeface="Arial" panose="020B0604020202020204" pitchFamily="34" charset="0"/>
                <a:cs typeface="Arial" panose="020B0604020202020204" pitchFamily="34" charset="0"/>
              </a:rPr>
              <a:t>chemo</a:t>
            </a:r>
            <a:r>
              <a:rPr lang="sv-SE" sz="1200" dirty="0">
                <a:solidFill>
                  <a:srgbClr val="FFFF00"/>
                </a:solidFill>
                <a:latin typeface="Arial" panose="020B0604020202020204" pitchFamily="34" charset="0"/>
                <a:cs typeface="Arial" panose="020B0604020202020204" pitchFamily="34" charset="0"/>
              </a:rPr>
              <a:t> (NEJM 2018). </a:t>
            </a:r>
            <a:r>
              <a:rPr lang="en-US" sz="1200" dirty="0">
                <a:solidFill>
                  <a:srgbClr val="FFFF00"/>
                </a:solidFill>
                <a:latin typeface="Arial" panose="020B0604020202020204" pitchFamily="34" charset="0"/>
                <a:cs typeface="Arial" panose="020B0604020202020204" pitchFamily="34" charset="0"/>
              </a:rPr>
              <a:t>72% received R-CHOP, 23% received R-B, 5% received R-CVP. Note: maintenance for 2 years (including lenalidomide).</a:t>
            </a:r>
            <a:endParaRPr lang="sv-SE" sz="1200" dirty="0">
              <a:solidFill>
                <a:srgbClr val="FFFF00"/>
              </a:solidFill>
              <a:latin typeface="Arial" panose="020B0604020202020204" pitchFamily="34" charset="0"/>
              <a:cs typeface="Arial" panose="020B0604020202020204" pitchFamily="34" charset="0"/>
            </a:endParaRPr>
          </a:p>
        </p:txBody>
      </p:sp>
      <p:sp>
        <p:nvSpPr>
          <p:cNvPr id="8" name="Rektangel 7">
            <a:extLst>
              <a:ext uri="{FF2B5EF4-FFF2-40B4-BE49-F238E27FC236}">
                <a16:creationId xmlns:a16="http://schemas.microsoft.com/office/drawing/2014/main" id="{3A6278DB-1599-BAEC-B0DF-547595269AA8}"/>
              </a:ext>
            </a:extLst>
          </p:cNvPr>
          <p:cNvSpPr/>
          <p:nvPr/>
        </p:nvSpPr>
        <p:spPr>
          <a:xfrm>
            <a:off x="3623199" y="2433698"/>
            <a:ext cx="5007162" cy="1754326"/>
          </a:xfrm>
          <a:prstGeom prst="rect">
            <a:avLst/>
          </a:prstGeom>
        </p:spPr>
        <p:txBody>
          <a:bodyPr wrap="square">
            <a:spAutoFit/>
          </a:bodyPr>
          <a:lstStyle/>
          <a:p>
            <a:r>
              <a:rPr lang="sv-SE" sz="1200" dirty="0" err="1">
                <a:solidFill>
                  <a:srgbClr val="FFFF00"/>
                </a:solidFill>
                <a:latin typeface="Arial" panose="020B0604020202020204" pitchFamily="34" charset="0"/>
                <a:cs typeface="Arial" panose="020B0604020202020204" pitchFamily="34" charset="0"/>
              </a:rPr>
              <a:t>Zucca</a:t>
            </a:r>
            <a:r>
              <a:rPr lang="sv-SE" sz="1200" dirty="0">
                <a:solidFill>
                  <a:srgbClr val="FFFF00"/>
                </a:solidFill>
                <a:latin typeface="Arial" panose="020B0604020202020204" pitchFamily="34" charset="0"/>
                <a:cs typeface="Arial" panose="020B0604020202020204" pitchFamily="34" charset="0"/>
              </a:rPr>
              <a:t> … </a:t>
            </a:r>
            <a:r>
              <a:rPr lang="sv-SE" sz="1200" dirty="0" err="1">
                <a:solidFill>
                  <a:srgbClr val="FFFF00"/>
                </a:solidFill>
                <a:latin typeface="Arial" panose="020B0604020202020204" pitchFamily="34" charset="0"/>
                <a:cs typeface="Arial" panose="020B0604020202020204" pitchFamily="34" charset="0"/>
              </a:rPr>
              <a:t>Kimby</a:t>
            </a:r>
            <a:r>
              <a:rPr lang="sv-SE" sz="1200" dirty="0">
                <a:solidFill>
                  <a:srgbClr val="FFFF00"/>
                </a:solidFill>
                <a:latin typeface="Arial" panose="020B0604020202020204" pitchFamily="34" charset="0"/>
                <a:cs typeface="Arial" panose="020B0604020202020204" pitchFamily="34" charset="0"/>
              </a:rPr>
              <a:t> et al: SAKK-NLG 35/10: R2 v R (</a:t>
            </a:r>
            <a:r>
              <a:rPr lang="sv-SE" sz="1200" dirty="0" err="1">
                <a:solidFill>
                  <a:srgbClr val="FFFF00"/>
                </a:solidFill>
                <a:latin typeface="Arial" panose="020B0604020202020204" pitchFamily="34" charset="0"/>
                <a:cs typeface="Arial" panose="020B0604020202020204" pitchFamily="34" charset="0"/>
              </a:rPr>
              <a:t>Blood</a:t>
            </a:r>
            <a:r>
              <a:rPr lang="sv-SE" sz="1200" dirty="0">
                <a:solidFill>
                  <a:srgbClr val="FFFF00"/>
                </a:solidFill>
                <a:latin typeface="Arial" panose="020B0604020202020204" pitchFamily="34" charset="0"/>
                <a:cs typeface="Arial" panose="020B0604020202020204" pitchFamily="34" charset="0"/>
              </a:rPr>
              <a:t> 2019 + 2022). Note: short </a:t>
            </a:r>
            <a:r>
              <a:rPr lang="sv-SE" sz="1200" dirty="0" err="1">
                <a:solidFill>
                  <a:srgbClr val="FFFF00"/>
                </a:solidFill>
                <a:latin typeface="Arial" panose="020B0604020202020204" pitchFamily="34" charset="0"/>
                <a:cs typeface="Arial" panose="020B0604020202020204" pitchFamily="34" charset="0"/>
              </a:rPr>
              <a:t>course</a:t>
            </a:r>
            <a:r>
              <a:rPr lang="sv-SE" sz="1200" dirty="0">
                <a:solidFill>
                  <a:srgbClr val="FFFF00"/>
                </a:solidFill>
                <a:latin typeface="Arial" panose="020B0604020202020204" pitchFamily="34" charset="0"/>
                <a:cs typeface="Arial" panose="020B0604020202020204" pitchFamily="34" charset="0"/>
              </a:rPr>
              <a:t> and 15 mg lena. </a:t>
            </a:r>
            <a:r>
              <a:rPr lang="sv-SE" sz="1200" dirty="0" err="1">
                <a:solidFill>
                  <a:srgbClr val="FFFF00"/>
                </a:solidFill>
                <a:latin typeface="Arial" panose="020B0604020202020204" pitchFamily="34" charset="0"/>
                <a:cs typeface="Arial" panose="020B0604020202020204" pitchFamily="34" charset="0"/>
              </a:rPr>
              <a:t>Treatment</a:t>
            </a:r>
            <a:r>
              <a:rPr lang="sv-SE" sz="1200" dirty="0">
                <a:solidFill>
                  <a:srgbClr val="FFFF00"/>
                </a:solidFill>
                <a:latin typeface="Arial" panose="020B0604020202020204" pitchFamily="34" charset="0"/>
                <a:cs typeface="Arial" panose="020B0604020202020204" pitchFamily="34" charset="0"/>
              </a:rPr>
              <a:t> </a:t>
            </a:r>
            <a:r>
              <a:rPr lang="sv-SE" sz="1200" dirty="0" err="1">
                <a:solidFill>
                  <a:srgbClr val="FFFF00"/>
                </a:solidFill>
                <a:latin typeface="Arial" panose="020B0604020202020204" pitchFamily="34" charset="0"/>
                <a:cs typeface="Arial" panose="020B0604020202020204" pitchFamily="34" charset="0"/>
              </a:rPr>
              <a:t>finished</a:t>
            </a:r>
            <a:r>
              <a:rPr lang="sv-SE" sz="1200" dirty="0">
                <a:solidFill>
                  <a:srgbClr val="FFFF00"/>
                </a:solidFill>
                <a:latin typeface="Arial" panose="020B0604020202020204" pitchFamily="34" charset="0"/>
                <a:cs typeface="Arial" panose="020B0604020202020204" pitchFamily="34" charset="0"/>
              </a:rPr>
              <a:t> in 20 </a:t>
            </a:r>
            <a:r>
              <a:rPr lang="sv-SE" sz="1200" dirty="0" err="1">
                <a:solidFill>
                  <a:srgbClr val="FFFF00"/>
                </a:solidFill>
                <a:latin typeface="Arial" panose="020B0604020202020204" pitchFamily="34" charset="0"/>
                <a:cs typeface="Arial" panose="020B0604020202020204" pitchFamily="34" charset="0"/>
              </a:rPr>
              <a:t>weeks</a:t>
            </a:r>
            <a:r>
              <a:rPr lang="sv-SE" sz="1200" dirty="0">
                <a:solidFill>
                  <a:srgbClr val="FFFF00"/>
                </a:solidFill>
                <a:latin typeface="Arial" panose="020B0604020202020204" pitchFamily="34" charset="0"/>
                <a:cs typeface="Arial" panose="020B0604020202020204" pitchFamily="34" charset="0"/>
              </a:rPr>
              <a:t>. </a:t>
            </a:r>
            <a:r>
              <a:rPr lang="nb-NO" sz="1200" kern="0" dirty="0">
                <a:solidFill>
                  <a:srgbClr val="FFFF00"/>
                </a:solidFill>
                <a:latin typeface="Arial" pitchFamily="34"/>
                <a:ea typeface="Microsoft YaHei" pitchFamily="2"/>
              </a:rPr>
              <a:t>Median PFS R2 9.3 years, with R single 2.3 years</a:t>
            </a:r>
          </a:p>
          <a:p>
            <a:r>
              <a:rPr lang="nb-NO" sz="1200" kern="0" dirty="0">
                <a:solidFill>
                  <a:srgbClr val="FFFF00"/>
                </a:solidFill>
                <a:latin typeface="Arial" pitchFamily="34"/>
                <a:ea typeface="Microsoft YaHei" pitchFamily="2"/>
              </a:rPr>
              <a:t>(OS identical in both arms, 77% v 78% at 10 years)</a:t>
            </a:r>
          </a:p>
          <a:p>
            <a:r>
              <a:rPr lang="en-US" sz="1200" kern="0" dirty="0">
                <a:solidFill>
                  <a:srgbClr val="FFFF00"/>
                </a:solidFill>
                <a:latin typeface="Arial" pitchFamily="34"/>
                <a:ea typeface="Microsoft YaHei" pitchFamily="2"/>
              </a:rPr>
              <a:t>This after only 8 doses of rituximab and only 18 weeks of lenalidomide 15 mg daily.</a:t>
            </a:r>
          </a:p>
          <a:p>
            <a:r>
              <a:rPr lang="nb-NO" sz="1200" kern="0" dirty="0">
                <a:solidFill>
                  <a:srgbClr val="FFFF00"/>
                </a:solidFill>
                <a:latin typeface="Arial" pitchFamily="34"/>
                <a:ea typeface="Microsoft YaHei" pitchFamily="2"/>
              </a:rPr>
              <a:t>R2 is a really good backbone for exploring chemotherapy-free 1st line trials</a:t>
            </a:r>
          </a:p>
          <a:p>
            <a:endParaRPr lang="sv-SE" sz="1200" dirty="0">
              <a:solidFill>
                <a:srgbClr val="FFFF00"/>
              </a:solidFill>
              <a:latin typeface="Arial" panose="020B0604020202020204" pitchFamily="34" charset="0"/>
              <a:cs typeface="Arial" panose="020B0604020202020204" pitchFamily="34" charset="0"/>
            </a:endParaRPr>
          </a:p>
        </p:txBody>
      </p:sp>
      <p:pic>
        <p:nvPicPr>
          <p:cNvPr id="2" name="Picture 2">
            <a:extLst>
              <a:ext uri="{FF2B5EF4-FFF2-40B4-BE49-F238E27FC236}">
                <a16:creationId xmlns:a16="http://schemas.microsoft.com/office/drawing/2014/main" id="{A4CCEBD3-232E-5E4F-05D8-7DE45502CA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20135" y="87660"/>
            <a:ext cx="5336621" cy="237090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DD114797-E720-8242-AE1E-E66FA1BCFFBD}"/>
              </a:ext>
            </a:extLst>
          </p:cNvPr>
          <p:cNvSpPr txBox="1">
            <a:spLocks noChangeArrowheads="1"/>
          </p:cNvSpPr>
          <p:nvPr/>
        </p:nvSpPr>
        <p:spPr>
          <a:xfrm>
            <a:off x="0" y="-28360"/>
            <a:ext cx="2794306" cy="523221"/>
          </a:xfrm>
          <a:prstGeom prst="rect">
            <a:avLst/>
          </a:prstGeom>
        </p:spPr>
        <p:txBody>
          <a:bodyPr vert="horz" lIns="91440" tIns="45720" rIns="91440" bIns="45720" rtlCol="0" anchor="t">
            <a:normAutofit fontScale="92500"/>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0" indent="0">
              <a:buFont typeface="Wingdings" pitchFamily="2" charset="2"/>
              <a:buNone/>
            </a:pPr>
            <a:r>
              <a:rPr lang="sv-SE" sz="1800" b="1" dirty="0">
                <a:solidFill>
                  <a:srgbClr val="00B0F0"/>
                </a:solidFill>
                <a:effectLst/>
              </a:rPr>
              <a:t>R-LENALIDOMIDE (”R2”)</a:t>
            </a:r>
            <a:endParaRPr lang="sv-SE" altLang="sv-SE" sz="1800" b="1" dirty="0">
              <a:solidFill>
                <a:srgbClr val="00B0F0"/>
              </a:solidFill>
              <a:effectLst/>
            </a:endParaRPr>
          </a:p>
          <a:p>
            <a:pPr marL="0" indent="0">
              <a:buFont typeface="Wingdings" pitchFamily="2" charset="2"/>
              <a:buNone/>
            </a:pPr>
            <a:endParaRPr lang="sv-SE" altLang="sv-SE" sz="1800" b="1" dirty="0">
              <a:solidFill>
                <a:srgbClr val="00B0F0"/>
              </a:solidFill>
              <a:effectLst/>
            </a:endParaRPr>
          </a:p>
          <a:p>
            <a:pPr marL="0" indent="0">
              <a:buFont typeface="Wingdings" pitchFamily="2" charset="2"/>
              <a:buNone/>
            </a:pPr>
            <a:endParaRPr lang="sv-SE" altLang="sv-SE" sz="1800" b="1" dirty="0">
              <a:solidFill>
                <a:srgbClr val="00B0F0"/>
              </a:solidFill>
              <a:effectLst/>
            </a:endParaRPr>
          </a:p>
        </p:txBody>
      </p:sp>
    </p:spTree>
    <p:extLst>
      <p:ext uri="{BB962C8B-B14F-4D97-AF65-F5344CB8AC3E}">
        <p14:creationId xmlns:p14="http://schemas.microsoft.com/office/powerpoint/2010/main" val="2307931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B4D52AF8-02F2-4A99-956C-9356134095F2}"/>
              </a:ext>
            </a:extLst>
          </p:cNvPr>
          <p:cNvSpPr>
            <a:spLocks noGrp="1" noChangeArrowheads="1"/>
          </p:cNvSpPr>
          <p:nvPr>
            <p:ph type="title"/>
          </p:nvPr>
        </p:nvSpPr>
        <p:spPr>
          <a:xfrm>
            <a:off x="256746" y="216706"/>
            <a:ext cx="8203686" cy="523430"/>
          </a:xfrm>
        </p:spPr>
        <p:txBody>
          <a:bodyPr/>
          <a:lstStyle/>
          <a:p>
            <a:pPr eaLnBrk="1" hangingPunct="1"/>
            <a:r>
              <a:rPr lang="sv-SE" altLang="sv-SE" sz="2400" dirty="0"/>
              <a:t>Indolenta B-cellslymfom</a:t>
            </a:r>
          </a:p>
        </p:txBody>
      </p:sp>
      <p:sp>
        <p:nvSpPr>
          <p:cNvPr id="9219" name="Rectangle 3">
            <a:extLst>
              <a:ext uri="{FF2B5EF4-FFF2-40B4-BE49-F238E27FC236}">
                <a16:creationId xmlns:a16="http://schemas.microsoft.com/office/drawing/2014/main" id="{CDAB8694-174E-486C-AC28-51275EDAB5FD}"/>
              </a:ext>
            </a:extLst>
          </p:cNvPr>
          <p:cNvSpPr>
            <a:spLocks noGrp="1" noChangeArrowheads="1"/>
          </p:cNvSpPr>
          <p:nvPr>
            <p:ph type="body" idx="4294967295"/>
          </p:nvPr>
        </p:nvSpPr>
        <p:spPr>
          <a:xfrm>
            <a:off x="251520" y="843558"/>
            <a:ext cx="6668714" cy="4083236"/>
          </a:xfrm>
        </p:spPr>
        <p:txBody>
          <a:bodyPr anchor="t">
            <a:normAutofit/>
          </a:bodyPr>
          <a:lstStyle/>
          <a:p>
            <a:pPr marL="0" indent="0">
              <a:buNone/>
            </a:pPr>
            <a:r>
              <a:rPr lang="sv-SE" altLang="sv-SE" sz="1800" b="1" dirty="0" err="1">
                <a:solidFill>
                  <a:srgbClr val="FFFF00"/>
                </a:solidFill>
              </a:rPr>
              <a:t>Follikulärt</a:t>
            </a:r>
            <a:r>
              <a:rPr lang="sv-SE" altLang="sv-SE" sz="1800" b="1" dirty="0">
                <a:solidFill>
                  <a:srgbClr val="FFFF00"/>
                </a:solidFill>
              </a:rPr>
              <a:t> lymfom grad 1, 2, 3A</a:t>
            </a:r>
          </a:p>
          <a:p>
            <a:pPr marL="0" indent="0">
              <a:buNone/>
            </a:pPr>
            <a:r>
              <a:rPr lang="sv-SE" altLang="sv-SE" sz="1800" dirty="0">
                <a:solidFill>
                  <a:srgbClr val="FFFF00"/>
                </a:solidFill>
              </a:rPr>
              <a:t>Primärt </a:t>
            </a:r>
            <a:r>
              <a:rPr lang="sv-SE" altLang="sv-SE" sz="1800" dirty="0" err="1">
                <a:solidFill>
                  <a:srgbClr val="FFFF00"/>
                </a:solidFill>
              </a:rPr>
              <a:t>kutant</a:t>
            </a:r>
            <a:r>
              <a:rPr lang="sv-SE" altLang="sv-SE" sz="1800" dirty="0">
                <a:solidFill>
                  <a:srgbClr val="FFFF00"/>
                </a:solidFill>
              </a:rPr>
              <a:t> follikelcenterlymfom</a:t>
            </a:r>
          </a:p>
          <a:p>
            <a:pPr marL="0" indent="0">
              <a:buNone/>
            </a:pPr>
            <a:r>
              <a:rPr lang="sv-SE" altLang="sv-SE" sz="1800" dirty="0">
                <a:solidFill>
                  <a:srgbClr val="FFFF00"/>
                </a:solidFill>
              </a:rPr>
              <a:t>Pediatriskt </a:t>
            </a:r>
            <a:r>
              <a:rPr lang="sv-SE" altLang="sv-SE" sz="1800" dirty="0" err="1">
                <a:solidFill>
                  <a:srgbClr val="FFFF00"/>
                </a:solidFill>
              </a:rPr>
              <a:t>follikulärt</a:t>
            </a:r>
            <a:r>
              <a:rPr lang="sv-SE" altLang="sv-SE" sz="1800" dirty="0">
                <a:solidFill>
                  <a:srgbClr val="FFFF00"/>
                </a:solidFill>
              </a:rPr>
              <a:t> lymfom</a:t>
            </a:r>
          </a:p>
          <a:p>
            <a:pPr marL="0" indent="0">
              <a:buNone/>
            </a:pPr>
            <a:r>
              <a:rPr lang="sv-SE" altLang="sv-SE" sz="1800" dirty="0" err="1">
                <a:solidFill>
                  <a:srgbClr val="FFFF00"/>
                </a:solidFill>
              </a:rPr>
              <a:t>Nodalt</a:t>
            </a:r>
            <a:r>
              <a:rPr lang="sv-SE" altLang="sv-SE" sz="1800" dirty="0">
                <a:solidFill>
                  <a:srgbClr val="FFFF00"/>
                </a:solidFill>
              </a:rPr>
              <a:t> marginalzonslymfom</a:t>
            </a:r>
          </a:p>
          <a:p>
            <a:pPr marL="0" indent="0">
              <a:buNone/>
            </a:pPr>
            <a:r>
              <a:rPr lang="sv-SE" altLang="sv-SE" sz="1800" dirty="0" err="1">
                <a:solidFill>
                  <a:srgbClr val="FFFF00"/>
                </a:solidFill>
              </a:rPr>
              <a:t>Spleniskt</a:t>
            </a:r>
            <a:r>
              <a:rPr lang="sv-SE" altLang="sv-SE" sz="1800" dirty="0">
                <a:solidFill>
                  <a:srgbClr val="FFFF00"/>
                </a:solidFill>
              </a:rPr>
              <a:t> marginalzonslymfom</a:t>
            </a:r>
          </a:p>
          <a:p>
            <a:pPr marL="0" indent="0">
              <a:buNone/>
            </a:pPr>
            <a:r>
              <a:rPr lang="sv-SE" altLang="sv-SE" sz="1800" dirty="0">
                <a:solidFill>
                  <a:srgbClr val="FFFF00"/>
                </a:solidFill>
              </a:rPr>
              <a:t>MALT-lymfom (extranodalt marginalzonslymfom)</a:t>
            </a:r>
          </a:p>
          <a:p>
            <a:pPr marL="0" indent="0">
              <a:buNone/>
            </a:pPr>
            <a:r>
              <a:rPr lang="sv-SE" altLang="sv-SE" sz="1800" dirty="0">
                <a:solidFill>
                  <a:srgbClr val="FFFF00"/>
                </a:solidFill>
              </a:rPr>
              <a:t>Pediatriskt marginalzonslymfom</a:t>
            </a:r>
          </a:p>
          <a:p>
            <a:pPr marL="0" indent="0">
              <a:buNone/>
            </a:pPr>
            <a:r>
              <a:rPr lang="sv-SE" altLang="sv-SE" sz="1800" dirty="0">
                <a:solidFill>
                  <a:srgbClr val="FFFF00"/>
                </a:solidFill>
              </a:rPr>
              <a:t>Waldenströms </a:t>
            </a:r>
            <a:r>
              <a:rPr lang="sv-SE" altLang="sv-SE" sz="1800" dirty="0" err="1">
                <a:solidFill>
                  <a:srgbClr val="FFFF00"/>
                </a:solidFill>
              </a:rPr>
              <a:t>makroglobulinemi</a:t>
            </a:r>
            <a:r>
              <a:rPr lang="sv-SE" altLang="sv-SE" sz="1800" dirty="0">
                <a:solidFill>
                  <a:srgbClr val="FFFF00"/>
                </a:solidFill>
              </a:rPr>
              <a:t> (</a:t>
            </a:r>
            <a:r>
              <a:rPr lang="sv-SE" altLang="sv-SE" sz="1800" dirty="0" err="1">
                <a:solidFill>
                  <a:srgbClr val="FFFF00"/>
                </a:solidFill>
              </a:rPr>
              <a:t>lymfoplasmacytiskt</a:t>
            </a:r>
            <a:r>
              <a:rPr lang="sv-SE" altLang="sv-SE" sz="1800" dirty="0">
                <a:solidFill>
                  <a:srgbClr val="FFFF00"/>
                </a:solidFill>
              </a:rPr>
              <a:t> lymfom)</a:t>
            </a:r>
          </a:p>
          <a:p>
            <a:pPr marL="0" indent="0">
              <a:buNone/>
            </a:pPr>
            <a:r>
              <a:rPr lang="sv-SE" altLang="sv-SE" sz="1800" dirty="0">
                <a:solidFill>
                  <a:srgbClr val="FFFF00"/>
                </a:solidFill>
              </a:rPr>
              <a:t>Heavy </a:t>
            </a:r>
            <a:r>
              <a:rPr lang="sv-SE" altLang="sv-SE" sz="1800" dirty="0" err="1">
                <a:solidFill>
                  <a:srgbClr val="FFFF00"/>
                </a:solidFill>
              </a:rPr>
              <a:t>chain</a:t>
            </a:r>
            <a:r>
              <a:rPr lang="sv-SE" altLang="sv-SE" sz="1800" dirty="0">
                <a:solidFill>
                  <a:srgbClr val="FFFF00"/>
                </a:solidFill>
              </a:rPr>
              <a:t> </a:t>
            </a:r>
            <a:r>
              <a:rPr lang="sv-SE" altLang="sv-SE" sz="1800" dirty="0" err="1">
                <a:solidFill>
                  <a:srgbClr val="FFFF00"/>
                </a:solidFill>
              </a:rPr>
              <a:t>diseases</a:t>
            </a:r>
            <a:r>
              <a:rPr lang="sv-SE" altLang="sv-SE" sz="1800" dirty="0">
                <a:solidFill>
                  <a:srgbClr val="FFFF00"/>
                </a:solidFill>
              </a:rPr>
              <a:t> (Mu, Gamma, </a:t>
            </a:r>
            <a:r>
              <a:rPr lang="sv-SE" altLang="sv-SE" sz="1800" dirty="0" err="1">
                <a:solidFill>
                  <a:srgbClr val="FFFF00"/>
                </a:solidFill>
              </a:rPr>
              <a:t>Alpha</a:t>
            </a:r>
            <a:r>
              <a:rPr lang="sv-SE" altLang="sv-SE" sz="1800" dirty="0">
                <a:solidFill>
                  <a:srgbClr val="FFFF00"/>
                </a:solidFill>
              </a:rPr>
              <a:t>)</a:t>
            </a:r>
          </a:p>
          <a:p>
            <a:pPr marL="0" indent="0">
              <a:buNone/>
            </a:pPr>
            <a:r>
              <a:rPr lang="sv-SE" altLang="sv-SE" sz="1800" dirty="0">
                <a:solidFill>
                  <a:srgbClr val="FFFF00"/>
                </a:solidFill>
              </a:rPr>
              <a:t>Hårcellsleukemi (både klassisk och icke-klassisk [BRAF +/-])</a:t>
            </a:r>
          </a:p>
          <a:p>
            <a:pPr marL="0" indent="0">
              <a:buNone/>
            </a:pPr>
            <a:r>
              <a:rPr lang="sv-SE" altLang="sv-SE" sz="1800" dirty="0">
                <a:solidFill>
                  <a:srgbClr val="FFFF00"/>
                </a:solidFill>
              </a:rPr>
              <a:t>Kronisk lymfatisk leukemi / </a:t>
            </a:r>
            <a:r>
              <a:rPr lang="sv-SE" altLang="sv-SE" sz="1800" dirty="0" err="1">
                <a:solidFill>
                  <a:srgbClr val="FFFF00"/>
                </a:solidFill>
              </a:rPr>
              <a:t>lymfocytiskt</a:t>
            </a:r>
            <a:r>
              <a:rPr lang="sv-SE" altLang="sv-SE" sz="1800" dirty="0">
                <a:solidFill>
                  <a:srgbClr val="FFFF00"/>
                </a:solidFill>
              </a:rPr>
              <a:t> lymfom</a:t>
            </a:r>
          </a:p>
          <a:p>
            <a:pPr marL="0" indent="0">
              <a:buNone/>
            </a:pPr>
            <a:r>
              <a:rPr lang="sv-SE" altLang="sv-SE" sz="1800" dirty="0">
                <a:solidFill>
                  <a:srgbClr val="FFFF00"/>
                </a:solidFill>
              </a:rPr>
              <a:t>(Vissa) mantelcellslymfom</a:t>
            </a:r>
          </a:p>
          <a:p>
            <a:pPr marL="0" indent="0">
              <a:buNone/>
            </a:pPr>
            <a:endParaRPr lang="sv-SE" altLang="sv-SE" sz="1800" dirty="0">
              <a:solidFill>
                <a:srgbClr val="FFFF00"/>
              </a:solidFill>
            </a:endParaRPr>
          </a:p>
          <a:p>
            <a:pPr marL="0" indent="0">
              <a:buNone/>
            </a:pPr>
            <a:endParaRPr lang="sv-SE" altLang="sv-SE" sz="1800" dirty="0">
              <a:solidFill>
                <a:srgbClr val="FFFF00"/>
              </a:solidFill>
            </a:endParaRPr>
          </a:p>
          <a:p>
            <a:pPr marL="0" indent="0">
              <a:buNone/>
            </a:pPr>
            <a:endParaRPr lang="sv-SE" altLang="sv-SE" sz="1800" dirty="0">
              <a:solidFill>
                <a:srgbClr val="FFFF00"/>
              </a:solidFill>
            </a:endParaRPr>
          </a:p>
        </p:txBody>
      </p:sp>
    </p:spTree>
    <p:extLst>
      <p:ext uri="{BB962C8B-B14F-4D97-AF65-F5344CB8AC3E}">
        <p14:creationId xmlns:p14="http://schemas.microsoft.com/office/powerpoint/2010/main" val="1291585969"/>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DC133BF5-63FA-4E20-8A21-27EB5BC1E452}"/>
              </a:ext>
            </a:extLst>
          </p:cNvPr>
          <p:cNvSpPr txBox="1">
            <a:spLocks noChangeArrowheads="1"/>
          </p:cNvSpPr>
          <p:nvPr/>
        </p:nvSpPr>
        <p:spPr>
          <a:xfrm>
            <a:off x="164057" y="189757"/>
            <a:ext cx="7313068" cy="4026255"/>
          </a:xfrm>
          <a:prstGeom prst="rect">
            <a:avLst/>
          </a:prstGeom>
        </p:spPr>
        <p:txBody>
          <a:bodyPr vert="horz" lIns="91440" tIns="45720" rIns="91440" bIns="45720" rtlCol="0" anchor="t">
            <a:normAutofit/>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0" indent="0">
              <a:buFont typeface="Wingdings" pitchFamily="2" charset="2"/>
              <a:buNone/>
            </a:pPr>
            <a:r>
              <a:rPr lang="sv-SE" altLang="sv-SE" sz="1800" dirty="0"/>
              <a:t>Slutsatser:</a:t>
            </a:r>
          </a:p>
          <a:p>
            <a:pPr marL="0" indent="0">
              <a:buFont typeface="Wingdings" pitchFamily="2" charset="2"/>
              <a:buNone/>
            </a:pPr>
            <a:endParaRPr lang="sv-SE" altLang="sv-SE" sz="1800" dirty="0"/>
          </a:p>
          <a:p>
            <a:pPr marL="0" indent="0">
              <a:buFont typeface="Wingdings" pitchFamily="2" charset="2"/>
              <a:buNone/>
            </a:pPr>
            <a:r>
              <a:rPr lang="sv-SE" altLang="sv-SE" sz="1800" dirty="0"/>
              <a:t>Om patienter får CD20-ak i första linjen ligger 10-års OS runt 75%.</a:t>
            </a:r>
          </a:p>
          <a:p>
            <a:pPr marL="0" indent="0">
              <a:buFont typeface="Wingdings" pitchFamily="2" charset="2"/>
              <a:buNone/>
            </a:pPr>
            <a:endParaRPr lang="sv-SE" altLang="sv-SE" sz="1800" dirty="0"/>
          </a:p>
          <a:p>
            <a:pPr marL="0" indent="0">
              <a:buFont typeface="Wingdings" pitchFamily="2" charset="2"/>
              <a:buNone/>
            </a:pPr>
            <a:r>
              <a:rPr lang="sv-SE" altLang="sv-SE" sz="1800" dirty="0"/>
              <a:t>Immunoterapi (R) eller </a:t>
            </a:r>
            <a:r>
              <a:rPr lang="sv-SE" altLang="sv-SE" sz="1800" dirty="0" err="1"/>
              <a:t>immunokemoterapi</a:t>
            </a:r>
            <a:r>
              <a:rPr lang="sv-SE" altLang="sv-SE" sz="1800" dirty="0"/>
              <a:t> (R-kemo) är båda bra men på olika sätt.</a:t>
            </a:r>
          </a:p>
          <a:p>
            <a:pPr marL="0" indent="0">
              <a:buFont typeface="Wingdings" pitchFamily="2" charset="2"/>
              <a:buNone/>
            </a:pPr>
            <a:endParaRPr lang="sv-SE" altLang="sv-SE" sz="1800" dirty="0"/>
          </a:p>
          <a:p>
            <a:pPr marL="0" indent="0">
              <a:buFont typeface="Wingdings" pitchFamily="2" charset="2"/>
              <a:buNone/>
            </a:pPr>
            <a:r>
              <a:rPr lang="sv-SE" altLang="sv-SE" sz="1800" dirty="0"/>
              <a:t>Vi ger inte R-CVP – inte bättre än singel-R</a:t>
            </a:r>
          </a:p>
          <a:p>
            <a:pPr marL="0" indent="0">
              <a:buFont typeface="Wingdings" pitchFamily="2" charset="2"/>
              <a:buNone/>
            </a:pPr>
            <a:endParaRPr lang="sv-SE" altLang="sv-SE" sz="1800" dirty="0"/>
          </a:p>
          <a:p>
            <a:pPr marL="0" indent="0">
              <a:buFont typeface="Wingdings" pitchFamily="2" charset="2"/>
              <a:buNone/>
            </a:pPr>
            <a:r>
              <a:rPr lang="sv-SE" altLang="sv-SE" sz="1800" dirty="0"/>
              <a:t>Vi ger inte </a:t>
            </a:r>
            <a:r>
              <a:rPr lang="sv-SE" altLang="sv-SE" sz="1800" dirty="0" err="1"/>
              <a:t>fludarabin</a:t>
            </a:r>
            <a:r>
              <a:rPr lang="sv-SE" altLang="sv-SE" sz="1800" dirty="0"/>
              <a:t> – toxiskt och försvårar stamcellsskörd</a:t>
            </a:r>
          </a:p>
          <a:p>
            <a:pPr marL="0" indent="0">
              <a:buFont typeface="Wingdings" pitchFamily="2" charset="2"/>
              <a:buNone/>
            </a:pPr>
            <a:endParaRPr lang="sv-SE" altLang="sv-SE" sz="1800" dirty="0"/>
          </a:p>
          <a:p>
            <a:pPr marL="0" indent="0">
              <a:buFont typeface="Wingdings" pitchFamily="2" charset="2"/>
              <a:buNone/>
            </a:pPr>
            <a:r>
              <a:rPr lang="sv-SE" altLang="sv-SE" sz="1800" dirty="0"/>
              <a:t>R-</a:t>
            </a:r>
            <a:r>
              <a:rPr lang="sv-SE" altLang="sv-SE" sz="1800" dirty="0" err="1"/>
              <a:t>lenalidomid</a:t>
            </a:r>
            <a:r>
              <a:rPr lang="sv-SE" altLang="sv-SE" sz="1800" dirty="0"/>
              <a:t> (R2) kommer att bli vanligare i första linjen</a:t>
            </a:r>
          </a:p>
        </p:txBody>
      </p:sp>
    </p:spTree>
    <p:extLst>
      <p:ext uri="{BB962C8B-B14F-4D97-AF65-F5344CB8AC3E}">
        <p14:creationId xmlns:p14="http://schemas.microsoft.com/office/powerpoint/2010/main" val="2022065160"/>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1219" name="Group 3">
            <a:extLst>
              <a:ext uri="{FF2B5EF4-FFF2-40B4-BE49-F238E27FC236}">
                <a16:creationId xmlns:a16="http://schemas.microsoft.com/office/drawing/2014/main" id="{9F628703-B954-421F-BA48-70FB12B1DC57}"/>
              </a:ext>
            </a:extLst>
          </p:cNvPr>
          <p:cNvGraphicFramePr>
            <a:graphicFrameLocks noGrp="1"/>
          </p:cNvGraphicFramePr>
          <p:nvPr>
            <p:ph/>
            <p:extLst>
              <p:ext uri="{D42A27DB-BD31-4B8C-83A1-F6EECF244321}">
                <p14:modId xmlns:p14="http://schemas.microsoft.com/office/powerpoint/2010/main" val="550737315"/>
              </p:ext>
            </p:extLst>
          </p:nvPr>
        </p:nvGraphicFramePr>
        <p:xfrm>
          <a:off x="1010140" y="727913"/>
          <a:ext cx="5829300" cy="4037553"/>
        </p:xfrm>
        <a:graphic>
          <a:graphicData uri="http://schemas.openxmlformats.org/drawingml/2006/table">
            <a:tbl>
              <a:tblPr/>
              <a:tblGrid>
                <a:gridCol w="2915840">
                  <a:extLst>
                    <a:ext uri="{9D8B030D-6E8A-4147-A177-3AD203B41FA5}">
                      <a16:colId xmlns:a16="http://schemas.microsoft.com/office/drawing/2014/main" val="1950278571"/>
                    </a:ext>
                  </a:extLst>
                </a:gridCol>
                <a:gridCol w="2913460">
                  <a:extLst>
                    <a:ext uri="{9D8B030D-6E8A-4147-A177-3AD203B41FA5}">
                      <a16:colId xmlns:a16="http://schemas.microsoft.com/office/drawing/2014/main" val="3806491200"/>
                    </a:ext>
                  </a:extLst>
                </a:gridCol>
              </a:tblGrid>
              <a:tr h="556022">
                <a:tc>
                  <a:txBody>
                    <a:bodyPr/>
                    <a:lstStyle>
                      <a:lvl1pPr algn="l">
                        <a:spcBef>
                          <a:spcPct val="20000"/>
                        </a:spcBef>
                        <a:buClr>
                          <a:schemeClr val="accent1"/>
                        </a:buClr>
                        <a:buFont typeface="Wingdings" panose="05000000000000000000" pitchFamily="2" charset="2"/>
                        <a:defRPr>
                          <a:solidFill>
                            <a:schemeClr val="tx1"/>
                          </a:solidFill>
                          <a:latin typeface="Arial" panose="020B0604020202020204" pitchFamily="34" charset="0"/>
                        </a:defRPr>
                      </a:lvl1pPr>
                      <a:lvl2pPr algn="l">
                        <a:spcBef>
                          <a:spcPct val="20000"/>
                        </a:spcBef>
                        <a:buFont typeface="Wingdings" panose="05000000000000000000" pitchFamily="2" charset="2"/>
                        <a:defRPr sz="1600">
                          <a:solidFill>
                            <a:schemeClr val="tx1"/>
                          </a:solidFill>
                          <a:latin typeface="Arial" panose="020B0604020202020204" pitchFamily="34" charset="0"/>
                        </a:defRPr>
                      </a:lvl2pPr>
                      <a:lvl3pPr algn="l">
                        <a:spcBef>
                          <a:spcPct val="20000"/>
                        </a:spcBef>
                        <a:buClr>
                          <a:schemeClr val="accent1"/>
                        </a:buClr>
                        <a:buFont typeface="Wingdings" panose="05000000000000000000" pitchFamily="2" charset="2"/>
                        <a:defRPr sz="1400">
                          <a:solidFill>
                            <a:schemeClr val="accent1"/>
                          </a:solidFill>
                          <a:latin typeface="Arial" panose="020B0604020202020204" pitchFamily="34" charset="0"/>
                        </a:defRPr>
                      </a:lvl3pPr>
                      <a:lvl4pPr algn="l">
                        <a:spcBef>
                          <a:spcPct val="20000"/>
                        </a:spcBef>
                        <a:buFont typeface="Wingdings" panose="05000000000000000000" pitchFamily="2" charset="2"/>
                        <a:defRPr sz="1200">
                          <a:solidFill>
                            <a:schemeClr val="tx1"/>
                          </a:solidFill>
                          <a:latin typeface="Arial" panose="020B0604020202020204" pitchFamily="34" charset="0"/>
                        </a:defRPr>
                      </a:lvl4pPr>
                      <a:lvl5pPr algn="l">
                        <a:spcBef>
                          <a:spcPct val="20000"/>
                        </a:spcBef>
                        <a:buClr>
                          <a:schemeClr val="accent1"/>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tabLst/>
                      </a:pPr>
                      <a:r>
                        <a:rPr kumimoji="0" lang="sv-SE" altLang="sv-SE" sz="1400" b="1" i="0" u="none" strike="noStrike" cap="none" normalizeH="0" baseline="0">
                          <a:ln>
                            <a:noFill/>
                          </a:ln>
                          <a:solidFill>
                            <a:schemeClr val="tx1"/>
                          </a:solidFill>
                          <a:effectLst/>
                          <a:latin typeface="Arial" panose="020B0604020202020204" pitchFamily="34" charset="0"/>
                        </a:rPr>
                        <a:t>Philosophy 1</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accent1"/>
                        </a:buClr>
                        <a:buFont typeface="Wingdings" panose="05000000000000000000" pitchFamily="2" charset="2"/>
                        <a:defRPr>
                          <a:solidFill>
                            <a:schemeClr val="tx1"/>
                          </a:solidFill>
                          <a:latin typeface="Arial" panose="020B0604020202020204" pitchFamily="34" charset="0"/>
                        </a:defRPr>
                      </a:lvl1pPr>
                      <a:lvl2pPr algn="l">
                        <a:spcBef>
                          <a:spcPct val="20000"/>
                        </a:spcBef>
                        <a:buFont typeface="Wingdings" panose="05000000000000000000" pitchFamily="2" charset="2"/>
                        <a:defRPr sz="1600">
                          <a:solidFill>
                            <a:schemeClr val="tx1"/>
                          </a:solidFill>
                          <a:latin typeface="Arial" panose="020B0604020202020204" pitchFamily="34" charset="0"/>
                        </a:defRPr>
                      </a:lvl2pPr>
                      <a:lvl3pPr algn="l">
                        <a:spcBef>
                          <a:spcPct val="20000"/>
                        </a:spcBef>
                        <a:buClr>
                          <a:schemeClr val="accent1"/>
                        </a:buClr>
                        <a:buFont typeface="Wingdings" panose="05000000000000000000" pitchFamily="2" charset="2"/>
                        <a:defRPr sz="1400">
                          <a:solidFill>
                            <a:schemeClr val="accent1"/>
                          </a:solidFill>
                          <a:latin typeface="Arial" panose="020B0604020202020204" pitchFamily="34" charset="0"/>
                        </a:defRPr>
                      </a:lvl3pPr>
                      <a:lvl4pPr algn="l">
                        <a:spcBef>
                          <a:spcPct val="20000"/>
                        </a:spcBef>
                        <a:buFont typeface="Wingdings" panose="05000000000000000000" pitchFamily="2" charset="2"/>
                        <a:defRPr sz="1200">
                          <a:solidFill>
                            <a:schemeClr val="tx1"/>
                          </a:solidFill>
                          <a:latin typeface="Arial" panose="020B0604020202020204" pitchFamily="34" charset="0"/>
                        </a:defRPr>
                      </a:lvl4pPr>
                      <a:lvl5pPr algn="l">
                        <a:spcBef>
                          <a:spcPct val="20000"/>
                        </a:spcBef>
                        <a:buClr>
                          <a:schemeClr val="accent1"/>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tabLst/>
                      </a:pPr>
                      <a:r>
                        <a:rPr kumimoji="0" lang="sv-SE" altLang="sv-SE" sz="1400" b="1" i="0" u="none" strike="noStrike" cap="none" normalizeH="0" baseline="0">
                          <a:ln>
                            <a:noFill/>
                          </a:ln>
                          <a:solidFill>
                            <a:schemeClr val="tx1"/>
                          </a:solidFill>
                          <a:effectLst/>
                          <a:latin typeface="Arial" panose="020B0604020202020204" pitchFamily="34" charset="0"/>
                        </a:rPr>
                        <a:t>Philosophy 2</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285310563"/>
                  </a:ext>
                </a:extLst>
              </a:tr>
              <a:tr h="553641">
                <a:tc>
                  <a:txBody>
                    <a:bodyPr/>
                    <a:lstStyle>
                      <a:lvl1pPr algn="l">
                        <a:spcBef>
                          <a:spcPct val="20000"/>
                        </a:spcBef>
                        <a:buClr>
                          <a:schemeClr val="accent1"/>
                        </a:buClr>
                        <a:buFont typeface="Wingdings" panose="05000000000000000000" pitchFamily="2" charset="2"/>
                        <a:defRPr>
                          <a:solidFill>
                            <a:schemeClr val="tx1"/>
                          </a:solidFill>
                          <a:latin typeface="Arial" panose="020B0604020202020204" pitchFamily="34" charset="0"/>
                        </a:defRPr>
                      </a:lvl1pPr>
                      <a:lvl2pPr algn="l">
                        <a:spcBef>
                          <a:spcPct val="20000"/>
                        </a:spcBef>
                        <a:buFont typeface="Wingdings" panose="05000000000000000000" pitchFamily="2" charset="2"/>
                        <a:defRPr sz="1600">
                          <a:solidFill>
                            <a:schemeClr val="tx1"/>
                          </a:solidFill>
                          <a:latin typeface="Arial" panose="020B0604020202020204" pitchFamily="34" charset="0"/>
                        </a:defRPr>
                      </a:lvl2pPr>
                      <a:lvl3pPr algn="l">
                        <a:spcBef>
                          <a:spcPct val="20000"/>
                        </a:spcBef>
                        <a:buClr>
                          <a:schemeClr val="accent1"/>
                        </a:buClr>
                        <a:buFont typeface="Wingdings" panose="05000000000000000000" pitchFamily="2" charset="2"/>
                        <a:defRPr sz="1400">
                          <a:solidFill>
                            <a:schemeClr val="accent1"/>
                          </a:solidFill>
                          <a:latin typeface="Arial" panose="020B0604020202020204" pitchFamily="34" charset="0"/>
                        </a:defRPr>
                      </a:lvl3pPr>
                      <a:lvl4pPr algn="l">
                        <a:spcBef>
                          <a:spcPct val="20000"/>
                        </a:spcBef>
                        <a:buFont typeface="Wingdings" panose="05000000000000000000" pitchFamily="2" charset="2"/>
                        <a:defRPr sz="1200">
                          <a:solidFill>
                            <a:schemeClr val="tx1"/>
                          </a:solidFill>
                          <a:latin typeface="Arial" panose="020B0604020202020204" pitchFamily="34" charset="0"/>
                        </a:defRPr>
                      </a:lvl4pPr>
                      <a:lvl5pPr algn="l">
                        <a:spcBef>
                          <a:spcPct val="20000"/>
                        </a:spcBef>
                        <a:buClr>
                          <a:schemeClr val="accent1"/>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tabLst/>
                      </a:pPr>
                      <a:r>
                        <a:rPr kumimoji="0" lang="sv-SE" altLang="sv-SE" sz="1400" b="0" i="0" u="none" strike="noStrike" cap="none" normalizeH="0" baseline="0">
                          <a:ln>
                            <a:noFill/>
                          </a:ln>
                          <a:solidFill>
                            <a:schemeClr val="tx1"/>
                          </a:solidFill>
                          <a:effectLst/>
                          <a:latin typeface="Arial" panose="020B0604020202020204" pitchFamily="34" charset="0"/>
                        </a:rPr>
                        <a:t>Economic incentives for active therapy</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accent1"/>
                        </a:buClr>
                        <a:buFont typeface="Wingdings" panose="05000000000000000000" pitchFamily="2" charset="2"/>
                        <a:defRPr>
                          <a:solidFill>
                            <a:schemeClr val="tx1"/>
                          </a:solidFill>
                          <a:latin typeface="Arial" panose="020B0604020202020204" pitchFamily="34" charset="0"/>
                        </a:defRPr>
                      </a:lvl1pPr>
                      <a:lvl2pPr algn="l">
                        <a:spcBef>
                          <a:spcPct val="20000"/>
                        </a:spcBef>
                        <a:buFont typeface="Wingdings" panose="05000000000000000000" pitchFamily="2" charset="2"/>
                        <a:defRPr sz="1600">
                          <a:solidFill>
                            <a:schemeClr val="tx1"/>
                          </a:solidFill>
                          <a:latin typeface="Arial" panose="020B0604020202020204" pitchFamily="34" charset="0"/>
                        </a:defRPr>
                      </a:lvl2pPr>
                      <a:lvl3pPr algn="l">
                        <a:spcBef>
                          <a:spcPct val="20000"/>
                        </a:spcBef>
                        <a:buClr>
                          <a:schemeClr val="accent1"/>
                        </a:buClr>
                        <a:buFont typeface="Wingdings" panose="05000000000000000000" pitchFamily="2" charset="2"/>
                        <a:defRPr sz="1400">
                          <a:solidFill>
                            <a:schemeClr val="accent1"/>
                          </a:solidFill>
                          <a:latin typeface="Arial" panose="020B0604020202020204" pitchFamily="34" charset="0"/>
                        </a:defRPr>
                      </a:lvl3pPr>
                      <a:lvl4pPr algn="l">
                        <a:spcBef>
                          <a:spcPct val="20000"/>
                        </a:spcBef>
                        <a:buFont typeface="Wingdings" panose="05000000000000000000" pitchFamily="2" charset="2"/>
                        <a:defRPr sz="1200">
                          <a:solidFill>
                            <a:schemeClr val="tx1"/>
                          </a:solidFill>
                          <a:latin typeface="Arial" panose="020B0604020202020204" pitchFamily="34" charset="0"/>
                        </a:defRPr>
                      </a:lvl4pPr>
                      <a:lvl5pPr algn="l">
                        <a:spcBef>
                          <a:spcPct val="20000"/>
                        </a:spcBef>
                        <a:buClr>
                          <a:schemeClr val="accent1"/>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tabLst/>
                      </a:pPr>
                      <a:r>
                        <a:rPr kumimoji="0" lang="sv-SE" altLang="sv-SE" sz="1400" b="0" i="0" u="none" strike="noStrike" cap="none" normalizeH="0" baseline="0">
                          <a:ln>
                            <a:noFill/>
                          </a:ln>
                          <a:solidFill>
                            <a:schemeClr val="tx1"/>
                          </a:solidFill>
                          <a:effectLst/>
                          <a:latin typeface="Arial" panose="020B0604020202020204" pitchFamily="34" charset="0"/>
                        </a:rPr>
                        <a:t>Economic incentives for inaction</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91997895"/>
                  </a:ext>
                </a:extLst>
              </a:tr>
              <a:tr h="556022">
                <a:tc>
                  <a:txBody>
                    <a:bodyPr/>
                    <a:lstStyle>
                      <a:lvl1pPr algn="l">
                        <a:spcBef>
                          <a:spcPct val="20000"/>
                        </a:spcBef>
                        <a:buClr>
                          <a:schemeClr val="accent1"/>
                        </a:buClr>
                        <a:buFont typeface="Wingdings" panose="05000000000000000000" pitchFamily="2" charset="2"/>
                        <a:defRPr>
                          <a:solidFill>
                            <a:schemeClr val="tx1"/>
                          </a:solidFill>
                          <a:latin typeface="Arial" panose="020B0604020202020204" pitchFamily="34" charset="0"/>
                        </a:defRPr>
                      </a:lvl1pPr>
                      <a:lvl2pPr algn="l">
                        <a:spcBef>
                          <a:spcPct val="20000"/>
                        </a:spcBef>
                        <a:buFont typeface="Wingdings" panose="05000000000000000000" pitchFamily="2" charset="2"/>
                        <a:defRPr sz="1600">
                          <a:solidFill>
                            <a:schemeClr val="tx1"/>
                          </a:solidFill>
                          <a:latin typeface="Arial" panose="020B0604020202020204" pitchFamily="34" charset="0"/>
                        </a:defRPr>
                      </a:lvl2pPr>
                      <a:lvl3pPr algn="l">
                        <a:spcBef>
                          <a:spcPct val="20000"/>
                        </a:spcBef>
                        <a:buClr>
                          <a:schemeClr val="accent1"/>
                        </a:buClr>
                        <a:buFont typeface="Wingdings" panose="05000000000000000000" pitchFamily="2" charset="2"/>
                        <a:defRPr sz="1400">
                          <a:solidFill>
                            <a:schemeClr val="accent1"/>
                          </a:solidFill>
                          <a:latin typeface="Arial" panose="020B0604020202020204" pitchFamily="34" charset="0"/>
                        </a:defRPr>
                      </a:lvl3pPr>
                      <a:lvl4pPr algn="l">
                        <a:spcBef>
                          <a:spcPct val="20000"/>
                        </a:spcBef>
                        <a:buFont typeface="Wingdings" panose="05000000000000000000" pitchFamily="2" charset="2"/>
                        <a:defRPr sz="1200">
                          <a:solidFill>
                            <a:schemeClr val="tx1"/>
                          </a:solidFill>
                          <a:latin typeface="Arial" panose="020B0604020202020204" pitchFamily="34" charset="0"/>
                        </a:defRPr>
                      </a:lvl4pPr>
                      <a:lvl5pPr algn="l">
                        <a:spcBef>
                          <a:spcPct val="20000"/>
                        </a:spcBef>
                        <a:buClr>
                          <a:schemeClr val="accent1"/>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tabLst/>
                      </a:pPr>
                      <a:r>
                        <a:rPr kumimoji="0" lang="sv-SE" altLang="sv-SE" sz="1400" b="0" i="0" u="none" strike="noStrike" cap="none" normalizeH="0" baseline="0">
                          <a:ln>
                            <a:noFill/>
                          </a:ln>
                          <a:solidFill>
                            <a:schemeClr val="tx1"/>
                          </a:solidFill>
                          <a:effectLst/>
                          <a:latin typeface="Arial" panose="020B0604020202020204" pitchFamily="34" charset="0"/>
                        </a:rPr>
                        <a:t>-&gt; </a:t>
                      </a:r>
                      <a:r>
                        <a:rPr kumimoji="0" lang="sv-SE" altLang="sv-SE" sz="1400" b="0" i="1" u="none" strike="noStrike" cap="none" normalizeH="0" baseline="0">
                          <a:ln>
                            <a:noFill/>
                          </a:ln>
                          <a:solidFill>
                            <a:schemeClr val="tx1"/>
                          </a:solidFill>
                          <a:effectLst/>
                          <a:latin typeface="Arial" panose="020B0604020202020204" pitchFamily="34" charset="0"/>
                        </a:rPr>
                        <a:t>Less W-a-W</a:t>
                      </a:r>
                      <a:r>
                        <a:rPr kumimoji="0" lang="sv-SE" altLang="sv-SE" sz="1400" b="0" i="0" u="none" strike="noStrike" cap="none" normalizeH="0" baseline="0">
                          <a:ln>
                            <a:noFill/>
                          </a:ln>
                          <a:solidFill>
                            <a:schemeClr val="tx1"/>
                          </a:solidFill>
                          <a:effectLst/>
                          <a:latin typeface="Arial" panose="020B0604020202020204" pitchFamily="34" charset="0"/>
                        </a:rPr>
                        <a:t>, Rituximab solo given to patients without symptoms</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accent1"/>
                        </a:buClr>
                        <a:buFont typeface="Wingdings" panose="05000000000000000000" pitchFamily="2" charset="2"/>
                        <a:defRPr>
                          <a:solidFill>
                            <a:schemeClr val="tx1"/>
                          </a:solidFill>
                          <a:latin typeface="Arial" panose="020B0604020202020204" pitchFamily="34" charset="0"/>
                        </a:defRPr>
                      </a:lvl1pPr>
                      <a:lvl2pPr algn="l">
                        <a:spcBef>
                          <a:spcPct val="20000"/>
                        </a:spcBef>
                        <a:buFont typeface="Wingdings" panose="05000000000000000000" pitchFamily="2" charset="2"/>
                        <a:defRPr sz="1600">
                          <a:solidFill>
                            <a:schemeClr val="tx1"/>
                          </a:solidFill>
                          <a:latin typeface="Arial" panose="020B0604020202020204" pitchFamily="34" charset="0"/>
                        </a:defRPr>
                      </a:lvl2pPr>
                      <a:lvl3pPr algn="l">
                        <a:spcBef>
                          <a:spcPct val="20000"/>
                        </a:spcBef>
                        <a:buClr>
                          <a:schemeClr val="accent1"/>
                        </a:buClr>
                        <a:buFont typeface="Wingdings" panose="05000000000000000000" pitchFamily="2" charset="2"/>
                        <a:defRPr sz="1400">
                          <a:solidFill>
                            <a:schemeClr val="accent1"/>
                          </a:solidFill>
                          <a:latin typeface="Arial" panose="020B0604020202020204" pitchFamily="34" charset="0"/>
                        </a:defRPr>
                      </a:lvl3pPr>
                      <a:lvl4pPr algn="l">
                        <a:spcBef>
                          <a:spcPct val="20000"/>
                        </a:spcBef>
                        <a:buFont typeface="Wingdings" panose="05000000000000000000" pitchFamily="2" charset="2"/>
                        <a:defRPr sz="1200">
                          <a:solidFill>
                            <a:schemeClr val="tx1"/>
                          </a:solidFill>
                          <a:latin typeface="Arial" panose="020B0604020202020204" pitchFamily="34" charset="0"/>
                        </a:defRPr>
                      </a:lvl4pPr>
                      <a:lvl5pPr algn="l">
                        <a:spcBef>
                          <a:spcPct val="20000"/>
                        </a:spcBef>
                        <a:buClr>
                          <a:schemeClr val="accent1"/>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tabLst/>
                      </a:pPr>
                      <a:r>
                        <a:rPr kumimoji="0" lang="sv-SE" altLang="sv-SE" sz="1400" b="0" i="0" u="none" strike="noStrike" cap="none" normalizeH="0" baseline="0">
                          <a:ln>
                            <a:noFill/>
                          </a:ln>
                          <a:solidFill>
                            <a:schemeClr val="tx1"/>
                          </a:solidFill>
                          <a:effectLst/>
                          <a:latin typeface="Arial" panose="020B0604020202020204" pitchFamily="34" charset="0"/>
                        </a:rPr>
                        <a:t>-&gt; </a:t>
                      </a:r>
                      <a:r>
                        <a:rPr kumimoji="0" lang="sv-SE" altLang="sv-SE" sz="1400" b="0" i="1" u="none" strike="noStrike" cap="none" normalizeH="0" baseline="0">
                          <a:ln>
                            <a:noFill/>
                          </a:ln>
                          <a:solidFill>
                            <a:schemeClr val="tx1"/>
                          </a:solidFill>
                          <a:effectLst/>
                          <a:latin typeface="Arial" panose="020B0604020202020204" pitchFamily="34" charset="0"/>
                        </a:rPr>
                        <a:t>Much W-a-W</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18042435"/>
                  </a:ext>
                </a:extLst>
              </a:tr>
              <a:tr h="554831">
                <a:tc>
                  <a:txBody>
                    <a:bodyPr/>
                    <a:lstStyle>
                      <a:lvl1pPr algn="l">
                        <a:spcBef>
                          <a:spcPct val="20000"/>
                        </a:spcBef>
                        <a:buClr>
                          <a:schemeClr val="accent1"/>
                        </a:buClr>
                        <a:buFont typeface="Wingdings" panose="05000000000000000000" pitchFamily="2" charset="2"/>
                        <a:defRPr>
                          <a:solidFill>
                            <a:schemeClr val="tx1"/>
                          </a:solidFill>
                          <a:latin typeface="Arial" panose="020B0604020202020204" pitchFamily="34" charset="0"/>
                        </a:defRPr>
                      </a:lvl1pPr>
                      <a:lvl2pPr algn="l">
                        <a:spcBef>
                          <a:spcPct val="20000"/>
                        </a:spcBef>
                        <a:buFont typeface="Wingdings" panose="05000000000000000000" pitchFamily="2" charset="2"/>
                        <a:defRPr sz="1600">
                          <a:solidFill>
                            <a:schemeClr val="tx1"/>
                          </a:solidFill>
                          <a:latin typeface="Arial" panose="020B0604020202020204" pitchFamily="34" charset="0"/>
                        </a:defRPr>
                      </a:lvl2pPr>
                      <a:lvl3pPr algn="l">
                        <a:spcBef>
                          <a:spcPct val="20000"/>
                        </a:spcBef>
                        <a:buClr>
                          <a:schemeClr val="accent1"/>
                        </a:buClr>
                        <a:buFont typeface="Wingdings" panose="05000000000000000000" pitchFamily="2" charset="2"/>
                        <a:defRPr sz="1400">
                          <a:solidFill>
                            <a:schemeClr val="accent1"/>
                          </a:solidFill>
                          <a:latin typeface="Arial" panose="020B0604020202020204" pitchFamily="34" charset="0"/>
                        </a:defRPr>
                      </a:lvl3pPr>
                      <a:lvl4pPr algn="l">
                        <a:spcBef>
                          <a:spcPct val="20000"/>
                        </a:spcBef>
                        <a:buFont typeface="Wingdings" panose="05000000000000000000" pitchFamily="2" charset="2"/>
                        <a:defRPr sz="1200">
                          <a:solidFill>
                            <a:schemeClr val="tx1"/>
                          </a:solidFill>
                          <a:latin typeface="Arial" panose="020B0604020202020204" pitchFamily="34" charset="0"/>
                        </a:defRPr>
                      </a:lvl4pPr>
                      <a:lvl5pPr algn="l">
                        <a:spcBef>
                          <a:spcPct val="20000"/>
                        </a:spcBef>
                        <a:buClr>
                          <a:schemeClr val="accent1"/>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tabLst/>
                      </a:pPr>
                      <a:r>
                        <a:rPr kumimoji="0" lang="sv-SE" altLang="sv-SE" sz="1400" b="0" i="0" u="none" strike="noStrike" cap="none" normalizeH="0" baseline="0">
                          <a:ln>
                            <a:noFill/>
                          </a:ln>
                          <a:solidFill>
                            <a:schemeClr val="tx1"/>
                          </a:solidFill>
                          <a:effectLst/>
                          <a:latin typeface="Arial" panose="020B0604020202020204" pitchFamily="34" charset="0"/>
                        </a:rPr>
                        <a:t>Patients treated at centres which do not follow-up the patients</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accent1"/>
                        </a:buClr>
                        <a:buFont typeface="Wingdings" panose="05000000000000000000" pitchFamily="2" charset="2"/>
                        <a:defRPr>
                          <a:solidFill>
                            <a:schemeClr val="tx1"/>
                          </a:solidFill>
                          <a:latin typeface="Arial" panose="020B0604020202020204" pitchFamily="34" charset="0"/>
                        </a:defRPr>
                      </a:lvl1pPr>
                      <a:lvl2pPr algn="l">
                        <a:spcBef>
                          <a:spcPct val="20000"/>
                        </a:spcBef>
                        <a:buFont typeface="Wingdings" panose="05000000000000000000" pitchFamily="2" charset="2"/>
                        <a:defRPr sz="1600">
                          <a:solidFill>
                            <a:schemeClr val="tx1"/>
                          </a:solidFill>
                          <a:latin typeface="Arial" panose="020B0604020202020204" pitchFamily="34" charset="0"/>
                        </a:defRPr>
                      </a:lvl2pPr>
                      <a:lvl3pPr algn="l">
                        <a:spcBef>
                          <a:spcPct val="20000"/>
                        </a:spcBef>
                        <a:buClr>
                          <a:schemeClr val="accent1"/>
                        </a:buClr>
                        <a:buFont typeface="Wingdings" panose="05000000000000000000" pitchFamily="2" charset="2"/>
                        <a:defRPr sz="1400">
                          <a:solidFill>
                            <a:schemeClr val="accent1"/>
                          </a:solidFill>
                          <a:latin typeface="Arial" panose="020B0604020202020204" pitchFamily="34" charset="0"/>
                        </a:defRPr>
                      </a:lvl3pPr>
                      <a:lvl4pPr algn="l">
                        <a:spcBef>
                          <a:spcPct val="20000"/>
                        </a:spcBef>
                        <a:buFont typeface="Wingdings" panose="05000000000000000000" pitchFamily="2" charset="2"/>
                        <a:defRPr sz="1200">
                          <a:solidFill>
                            <a:schemeClr val="tx1"/>
                          </a:solidFill>
                          <a:latin typeface="Arial" panose="020B0604020202020204" pitchFamily="34" charset="0"/>
                        </a:defRPr>
                      </a:lvl4pPr>
                      <a:lvl5pPr algn="l">
                        <a:spcBef>
                          <a:spcPct val="20000"/>
                        </a:spcBef>
                        <a:buClr>
                          <a:schemeClr val="accent1"/>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tabLst/>
                      </a:pPr>
                      <a:r>
                        <a:rPr kumimoji="0" lang="sv-SE" altLang="sv-SE" sz="1400" b="0" i="0" u="none" strike="noStrike" cap="none" normalizeH="0" baseline="0">
                          <a:ln>
                            <a:noFill/>
                          </a:ln>
                          <a:solidFill>
                            <a:schemeClr val="tx1"/>
                          </a:solidFill>
                          <a:effectLst/>
                          <a:latin typeface="Arial" panose="020B0604020202020204" pitchFamily="34" charset="0"/>
                        </a:rPr>
                        <a:t>Patients followed at the same centre throughout</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3130917"/>
                  </a:ext>
                </a:extLst>
              </a:tr>
              <a:tr h="1220724">
                <a:tc>
                  <a:txBody>
                    <a:bodyPr/>
                    <a:lstStyle>
                      <a:lvl1pPr algn="l">
                        <a:spcBef>
                          <a:spcPct val="20000"/>
                        </a:spcBef>
                        <a:buClr>
                          <a:schemeClr val="accent1"/>
                        </a:buClr>
                        <a:buFont typeface="Wingdings" panose="05000000000000000000" pitchFamily="2" charset="2"/>
                        <a:defRPr>
                          <a:solidFill>
                            <a:schemeClr val="tx1"/>
                          </a:solidFill>
                          <a:latin typeface="Arial" panose="020B0604020202020204" pitchFamily="34" charset="0"/>
                        </a:defRPr>
                      </a:lvl1pPr>
                      <a:lvl2pPr algn="l">
                        <a:spcBef>
                          <a:spcPct val="20000"/>
                        </a:spcBef>
                        <a:buFont typeface="Wingdings" panose="05000000000000000000" pitchFamily="2" charset="2"/>
                        <a:defRPr sz="1600">
                          <a:solidFill>
                            <a:schemeClr val="tx1"/>
                          </a:solidFill>
                          <a:latin typeface="Arial" panose="020B0604020202020204" pitchFamily="34" charset="0"/>
                        </a:defRPr>
                      </a:lvl2pPr>
                      <a:lvl3pPr algn="l">
                        <a:spcBef>
                          <a:spcPct val="20000"/>
                        </a:spcBef>
                        <a:buClr>
                          <a:schemeClr val="accent1"/>
                        </a:buClr>
                        <a:buFont typeface="Wingdings" panose="05000000000000000000" pitchFamily="2" charset="2"/>
                        <a:defRPr sz="1400">
                          <a:solidFill>
                            <a:schemeClr val="accent1"/>
                          </a:solidFill>
                          <a:latin typeface="Arial" panose="020B0604020202020204" pitchFamily="34" charset="0"/>
                        </a:defRPr>
                      </a:lvl3pPr>
                      <a:lvl4pPr algn="l">
                        <a:spcBef>
                          <a:spcPct val="20000"/>
                        </a:spcBef>
                        <a:buFont typeface="Wingdings" panose="05000000000000000000" pitchFamily="2" charset="2"/>
                        <a:defRPr sz="1200">
                          <a:solidFill>
                            <a:schemeClr val="tx1"/>
                          </a:solidFill>
                          <a:latin typeface="Arial" panose="020B0604020202020204" pitchFamily="34" charset="0"/>
                        </a:defRPr>
                      </a:lvl4pPr>
                      <a:lvl5pPr algn="l">
                        <a:spcBef>
                          <a:spcPct val="20000"/>
                        </a:spcBef>
                        <a:buClr>
                          <a:schemeClr val="accent1"/>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tabLst/>
                      </a:pPr>
                      <a:r>
                        <a:rPr kumimoji="0" lang="sv-SE" altLang="sv-SE" sz="1400" b="0" i="0" u="none" strike="noStrike" cap="none" normalizeH="0" baseline="0">
                          <a:ln>
                            <a:noFill/>
                          </a:ln>
                          <a:solidFill>
                            <a:schemeClr val="tx1"/>
                          </a:solidFill>
                          <a:effectLst/>
                          <a:latin typeface="Arial" panose="020B0604020202020204" pitchFamily="34" charset="0"/>
                        </a:rPr>
                        <a:t>-&gt; Focus on response rates or remission durations of initial therapy:</a:t>
                      </a:r>
                    </a:p>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tabLst/>
                      </a:pPr>
                      <a:endParaRPr kumimoji="0" lang="sv-SE" altLang="sv-SE" sz="1400" b="0" i="0" u="none" strike="noStrike" cap="none" normalizeH="0" baseline="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tabLst/>
                      </a:pPr>
                      <a:r>
                        <a:rPr kumimoji="0" lang="sv-SE" altLang="sv-SE" sz="1400" b="0" i="1" u="none" strike="noStrike" cap="none" normalizeH="0" baseline="0">
                          <a:ln>
                            <a:noFill/>
                          </a:ln>
                          <a:solidFill>
                            <a:schemeClr val="tx1"/>
                          </a:solidFill>
                          <a:effectLst/>
                          <a:latin typeface="Arial" panose="020B0604020202020204" pitchFamily="34" charset="0"/>
                        </a:rPr>
                        <a:t>R-chemo</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accent1"/>
                        </a:buClr>
                        <a:buFont typeface="Wingdings" panose="05000000000000000000" pitchFamily="2" charset="2"/>
                        <a:defRPr>
                          <a:solidFill>
                            <a:schemeClr val="tx1"/>
                          </a:solidFill>
                          <a:latin typeface="Arial" panose="020B0604020202020204" pitchFamily="34" charset="0"/>
                        </a:defRPr>
                      </a:lvl1pPr>
                      <a:lvl2pPr algn="l">
                        <a:spcBef>
                          <a:spcPct val="20000"/>
                        </a:spcBef>
                        <a:buFont typeface="Wingdings" panose="05000000000000000000" pitchFamily="2" charset="2"/>
                        <a:defRPr sz="1600">
                          <a:solidFill>
                            <a:schemeClr val="tx1"/>
                          </a:solidFill>
                          <a:latin typeface="Arial" panose="020B0604020202020204" pitchFamily="34" charset="0"/>
                        </a:defRPr>
                      </a:lvl2pPr>
                      <a:lvl3pPr algn="l">
                        <a:spcBef>
                          <a:spcPct val="20000"/>
                        </a:spcBef>
                        <a:buClr>
                          <a:schemeClr val="accent1"/>
                        </a:buClr>
                        <a:buFont typeface="Wingdings" panose="05000000000000000000" pitchFamily="2" charset="2"/>
                        <a:defRPr sz="1400">
                          <a:solidFill>
                            <a:schemeClr val="accent1"/>
                          </a:solidFill>
                          <a:latin typeface="Arial" panose="020B0604020202020204" pitchFamily="34" charset="0"/>
                        </a:defRPr>
                      </a:lvl3pPr>
                      <a:lvl4pPr algn="l">
                        <a:spcBef>
                          <a:spcPct val="20000"/>
                        </a:spcBef>
                        <a:buFont typeface="Wingdings" panose="05000000000000000000" pitchFamily="2" charset="2"/>
                        <a:defRPr sz="1200">
                          <a:solidFill>
                            <a:schemeClr val="tx1"/>
                          </a:solidFill>
                          <a:latin typeface="Arial" panose="020B0604020202020204" pitchFamily="34" charset="0"/>
                        </a:defRPr>
                      </a:lvl4pPr>
                      <a:lvl5pPr algn="l">
                        <a:spcBef>
                          <a:spcPct val="20000"/>
                        </a:spcBef>
                        <a:buClr>
                          <a:schemeClr val="accent1"/>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tabLst/>
                      </a:pPr>
                      <a:r>
                        <a:rPr kumimoji="0" lang="sv-SE" altLang="sv-SE" sz="1400" b="0" i="0" u="none" strike="noStrike" cap="none" normalizeH="0" baseline="0">
                          <a:ln>
                            <a:noFill/>
                          </a:ln>
                          <a:solidFill>
                            <a:schemeClr val="tx1"/>
                          </a:solidFill>
                          <a:effectLst/>
                          <a:latin typeface="Arial" panose="020B0604020202020204" pitchFamily="34" charset="0"/>
                        </a:rPr>
                        <a:t>-&gt; Focus on retaining relapse treatment options / long-term view</a:t>
                      </a:r>
                    </a:p>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tabLst/>
                      </a:pPr>
                      <a:endParaRPr kumimoji="0" lang="sv-SE" altLang="sv-SE" sz="1400" b="0" i="0" u="none" strike="noStrike" cap="none" normalizeH="0" baseline="0">
                        <a:ln>
                          <a:noFill/>
                        </a:ln>
                        <a:solidFill>
                          <a:schemeClr val="tx1"/>
                        </a:solidFill>
                        <a:effectLst/>
                        <a:latin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tabLst/>
                      </a:pPr>
                      <a:r>
                        <a:rPr kumimoji="0" lang="sv-SE" altLang="sv-SE" sz="1400" b="0" i="1" u="none" strike="noStrike" cap="none" normalizeH="0" baseline="0">
                          <a:ln>
                            <a:noFill/>
                          </a:ln>
                          <a:solidFill>
                            <a:schemeClr val="tx1"/>
                          </a:solidFill>
                          <a:effectLst/>
                          <a:latin typeface="Arial" panose="020B0604020202020204" pitchFamily="34" charset="0"/>
                        </a:rPr>
                        <a:t>R (if possible)</a:t>
                      </a:r>
                    </a:p>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tabLst/>
                      </a:pPr>
                      <a:r>
                        <a:rPr kumimoji="0" lang="sv-SE" altLang="sv-SE" sz="1400" b="0" i="1" u="none" strike="noStrike" cap="none" normalizeH="0" baseline="0">
                          <a:ln>
                            <a:noFill/>
                          </a:ln>
                          <a:solidFill>
                            <a:schemeClr val="tx1"/>
                          </a:solidFill>
                          <a:effectLst/>
                          <a:latin typeface="Arial" panose="020B0604020202020204" pitchFamily="34" charset="0"/>
                        </a:rPr>
                        <a:t>R-chemo (if we must)</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71461049"/>
                  </a:ext>
                </a:extLst>
              </a:tr>
              <a:tr h="553641">
                <a:tc gridSpan="2">
                  <a:txBody>
                    <a:bodyPr/>
                    <a:lstStyle>
                      <a:lvl1pPr algn="l">
                        <a:spcBef>
                          <a:spcPct val="20000"/>
                        </a:spcBef>
                        <a:buClr>
                          <a:schemeClr val="accent1"/>
                        </a:buClr>
                        <a:buFont typeface="Wingdings" panose="05000000000000000000" pitchFamily="2" charset="2"/>
                        <a:defRPr>
                          <a:solidFill>
                            <a:schemeClr val="tx1"/>
                          </a:solidFill>
                          <a:latin typeface="Arial" panose="020B0604020202020204" pitchFamily="34" charset="0"/>
                        </a:defRPr>
                      </a:lvl1pPr>
                      <a:lvl2pPr algn="l">
                        <a:spcBef>
                          <a:spcPct val="20000"/>
                        </a:spcBef>
                        <a:buFont typeface="Wingdings" panose="05000000000000000000" pitchFamily="2" charset="2"/>
                        <a:defRPr sz="1600">
                          <a:solidFill>
                            <a:schemeClr val="tx1"/>
                          </a:solidFill>
                          <a:latin typeface="Arial" panose="020B0604020202020204" pitchFamily="34" charset="0"/>
                        </a:defRPr>
                      </a:lvl2pPr>
                      <a:lvl3pPr algn="l">
                        <a:spcBef>
                          <a:spcPct val="20000"/>
                        </a:spcBef>
                        <a:buClr>
                          <a:schemeClr val="accent1"/>
                        </a:buClr>
                        <a:buFont typeface="Wingdings" panose="05000000000000000000" pitchFamily="2" charset="2"/>
                        <a:defRPr sz="1400">
                          <a:solidFill>
                            <a:schemeClr val="accent1"/>
                          </a:solidFill>
                          <a:latin typeface="Arial" panose="020B0604020202020204" pitchFamily="34" charset="0"/>
                        </a:defRPr>
                      </a:lvl3pPr>
                      <a:lvl4pPr algn="l">
                        <a:spcBef>
                          <a:spcPct val="20000"/>
                        </a:spcBef>
                        <a:buFont typeface="Wingdings" panose="05000000000000000000" pitchFamily="2" charset="2"/>
                        <a:defRPr sz="1200">
                          <a:solidFill>
                            <a:schemeClr val="tx1"/>
                          </a:solidFill>
                          <a:latin typeface="Arial" panose="020B0604020202020204" pitchFamily="34" charset="0"/>
                        </a:defRPr>
                      </a:lvl4pPr>
                      <a:lvl5pPr algn="l">
                        <a:spcBef>
                          <a:spcPct val="20000"/>
                        </a:spcBef>
                        <a:buClr>
                          <a:schemeClr val="accent1"/>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
                          <a:schemeClr val="accent1"/>
                        </a:buClr>
                        <a:buSzTx/>
                        <a:buFont typeface="Wingdings" panose="05000000000000000000" pitchFamily="2" charset="2"/>
                        <a:buNone/>
                        <a:tabLst/>
                      </a:pPr>
                      <a:r>
                        <a:rPr kumimoji="0" lang="sv-SE" altLang="sv-SE" sz="1400" b="1" i="0" u="none" strike="noStrike" cap="none" normalizeH="0" baseline="0" dirty="0" err="1">
                          <a:ln>
                            <a:noFill/>
                          </a:ln>
                          <a:solidFill>
                            <a:schemeClr val="tx1"/>
                          </a:solidFill>
                          <a:effectLst/>
                          <a:latin typeface="Arial" panose="020B0604020202020204" pitchFamily="34" charset="0"/>
                        </a:rPr>
                        <a:t>Expected</a:t>
                      </a:r>
                      <a:r>
                        <a:rPr kumimoji="0" lang="sv-SE" altLang="sv-SE" sz="1400" b="1" i="0" u="none" strike="noStrike" cap="none" normalizeH="0" baseline="0" dirty="0">
                          <a:ln>
                            <a:noFill/>
                          </a:ln>
                          <a:solidFill>
                            <a:schemeClr val="tx1"/>
                          </a:solidFill>
                          <a:effectLst/>
                          <a:latin typeface="Arial" panose="020B0604020202020204" pitchFamily="34" charset="0"/>
                        </a:rPr>
                        <a:t> </a:t>
                      </a:r>
                      <a:r>
                        <a:rPr kumimoji="0" lang="sv-SE" altLang="sv-SE" sz="1400" b="1" i="0" u="none" strike="noStrike" cap="none" normalizeH="0" baseline="0" dirty="0" err="1">
                          <a:ln>
                            <a:noFill/>
                          </a:ln>
                          <a:solidFill>
                            <a:schemeClr val="tx1"/>
                          </a:solidFill>
                          <a:effectLst/>
                          <a:latin typeface="Arial" panose="020B0604020202020204" pitchFamily="34" charset="0"/>
                        </a:rPr>
                        <a:t>survival</a:t>
                      </a:r>
                      <a:r>
                        <a:rPr kumimoji="0" lang="sv-SE" altLang="sv-SE" sz="1400" b="1" i="0" u="none" strike="noStrike" cap="none" normalizeH="0" baseline="0" dirty="0">
                          <a:ln>
                            <a:noFill/>
                          </a:ln>
                          <a:solidFill>
                            <a:schemeClr val="tx1"/>
                          </a:solidFill>
                          <a:effectLst/>
                          <a:latin typeface="Arial" panose="020B0604020202020204" pitchFamily="34" charset="0"/>
                        </a:rPr>
                        <a:t> </a:t>
                      </a:r>
                      <a:r>
                        <a:rPr kumimoji="0" lang="sv-SE" altLang="sv-SE" sz="1400" b="1" i="0" u="none" strike="noStrike" cap="none" normalizeH="0" baseline="0" dirty="0" err="1">
                          <a:ln>
                            <a:noFill/>
                          </a:ln>
                          <a:solidFill>
                            <a:schemeClr val="tx1"/>
                          </a:solidFill>
                          <a:effectLst/>
                          <a:latin typeface="Arial" panose="020B0604020202020204" pitchFamily="34" charset="0"/>
                        </a:rPr>
                        <a:t>unclear</a:t>
                      </a:r>
                      <a:r>
                        <a:rPr kumimoji="0" lang="sv-SE" altLang="sv-SE" sz="1400" b="1" i="0" u="none" strike="noStrike" cap="none" normalizeH="0" baseline="0" dirty="0">
                          <a:ln>
                            <a:noFill/>
                          </a:ln>
                          <a:solidFill>
                            <a:schemeClr val="tx1"/>
                          </a:solidFill>
                          <a:effectLst/>
                          <a:latin typeface="Arial" panose="020B0604020202020204" pitchFamily="34" charset="0"/>
                        </a:rPr>
                        <a:t>, </a:t>
                      </a:r>
                      <a:r>
                        <a:rPr kumimoji="0" lang="sv-SE" altLang="sv-SE" sz="1400" b="1" i="0" u="none" strike="noStrike" cap="none" normalizeH="0" baseline="0" dirty="0" err="1">
                          <a:ln>
                            <a:noFill/>
                          </a:ln>
                          <a:solidFill>
                            <a:schemeClr val="tx1"/>
                          </a:solidFill>
                          <a:effectLst/>
                          <a:latin typeface="Arial" panose="020B0604020202020204" pitchFamily="34" charset="0"/>
                        </a:rPr>
                        <a:t>but</a:t>
                      </a:r>
                      <a:r>
                        <a:rPr kumimoji="0" lang="sv-SE" altLang="sv-SE" sz="1400" b="1" i="0" u="none" strike="noStrike" cap="none" normalizeH="0" baseline="0" dirty="0">
                          <a:ln>
                            <a:noFill/>
                          </a:ln>
                          <a:solidFill>
                            <a:schemeClr val="tx1"/>
                          </a:solidFill>
                          <a:effectLst/>
                          <a:latin typeface="Arial" panose="020B0604020202020204" pitchFamily="34" charset="0"/>
                        </a:rPr>
                        <a:t> median </a:t>
                      </a:r>
                      <a:r>
                        <a:rPr kumimoji="0" lang="sv-SE" altLang="sv-SE" sz="1400" b="1" i="0" u="none" strike="noStrike" cap="none" normalizeH="0" baseline="0" dirty="0" err="1">
                          <a:ln>
                            <a:noFill/>
                          </a:ln>
                          <a:solidFill>
                            <a:schemeClr val="tx1"/>
                          </a:solidFill>
                          <a:effectLst/>
                          <a:latin typeface="Arial" panose="020B0604020202020204" pitchFamily="34" charset="0"/>
                        </a:rPr>
                        <a:t>today</a:t>
                      </a:r>
                      <a:r>
                        <a:rPr kumimoji="0" lang="sv-SE" altLang="sv-SE" sz="1400" b="1" i="0" u="none" strike="noStrike" cap="none" normalizeH="0" baseline="0" dirty="0">
                          <a:ln>
                            <a:noFill/>
                          </a:ln>
                          <a:solidFill>
                            <a:schemeClr val="tx1"/>
                          </a:solidFill>
                          <a:effectLst/>
                          <a:latin typeface="Arial" panose="020B0604020202020204" pitchFamily="34" charset="0"/>
                        </a:rPr>
                        <a:t> at </a:t>
                      </a:r>
                      <a:r>
                        <a:rPr kumimoji="0" lang="sv-SE" altLang="sv-SE" sz="1400" b="1" i="0" u="none" strike="noStrike" cap="none" normalizeH="0" baseline="0" dirty="0" err="1">
                          <a:ln>
                            <a:noFill/>
                          </a:ln>
                          <a:solidFill>
                            <a:schemeClr val="tx1"/>
                          </a:solidFill>
                          <a:effectLst/>
                          <a:latin typeface="Arial" panose="020B0604020202020204" pitchFamily="34" charset="0"/>
                        </a:rPr>
                        <a:t>least</a:t>
                      </a:r>
                      <a:r>
                        <a:rPr kumimoji="0" lang="sv-SE" altLang="sv-SE" sz="1400" b="1" i="0" u="none" strike="noStrike" cap="none" normalizeH="0" baseline="0" dirty="0">
                          <a:ln>
                            <a:noFill/>
                          </a:ln>
                          <a:solidFill>
                            <a:schemeClr val="tx1"/>
                          </a:solidFill>
                          <a:effectLst/>
                          <a:latin typeface="Arial" panose="020B0604020202020204" pitchFamily="34" charset="0"/>
                        </a:rPr>
                        <a:t> 15, </a:t>
                      </a:r>
                      <a:r>
                        <a:rPr kumimoji="0" lang="sv-SE" altLang="sv-SE" sz="1400" b="1" i="0" u="none" strike="noStrike" cap="none" normalizeH="0" baseline="0" dirty="0" err="1">
                          <a:ln>
                            <a:noFill/>
                          </a:ln>
                          <a:solidFill>
                            <a:schemeClr val="tx1"/>
                          </a:solidFill>
                          <a:effectLst/>
                          <a:latin typeface="Arial" panose="020B0604020202020204" pitchFamily="34" charset="0"/>
                        </a:rPr>
                        <a:t>maybe</a:t>
                      </a:r>
                      <a:r>
                        <a:rPr kumimoji="0" lang="sv-SE" altLang="sv-SE" sz="1400" b="1" i="0" u="none" strike="noStrike" cap="none" normalizeH="0" baseline="0" dirty="0">
                          <a:ln>
                            <a:noFill/>
                          </a:ln>
                          <a:solidFill>
                            <a:schemeClr val="tx1"/>
                          </a:solidFill>
                          <a:effectLst/>
                          <a:latin typeface="Arial" panose="020B0604020202020204" pitchFamily="34" charset="0"/>
                        </a:rPr>
                        <a:t> 20, </a:t>
                      </a:r>
                      <a:r>
                        <a:rPr kumimoji="0" lang="sv-SE" altLang="sv-SE" sz="1400" b="1" i="0" u="none" strike="noStrike" cap="none" normalizeH="0" baseline="0" dirty="0" err="1">
                          <a:ln>
                            <a:noFill/>
                          </a:ln>
                          <a:solidFill>
                            <a:schemeClr val="tx1"/>
                          </a:solidFill>
                          <a:effectLst/>
                          <a:latin typeface="Arial" panose="020B0604020202020204" pitchFamily="34" charset="0"/>
                        </a:rPr>
                        <a:t>years</a:t>
                      </a:r>
                      <a:r>
                        <a:rPr kumimoji="0" lang="sv-SE" altLang="sv-SE" sz="1400" b="1" i="0" u="none" strike="noStrike" cap="none" normalizeH="0" baseline="0" dirty="0">
                          <a:ln>
                            <a:noFill/>
                          </a:ln>
                          <a:solidFill>
                            <a:schemeClr val="tx1"/>
                          </a:solidFill>
                          <a:effectLst/>
                          <a:latin typeface="Arial" panose="020B0604020202020204" pitchFamily="34" charset="0"/>
                        </a:rPr>
                        <a:t>. The patients </a:t>
                      </a:r>
                      <a:r>
                        <a:rPr kumimoji="0" lang="sv-SE" altLang="sv-SE" sz="1400" b="1" i="0" u="none" strike="noStrike" cap="none" normalizeH="0" baseline="0" dirty="0" err="1">
                          <a:ln>
                            <a:noFill/>
                          </a:ln>
                          <a:solidFill>
                            <a:schemeClr val="tx1"/>
                          </a:solidFill>
                          <a:effectLst/>
                          <a:latin typeface="Arial" panose="020B0604020202020204" pitchFamily="34" charset="0"/>
                        </a:rPr>
                        <a:t>are</a:t>
                      </a:r>
                      <a:r>
                        <a:rPr kumimoji="0" lang="sv-SE" altLang="sv-SE" sz="1400" b="1" i="0" u="none" strike="noStrike" cap="none" normalizeH="0" baseline="0" dirty="0">
                          <a:ln>
                            <a:noFill/>
                          </a:ln>
                          <a:solidFill>
                            <a:schemeClr val="tx1"/>
                          </a:solidFill>
                          <a:effectLst/>
                          <a:latin typeface="Arial" panose="020B0604020202020204" pitchFamily="34" charset="0"/>
                        </a:rPr>
                        <a:t> in for the long </a:t>
                      </a:r>
                      <a:r>
                        <a:rPr kumimoji="0" lang="sv-SE" altLang="sv-SE" sz="1400" b="1" i="0" u="none" strike="noStrike" cap="none" normalizeH="0" baseline="0" dirty="0" err="1">
                          <a:ln>
                            <a:noFill/>
                          </a:ln>
                          <a:solidFill>
                            <a:schemeClr val="tx1"/>
                          </a:solidFill>
                          <a:effectLst/>
                          <a:latin typeface="Arial" panose="020B0604020202020204" pitchFamily="34" charset="0"/>
                        </a:rPr>
                        <a:t>haul</a:t>
                      </a:r>
                      <a:r>
                        <a:rPr kumimoji="0" lang="sv-SE" altLang="sv-SE" sz="1400" b="1" i="0" u="none" strike="noStrike" cap="none" normalizeH="0" baseline="0" dirty="0">
                          <a:ln>
                            <a:noFill/>
                          </a:ln>
                          <a:solidFill>
                            <a:schemeClr val="tx1"/>
                          </a:solidFill>
                          <a:effectLst/>
                          <a:latin typeface="Arial" panose="020B0604020202020204" pitchFamily="34" charset="0"/>
                        </a:rPr>
                        <a:t> .</a:t>
                      </a:r>
                    </a:p>
                  </a:txBody>
                  <a:tcPr marL="68580" marR="68580" marT="34290" marB="34290"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sv-SE"/>
                    </a:p>
                  </a:txBody>
                  <a:tcPr/>
                </a:tc>
                <a:extLst>
                  <a:ext uri="{0D108BD9-81ED-4DB2-BD59-A6C34878D82A}">
                    <a16:rowId xmlns:a16="http://schemas.microsoft.com/office/drawing/2014/main" val="2705209174"/>
                  </a:ext>
                </a:extLst>
              </a:tr>
            </a:tbl>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8" name="Picture 8">
            <a:extLst>
              <a:ext uri="{FF2B5EF4-FFF2-40B4-BE49-F238E27FC236}">
                <a16:creationId xmlns:a16="http://schemas.microsoft.com/office/drawing/2014/main" id="{1C909914-B62A-486D-00DB-607B9AB07F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7775" y="2139554"/>
            <a:ext cx="2778919" cy="2857500"/>
          </a:xfrm>
          <a:prstGeom prst="rect">
            <a:avLst/>
          </a:prstGeom>
          <a:noFill/>
          <a:extLst>
            <a:ext uri="{909E8E84-426E-40DD-AFC4-6F175D3DCCD1}">
              <a14:hiddenFill xmlns:a14="http://schemas.microsoft.com/office/drawing/2010/main">
                <a:solidFill>
                  <a:srgbClr val="FFFFFF"/>
                </a:solidFill>
              </a14:hiddenFill>
            </a:ext>
          </a:extLst>
        </p:spPr>
      </p:pic>
      <p:sp>
        <p:nvSpPr>
          <p:cNvPr id="409605" name="Rectangle 5">
            <a:extLst>
              <a:ext uri="{FF2B5EF4-FFF2-40B4-BE49-F238E27FC236}">
                <a16:creationId xmlns:a16="http://schemas.microsoft.com/office/drawing/2014/main" id="{ED4F94A8-330E-21F7-A507-0B89B295A0FE}"/>
              </a:ext>
            </a:extLst>
          </p:cNvPr>
          <p:cNvSpPr>
            <a:spLocks noChangeArrowheads="1"/>
          </p:cNvSpPr>
          <p:nvPr/>
        </p:nvSpPr>
        <p:spPr bwMode="auto">
          <a:xfrm>
            <a:off x="1439467" y="195263"/>
            <a:ext cx="3888581" cy="2808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spcBef>
                <a:spcPct val="20000"/>
              </a:spcBef>
              <a:buClr>
                <a:schemeClr val="accent1"/>
              </a:buClr>
              <a:buFont typeface="Wingdings" panose="05000000000000000000" pitchFamily="2" charset="2"/>
              <a:defRPr>
                <a:solidFill>
                  <a:schemeClr val="bg1"/>
                </a:solidFill>
                <a:latin typeface="Arial" panose="020B0604020202020204" pitchFamily="34" charset="0"/>
              </a:defRPr>
            </a:lvl1pPr>
            <a:lvl2pPr marL="830263" indent="-285750">
              <a:spcBef>
                <a:spcPct val="20000"/>
              </a:spcBef>
              <a:buFont typeface="Wingdings" panose="05000000000000000000" pitchFamily="2" charset="2"/>
              <a:defRPr>
                <a:solidFill>
                  <a:schemeClr val="tx1"/>
                </a:solidFill>
                <a:latin typeface="Arial" panose="020B0604020202020204" pitchFamily="34" charset="0"/>
              </a:defRPr>
            </a:lvl2pPr>
            <a:lvl3pPr marL="1238250" indent="-228600">
              <a:spcBef>
                <a:spcPct val="20000"/>
              </a:spcBef>
              <a:buClr>
                <a:schemeClr val="accent1"/>
              </a:buClr>
              <a:buFont typeface="Wingdings" panose="05000000000000000000" pitchFamily="2" charset="2"/>
              <a:defRPr sz="1600">
                <a:solidFill>
                  <a:schemeClr val="accent1"/>
                </a:solidFill>
                <a:latin typeface="Arial" panose="020B0604020202020204" pitchFamily="34" charset="0"/>
              </a:defRPr>
            </a:lvl3pPr>
            <a:lvl4pPr marL="1646238" indent="-228600">
              <a:spcBef>
                <a:spcPct val="20000"/>
              </a:spcBef>
              <a:buFont typeface="Wingdings" panose="05000000000000000000" pitchFamily="2" charset="2"/>
              <a:defRPr sz="14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defRPr sz="2000">
                <a:solidFill>
                  <a:schemeClr val="tx1"/>
                </a:solidFill>
                <a:latin typeface="Arial" panose="020B0604020202020204" pitchFamily="34" charset="0"/>
              </a:defRPr>
            </a:lvl5pPr>
            <a:lvl6pPr marL="2514600" indent="-228600" algn="ctr" fontAlgn="base">
              <a:spcBef>
                <a:spcPct val="20000"/>
              </a:spcBef>
              <a:spcAft>
                <a:spcPct val="0"/>
              </a:spcAft>
              <a:buClr>
                <a:schemeClr val="accent1"/>
              </a:buClr>
              <a:buFont typeface="Wingdings" panose="05000000000000000000" pitchFamily="2" charset="2"/>
              <a:defRPr sz="2000">
                <a:solidFill>
                  <a:schemeClr val="tx1"/>
                </a:solidFill>
                <a:latin typeface="Arial" panose="020B0604020202020204" pitchFamily="34" charset="0"/>
              </a:defRPr>
            </a:lvl6pPr>
            <a:lvl7pPr marL="2971800" indent="-228600" algn="ctr" fontAlgn="base">
              <a:spcBef>
                <a:spcPct val="20000"/>
              </a:spcBef>
              <a:spcAft>
                <a:spcPct val="0"/>
              </a:spcAft>
              <a:buClr>
                <a:schemeClr val="accent1"/>
              </a:buClr>
              <a:buFont typeface="Wingdings" panose="05000000000000000000" pitchFamily="2" charset="2"/>
              <a:defRPr sz="2000">
                <a:solidFill>
                  <a:schemeClr val="tx1"/>
                </a:solidFill>
                <a:latin typeface="Arial" panose="020B0604020202020204" pitchFamily="34" charset="0"/>
              </a:defRPr>
            </a:lvl7pPr>
            <a:lvl8pPr marL="3429000" indent="-228600" algn="ctr" fontAlgn="base">
              <a:spcBef>
                <a:spcPct val="20000"/>
              </a:spcBef>
              <a:spcAft>
                <a:spcPct val="0"/>
              </a:spcAft>
              <a:buClr>
                <a:schemeClr val="accent1"/>
              </a:buClr>
              <a:buFont typeface="Wingdings" panose="05000000000000000000" pitchFamily="2" charset="2"/>
              <a:defRPr sz="2000">
                <a:solidFill>
                  <a:schemeClr val="tx1"/>
                </a:solidFill>
                <a:latin typeface="Arial" panose="020B0604020202020204" pitchFamily="34" charset="0"/>
              </a:defRPr>
            </a:lvl8pPr>
            <a:lvl9pPr marL="3886200" indent="-228600" algn="ctr" fontAlgn="base">
              <a:spcBef>
                <a:spcPct val="20000"/>
              </a:spcBef>
              <a:spcAft>
                <a:spcPct val="0"/>
              </a:spcAft>
              <a:buClr>
                <a:schemeClr val="accent1"/>
              </a:buClr>
              <a:buFont typeface="Wingdings" panose="05000000000000000000" pitchFamily="2" charset="2"/>
              <a:defRPr sz="2000">
                <a:solidFill>
                  <a:schemeClr val="tx1"/>
                </a:solidFill>
                <a:latin typeface="Arial" panose="020B0604020202020204" pitchFamily="34" charset="0"/>
              </a:defRPr>
            </a:lvl9pPr>
          </a:lstStyle>
          <a:p>
            <a:pPr marL="0" marR="0" lvl="0" indent="0" algn="l" defTabSz="685800" rtl="0" eaLnBrk="1" fontAlgn="base" latinLnBrk="0" hangingPunct="1">
              <a:lnSpc>
                <a:spcPct val="100000"/>
              </a:lnSpc>
              <a:spcBef>
                <a:spcPct val="20000"/>
              </a:spcBef>
              <a:spcAft>
                <a:spcPct val="0"/>
              </a:spcAft>
              <a:buClr>
                <a:srgbClr val="870052"/>
              </a:buClr>
              <a:buSzTx/>
              <a:buFont typeface="Wingdings" panose="05000000000000000000" pitchFamily="2" charset="2"/>
              <a:buNone/>
              <a:tabLst/>
              <a:defRPr/>
            </a:pPr>
            <a:r>
              <a:rPr kumimoji="0" lang="sv-SE" altLang="sv-SE" sz="2700" b="0" i="0" u="none" strike="noStrike" kern="1200" cap="none" spc="0" normalizeH="0" baseline="0" noProof="0">
                <a:ln>
                  <a:noFill/>
                </a:ln>
                <a:solidFill>
                  <a:srgbClr val="FFFFFF"/>
                </a:solidFill>
                <a:effectLst/>
                <a:uLnTx/>
                <a:uFillTx/>
                <a:latin typeface="Arial" panose="020B0604020202020204" pitchFamily="34" charset="0"/>
                <a:ea typeface="+mn-ea"/>
                <a:cs typeface="+mn-cs"/>
              </a:rPr>
              <a:t>Behandling</a:t>
            </a:r>
          </a:p>
          <a:p>
            <a:pPr marL="0" marR="0" lvl="0" indent="0" algn="l" defTabSz="685800" rtl="0" eaLnBrk="1" fontAlgn="base" latinLnBrk="0" hangingPunct="1">
              <a:lnSpc>
                <a:spcPct val="100000"/>
              </a:lnSpc>
              <a:spcBef>
                <a:spcPct val="20000"/>
              </a:spcBef>
              <a:spcAft>
                <a:spcPct val="0"/>
              </a:spcAft>
              <a:buClr>
                <a:srgbClr val="870052"/>
              </a:buClr>
              <a:buSzTx/>
              <a:buFont typeface="Wingdings" panose="05000000000000000000" pitchFamily="2" charset="2"/>
              <a:buNone/>
              <a:tabLst/>
              <a:defRPr/>
            </a:pPr>
            <a:endParaRPr kumimoji="0" lang="sv-SE" altLang="sv-SE" sz="135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a:p>
            <a:pPr marL="0" marR="0" lvl="0" indent="0" algn="l" defTabSz="685800" rtl="0" eaLnBrk="1" fontAlgn="base" latinLnBrk="0" hangingPunct="1">
              <a:lnSpc>
                <a:spcPct val="100000"/>
              </a:lnSpc>
              <a:spcBef>
                <a:spcPct val="20000"/>
              </a:spcBef>
              <a:spcAft>
                <a:spcPct val="0"/>
              </a:spcAft>
              <a:buClr>
                <a:srgbClr val="870052"/>
              </a:buClr>
              <a:buSzTx/>
              <a:buFont typeface="Wingdings" panose="05000000000000000000" pitchFamily="2" charset="2"/>
              <a:buNone/>
              <a:tabLst/>
              <a:defRPr/>
            </a:pPr>
            <a:r>
              <a:rPr kumimoji="0" lang="sv-SE" altLang="sv-SE"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Stadium I och begränsat stadium II:</a:t>
            </a:r>
          </a:p>
          <a:p>
            <a:pPr marL="0" marR="0" lvl="0" indent="0" algn="l" defTabSz="685800" rtl="0" eaLnBrk="1" fontAlgn="base" latinLnBrk="0" hangingPunct="1">
              <a:lnSpc>
                <a:spcPct val="100000"/>
              </a:lnSpc>
              <a:spcBef>
                <a:spcPct val="20000"/>
              </a:spcBef>
              <a:spcAft>
                <a:spcPct val="0"/>
              </a:spcAft>
              <a:buClr>
                <a:srgbClr val="870052"/>
              </a:buClr>
              <a:buSzTx/>
              <a:buFont typeface="Wingdings" panose="05000000000000000000" pitchFamily="2" charset="2"/>
              <a:buNone/>
              <a:tabLst/>
              <a:defRPr/>
            </a:pPr>
            <a:endParaRPr kumimoji="0" lang="sv-SE" altLang="sv-SE"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a:p>
            <a:pPr marL="0" marR="0" lvl="0" indent="0" algn="l" defTabSz="685800" rtl="0" eaLnBrk="1" fontAlgn="base" latinLnBrk="0" hangingPunct="1">
              <a:lnSpc>
                <a:spcPct val="100000"/>
              </a:lnSpc>
              <a:spcBef>
                <a:spcPct val="20000"/>
              </a:spcBef>
              <a:spcAft>
                <a:spcPct val="0"/>
              </a:spcAft>
              <a:buClr>
                <a:srgbClr val="870052"/>
              </a:buClr>
              <a:buSzTx/>
              <a:buFont typeface="Wingdings" panose="05000000000000000000" pitchFamily="2" charset="2"/>
              <a:buNone/>
              <a:tabLst/>
              <a:defRPr/>
            </a:pPr>
            <a:r>
              <a:rPr kumimoji="0" lang="sv-SE" altLang="sv-SE" sz="1800" b="0" i="0" u="none" strike="noStrike" kern="1200" cap="none" spc="0" normalizeH="0" baseline="0" noProof="0">
                <a:ln>
                  <a:noFill/>
                </a:ln>
                <a:solidFill>
                  <a:srgbClr val="FFFFFF"/>
                </a:solidFill>
                <a:effectLst/>
                <a:uLnTx/>
                <a:uFillTx/>
                <a:latin typeface="Arial" panose="020B0604020202020204" pitchFamily="34" charset="0"/>
                <a:ea typeface="+mn-ea"/>
                <a:cs typeface="+mn-cs"/>
              </a:rPr>
              <a:t>Lokal strålning 24 Gy i kurativt syfte.</a:t>
            </a:r>
          </a:p>
          <a:p>
            <a:pPr marL="0" marR="0" lvl="0" indent="0" algn="l" defTabSz="685800" rtl="0" eaLnBrk="1" fontAlgn="base" latinLnBrk="0" hangingPunct="1">
              <a:lnSpc>
                <a:spcPct val="100000"/>
              </a:lnSpc>
              <a:spcBef>
                <a:spcPct val="20000"/>
              </a:spcBef>
              <a:spcAft>
                <a:spcPct val="0"/>
              </a:spcAft>
              <a:buClr>
                <a:srgbClr val="870052"/>
              </a:buClr>
              <a:buSzTx/>
              <a:buFont typeface="Wingdings" panose="05000000000000000000" pitchFamily="2" charset="2"/>
              <a:buNone/>
              <a:tabLst/>
              <a:defRPr/>
            </a:pPr>
            <a:endParaRPr kumimoji="0" lang="sv-SE" altLang="sv-SE" sz="18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a:p>
            <a:pPr marL="0" marR="0" lvl="0" indent="0" algn="l" defTabSz="685800" rtl="0" eaLnBrk="1" fontAlgn="base" latinLnBrk="0" hangingPunct="1">
              <a:lnSpc>
                <a:spcPct val="100000"/>
              </a:lnSpc>
              <a:spcBef>
                <a:spcPct val="20000"/>
              </a:spcBef>
              <a:spcAft>
                <a:spcPct val="0"/>
              </a:spcAft>
              <a:buClr>
                <a:srgbClr val="870052"/>
              </a:buClr>
              <a:buSzTx/>
              <a:buFont typeface="Wingdings" panose="05000000000000000000" pitchFamily="2" charset="2"/>
              <a:buNone/>
              <a:tabLst/>
              <a:defRPr/>
            </a:pPr>
            <a:r>
              <a:rPr kumimoji="0" lang="sv-SE" altLang="sv-SE" sz="1350" b="0" i="0" u="none" strike="noStrike" kern="1200" cap="none" spc="0" normalizeH="0" baseline="0" noProof="0">
                <a:ln>
                  <a:noFill/>
                </a:ln>
                <a:solidFill>
                  <a:srgbClr val="FFFFFF"/>
                </a:solidFill>
                <a:effectLst/>
                <a:uLnTx/>
                <a:uFillTx/>
                <a:latin typeface="Arial" panose="020B0604020202020204" pitchFamily="34" charset="0"/>
                <a:ea typeface="+mn-ea"/>
                <a:cs typeface="+mn-cs"/>
              </a:rPr>
              <a:t>I historiskt material på tidiga stadier 79% 10-årsöverlevnad jfm med 66% om man inte strålade [Pugh TJ et al. Cancer 2010].</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p:txBody>
          <a:bodyPr/>
          <a:lstStyle/>
          <a:p>
            <a:endParaRPr lang="sv-SE"/>
          </a:p>
        </p:txBody>
      </p:sp>
      <p:sp>
        <p:nvSpPr>
          <p:cNvPr id="3" name="Underrubrik 2"/>
          <p:cNvSpPr>
            <a:spLocks noGrp="1"/>
          </p:cNvSpPr>
          <p:nvPr>
            <p:ph type="subTitle" idx="1"/>
          </p:nvPr>
        </p:nvSpPr>
        <p:spPr/>
        <p:txBody>
          <a:bodyPr/>
          <a:lstStyle/>
          <a:p>
            <a:endParaRPr lang="sv-SE"/>
          </a:p>
        </p:txBody>
      </p:sp>
      <p:pic>
        <p:nvPicPr>
          <p:cNvPr id="1026" name="Picture 2"/>
          <p:cNvPicPr>
            <a:picLocks noChangeAspect="1" noChangeArrowheads="1"/>
          </p:cNvPicPr>
          <p:nvPr/>
        </p:nvPicPr>
        <p:blipFill>
          <a:blip r:embed="rId2" cstate="print"/>
          <a:srcRect/>
          <a:stretch>
            <a:fillRect/>
          </a:stretch>
        </p:blipFill>
        <p:spPr bwMode="auto">
          <a:xfrm>
            <a:off x="5094620" y="0"/>
            <a:ext cx="4049380" cy="5249789"/>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1204130" y="18678"/>
            <a:ext cx="3890490" cy="5124822"/>
          </a:xfrm>
          <a:prstGeom prst="rect">
            <a:avLst/>
          </a:prstGeom>
          <a:noFill/>
          <a:ln w="9525">
            <a:noFill/>
            <a:miter lim="800000"/>
            <a:headEnd/>
            <a:tailEnd/>
          </a:ln>
        </p:spPr>
      </p:pic>
    </p:spTree>
    <p:extLst>
      <p:ext uri="{BB962C8B-B14F-4D97-AF65-F5344CB8AC3E}">
        <p14:creationId xmlns:p14="http://schemas.microsoft.com/office/powerpoint/2010/main" val="22104041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5" name="Rectangle 3">
            <a:extLst>
              <a:ext uri="{FF2B5EF4-FFF2-40B4-BE49-F238E27FC236}">
                <a16:creationId xmlns:a16="http://schemas.microsoft.com/office/drawing/2014/main" id="{C1BC43EC-A04E-4E70-F06A-3CB1D3372298}"/>
              </a:ext>
            </a:extLst>
          </p:cNvPr>
          <p:cNvSpPr>
            <a:spLocks noChangeArrowheads="1"/>
          </p:cNvSpPr>
          <p:nvPr/>
        </p:nvSpPr>
        <p:spPr bwMode="auto">
          <a:xfrm>
            <a:off x="1439466" y="195263"/>
            <a:ext cx="6048375" cy="1782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spcBef>
                <a:spcPct val="20000"/>
              </a:spcBef>
              <a:buClr>
                <a:schemeClr val="accent1"/>
              </a:buClr>
              <a:buFont typeface="Wingdings" panose="05000000000000000000" pitchFamily="2" charset="2"/>
              <a:defRPr>
                <a:solidFill>
                  <a:schemeClr val="bg1"/>
                </a:solidFill>
                <a:latin typeface="Arial" panose="020B0604020202020204" pitchFamily="34" charset="0"/>
              </a:defRPr>
            </a:lvl1pPr>
            <a:lvl2pPr marL="830263" indent="-285750">
              <a:spcBef>
                <a:spcPct val="20000"/>
              </a:spcBef>
              <a:buFont typeface="Wingdings" panose="05000000000000000000" pitchFamily="2" charset="2"/>
              <a:defRPr>
                <a:solidFill>
                  <a:schemeClr val="tx1"/>
                </a:solidFill>
                <a:latin typeface="Arial" panose="020B0604020202020204" pitchFamily="34" charset="0"/>
              </a:defRPr>
            </a:lvl2pPr>
            <a:lvl3pPr marL="1238250" indent="-228600">
              <a:spcBef>
                <a:spcPct val="20000"/>
              </a:spcBef>
              <a:buClr>
                <a:schemeClr val="accent1"/>
              </a:buClr>
              <a:buFont typeface="Wingdings" panose="05000000000000000000" pitchFamily="2" charset="2"/>
              <a:defRPr sz="1600">
                <a:solidFill>
                  <a:schemeClr val="accent1"/>
                </a:solidFill>
                <a:latin typeface="Arial" panose="020B0604020202020204" pitchFamily="34" charset="0"/>
              </a:defRPr>
            </a:lvl3pPr>
            <a:lvl4pPr marL="1646238" indent="-228600">
              <a:spcBef>
                <a:spcPct val="20000"/>
              </a:spcBef>
              <a:buFont typeface="Wingdings" panose="05000000000000000000" pitchFamily="2" charset="2"/>
              <a:defRPr sz="14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defRPr sz="2000">
                <a:solidFill>
                  <a:schemeClr val="tx1"/>
                </a:solidFill>
                <a:latin typeface="Arial" panose="020B0604020202020204" pitchFamily="34" charset="0"/>
              </a:defRPr>
            </a:lvl5pPr>
            <a:lvl6pPr marL="2514600" indent="-228600" algn="ctr" fontAlgn="base">
              <a:spcBef>
                <a:spcPct val="20000"/>
              </a:spcBef>
              <a:spcAft>
                <a:spcPct val="0"/>
              </a:spcAft>
              <a:buClr>
                <a:schemeClr val="accent1"/>
              </a:buClr>
              <a:buFont typeface="Wingdings" panose="05000000000000000000" pitchFamily="2" charset="2"/>
              <a:defRPr sz="2000">
                <a:solidFill>
                  <a:schemeClr val="tx1"/>
                </a:solidFill>
                <a:latin typeface="Arial" panose="020B0604020202020204" pitchFamily="34" charset="0"/>
              </a:defRPr>
            </a:lvl6pPr>
            <a:lvl7pPr marL="2971800" indent="-228600" algn="ctr" fontAlgn="base">
              <a:spcBef>
                <a:spcPct val="20000"/>
              </a:spcBef>
              <a:spcAft>
                <a:spcPct val="0"/>
              </a:spcAft>
              <a:buClr>
                <a:schemeClr val="accent1"/>
              </a:buClr>
              <a:buFont typeface="Wingdings" panose="05000000000000000000" pitchFamily="2" charset="2"/>
              <a:defRPr sz="2000">
                <a:solidFill>
                  <a:schemeClr val="tx1"/>
                </a:solidFill>
                <a:latin typeface="Arial" panose="020B0604020202020204" pitchFamily="34" charset="0"/>
              </a:defRPr>
            </a:lvl7pPr>
            <a:lvl8pPr marL="3429000" indent="-228600" algn="ctr" fontAlgn="base">
              <a:spcBef>
                <a:spcPct val="20000"/>
              </a:spcBef>
              <a:spcAft>
                <a:spcPct val="0"/>
              </a:spcAft>
              <a:buClr>
                <a:schemeClr val="accent1"/>
              </a:buClr>
              <a:buFont typeface="Wingdings" panose="05000000000000000000" pitchFamily="2" charset="2"/>
              <a:defRPr sz="2000">
                <a:solidFill>
                  <a:schemeClr val="tx1"/>
                </a:solidFill>
                <a:latin typeface="Arial" panose="020B0604020202020204" pitchFamily="34" charset="0"/>
              </a:defRPr>
            </a:lvl8pPr>
            <a:lvl9pPr marL="3886200" indent="-228600" algn="ctr" fontAlgn="base">
              <a:spcBef>
                <a:spcPct val="20000"/>
              </a:spcBef>
              <a:spcAft>
                <a:spcPct val="0"/>
              </a:spcAft>
              <a:buClr>
                <a:schemeClr val="accent1"/>
              </a:buClr>
              <a:buFont typeface="Wingdings" panose="05000000000000000000" pitchFamily="2" charset="2"/>
              <a:defRPr sz="2000">
                <a:solidFill>
                  <a:schemeClr val="tx1"/>
                </a:solidFill>
                <a:latin typeface="Arial" panose="020B0604020202020204" pitchFamily="34" charset="0"/>
              </a:defRPr>
            </a:lvl9pPr>
          </a:lstStyle>
          <a:p>
            <a:pPr marL="0" marR="0" lvl="0" indent="0" algn="l" defTabSz="685800" rtl="0" eaLnBrk="1" fontAlgn="base" latinLnBrk="0" hangingPunct="1">
              <a:lnSpc>
                <a:spcPct val="100000"/>
              </a:lnSpc>
              <a:spcBef>
                <a:spcPct val="20000"/>
              </a:spcBef>
              <a:spcAft>
                <a:spcPct val="0"/>
              </a:spcAft>
              <a:buClr>
                <a:srgbClr val="870052"/>
              </a:buClr>
              <a:buSzTx/>
              <a:buFont typeface="Wingdings" panose="05000000000000000000" pitchFamily="2" charset="2"/>
              <a:buNone/>
              <a:tabLst/>
              <a:defRPr/>
            </a:pPr>
            <a:r>
              <a:rPr kumimoji="0" lang="sv-SE" altLang="sv-SE" sz="27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Behandling</a:t>
            </a:r>
          </a:p>
          <a:p>
            <a:pPr marL="0" marR="0" lvl="0" indent="0" algn="l" defTabSz="685800" rtl="0" eaLnBrk="1" fontAlgn="base" latinLnBrk="0" hangingPunct="1">
              <a:lnSpc>
                <a:spcPct val="100000"/>
              </a:lnSpc>
              <a:spcBef>
                <a:spcPct val="20000"/>
              </a:spcBef>
              <a:spcAft>
                <a:spcPct val="0"/>
              </a:spcAft>
              <a:buClr>
                <a:srgbClr val="870052"/>
              </a:buClr>
              <a:buSzTx/>
              <a:buFont typeface="Wingdings" panose="05000000000000000000" pitchFamily="2" charset="2"/>
              <a:buNone/>
              <a:tabLst/>
              <a:defRPr/>
            </a:pPr>
            <a:endParaRPr kumimoji="0" lang="sv-SE" altLang="sv-SE" sz="13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685800" rtl="0" eaLnBrk="1" fontAlgn="base" latinLnBrk="0" hangingPunct="1">
              <a:lnSpc>
                <a:spcPct val="100000"/>
              </a:lnSpc>
              <a:spcBef>
                <a:spcPct val="20000"/>
              </a:spcBef>
              <a:spcAft>
                <a:spcPct val="0"/>
              </a:spcAft>
              <a:buClr>
                <a:srgbClr val="870052"/>
              </a:buClr>
              <a:buSzTx/>
              <a:buFont typeface="Wingdings" panose="05000000000000000000" pitchFamily="2" charset="2"/>
              <a:buNone/>
              <a:tabLst/>
              <a:defRPr/>
            </a:pPr>
            <a:r>
              <a:rPr kumimoji="0" lang="sv-SE" altLang="sv-SE"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Resten av vad jag kommer att säga är förankrat i större delen av Norden, men internationell konsensus saknas.</a:t>
            </a:r>
            <a:endParaRPr kumimoji="0" lang="sv-SE" altLang="sv-SE" sz="135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pic>
        <p:nvPicPr>
          <p:cNvPr id="520196" name="Picture 4">
            <a:extLst>
              <a:ext uri="{FF2B5EF4-FFF2-40B4-BE49-F238E27FC236}">
                <a16:creationId xmlns:a16="http://schemas.microsoft.com/office/drawing/2014/main" id="{952A573C-90FC-4C56-1976-A87D744984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3860" y="1653779"/>
            <a:ext cx="4536281" cy="30670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a:extLst>
              <a:ext uri="{FF2B5EF4-FFF2-40B4-BE49-F238E27FC236}">
                <a16:creationId xmlns:a16="http://schemas.microsoft.com/office/drawing/2014/main" id="{187A0B27-4D4F-456F-A781-15ADD2B99FEC}"/>
              </a:ext>
            </a:extLst>
          </p:cNvPr>
          <p:cNvSpPr>
            <a:spLocks noChangeArrowheads="1"/>
          </p:cNvSpPr>
          <p:nvPr/>
        </p:nvSpPr>
        <p:spPr bwMode="auto">
          <a:xfrm>
            <a:off x="107504" y="0"/>
            <a:ext cx="8928992" cy="483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à"/>
              <a:defRPr>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
              <a:defRPr sz="1600">
                <a:solidFill>
                  <a:schemeClr val="accent1"/>
                </a:solidFill>
                <a:latin typeface="Arial" panose="020B0604020202020204" pitchFamily="34" charset="0"/>
              </a:defRPr>
            </a:lvl3pPr>
            <a:lvl4pPr marL="1600200" indent="-228600">
              <a:spcBef>
                <a:spcPct val="20000"/>
              </a:spcBef>
              <a:buFont typeface="Wingdings" panose="05000000000000000000" pitchFamily="2" charset="2"/>
              <a:buChar char="à"/>
              <a:defRPr sz="14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sv-SE" altLang="sv-SE" sz="1800" b="1" i="0" u="none" strike="noStrike" kern="1200" cap="none" spc="0" normalizeH="0" baseline="0" noProof="0" dirty="0" err="1">
                <a:ln>
                  <a:noFill/>
                </a:ln>
                <a:solidFill>
                  <a:srgbClr val="FFFF00"/>
                </a:solidFill>
                <a:effectLst/>
                <a:uLnTx/>
                <a:uFillTx/>
                <a:latin typeface="Arial" panose="020B0604020202020204" pitchFamily="34" charset="0"/>
                <a:ea typeface="+mn-ea"/>
                <a:cs typeface="+mn-cs"/>
              </a:rPr>
              <a:t>Follicular</a:t>
            </a:r>
            <a:r>
              <a:rPr kumimoji="0" lang="sv-SE" altLang="sv-SE" sz="18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rPr>
              <a:t> </a:t>
            </a:r>
            <a:r>
              <a:rPr kumimoji="0" lang="sv-SE" altLang="sv-SE" sz="1800" b="1" i="0" u="none" strike="noStrike" kern="1200" cap="none" spc="0" normalizeH="0" baseline="0" noProof="0" dirty="0" err="1">
                <a:ln>
                  <a:noFill/>
                </a:ln>
                <a:solidFill>
                  <a:srgbClr val="FFFF00"/>
                </a:solidFill>
                <a:effectLst/>
                <a:uLnTx/>
                <a:uFillTx/>
                <a:latin typeface="Arial" panose="020B0604020202020204" pitchFamily="34" charset="0"/>
                <a:ea typeface="+mn-ea"/>
                <a:cs typeface="+mn-cs"/>
              </a:rPr>
              <a:t>lymphoma</a:t>
            </a:r>
            <a:endParaRPr kumimoji="0" lang="sv-SE" altLang="sv-SE" sz="1800" b="1" i="0" u="none" strike="noStrike" kern="1200" cap="none" spc="0" normalizeH="0" baseline="0" noProof="0" dirty="0">
              <a:ln>
                <a:noFill/>
              </a:ln>
              <a:solidFill>
                <a:srgbClr val="FFFF00"/>
              </a:solidFill>
              <a:effectLst/>
              <a:uLnTx/>
              <a:uFillTx/>
              <a:latin typeface="Arial" panose="020B0604020202020204" pitchFamily="34" charset="0"/>
              <a:ea typeface="+mn-ea"/>
              <a:cs typeface="+mn-cs"/>
            </a:endParaRPr>
          </a:p>
        </p:txBody>
      </p:sp>
      <p:sp>
        <p:nvSpPr>
          <p:cNvPr id="2" name="Rektangel 1">
            <a:extLst>
              <a:ext uri="{FF2B5EF4-FFF2-40B4-BE49-F238E27FC236}">
                <a16:creationId xmlns:a16="http://schemas.microsoft.com/office/drawing/2014/main" id="{B5882DFF-5D63-CF8B-3B68-974A7452837C}"/>
              </a:ext>
            </a:extLst>
          </p:cNvPr>
          <p:cNvSpPr/>
          <p:nvPr/>
        </p:nvSpPr>
        <p:spPr>
          <a:xfrm>
            <a:off x="107504" y="368582"/>
            <a:ext cx="8784976"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So </a:t>
            </a:r>
            <a:r>
              <a:rPr kumimoji="0" lang="sv-SE" sz="18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this</a:t>
            </a:r>
            <a:r>
              <a:rPr kumimoji="0" lang="sv-SE"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is </a:t>
            </a:r>
            <a:r>
              <a:rPr kumimoji="0" lang="sv-SE" sz="18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about</a:t>
            </a:r>
            <a:r>
              <a:rPr kumimoji="0" lang="sv-SE"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sv-SE" sz="18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generalized</a:t>
            </a:r>
            <a:r>
              <a:rPr kumimoji="0" lang="sv-SE"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FL </a:t>
            </a:r>
            <a:r>
              <a:rPr kumimoji="0" lang="sv-SE" sz="18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grade</a:t>
            </a:r>
            <a:r>
              <a:rPr kumimoji="0" lang="sv-SE"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1-3A </a:t>
            </a:r>
            <a:r>
              <a:rPr kumimoji="0" lang="sv-SE" sz="18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with</a:t>
            </a:r>
            <a:r>
              <a:rPr kumimoji="0" lang="sv-SE"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sv-SE" sz="18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treatment</a:t>
            </a:r>
            <a:r>
              <a:rPr kumimoji="0" lang="sv-SE"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r>
              <a:rPr kumimoji="0" lang="sv-SE" sz="1800" b="0"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indication</a:t>
            </a:r>
            <a:endParaRPr kumimoji="0" lang="sv-SE"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pic>
        <p:nvPicPr>
          <p:cNvPr id="5" name="Bildobjekt 4">
            <a:extLst>
              <a:ext uri="{FF2B5EF4-FFF2-40B4-BE49-F238E27FC236}">
                <a16:creationId xmlns:a16="http://schemas.microsoft.com/office/drawing/2014/main" id="{AE4A674B-A621-8432-A2BE-5A06E1E09411}"/>
              </a:ext>
            </a:extLst>
          </p:cNvPr>
          <p:cNvPicPr>
            <a:picLocks noChangeAspect="1"/>
          </p:cNvPicPr>
          <p:nvPr/>
        </p:nvPicPr>
        <p:blipFill rotWithShape="1">
          <a:blip r:embed="rId2"/>
          <a:srcRect l="27163" t="32385" r="29526" b="27945"/>
          <a:stretch/>
        </p:blipFill>
        <p:spPr>
          <a:xfrm>
            <a:off x="323528" y="1707654"/>
            <a:ext cx="3960440" cy="1945958"/>
          </a:xfrm>
          <a:prstGeom prst="rect">
            <a:avLst/>
          </a:prstGeom>
        </p:spPr>
      </p:pic>
      <p:pic>
        <p:nvPicPr>
          <p:cNvPr id="11" name="Bildobjekt 10">
            <a:extLst>
              <a:ext uri="{FF2B5EF4-FFF2-40B4-BE49-F238E27FC236}">
                <a16:creationId xmlns:a16="http://schemas.microsoft.com/office/drawing/2014/main" id="{0A361804-C5B7-2060-EAA1-CC6A6E6D5F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356" y="777685"/>
            <a:ext cx="1053263" cy="797147"/>
          </a:xfrm>
          <a:prstGeom prst="rect">
            <a:avLst/>
          </a:prstGeom>
        </p:spPr>
      </p:pic>
      <p:pic>
        <p:nvPicPr>
          <p:cNvPr id="13" name="Bildobjekt 12">
            <a:extLst>
              <a:ext uri="{FF2B5EF4-FFF2-40B4-BE49-F238E27FC236}">
                <a16:creationId xmlns:a16="http://schemas.microsoft.com/office/drawing/2014/main" id="{5872E62D-29FF-10BE-E4CF-C35C0F5A58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9378" y="787742"/>
            <a:ext cx="1259344" cy="787090"/>
          </a:xfrm>
          <a:prstGeom prst="rect">
            <a:avLst/>
          </a:prstGeom>
        </p:spPr>
      </p:pic>
      <p:pic>
        <p:nvPicPr>
          <p:cNvPr id="8" name="Bildobjekt 7">
            <a:extLst>
              <a:ext uri="{FF2B5EF4-FFF2-40B4-BE49-F238E27FC236}">
                <a16:creationId xmlns:a16="http://schemas.microsoft.com/office/drawing/2014/main" id="{9501A1F4-9B54-D773-5308-863374361DA0}"/>
              </a:ext>
            </a:extLst>
          </p:cNvPr>
          <p:cNvPicPr>
            <a:picLocks noChangeAspect="1"/>
          </p:cNvPicPr>
          <p:nvPr/>
        </p:nvPicPr>
        <p:blipFill rotWithShape="1">
          <a:blip r:embed="rId5"/>
          <a:srcRect l="30784" t="19732" r="17662" b="32418"/>
          <a:stretch/>
        </p:blipFill>
        <p:spPr>
          <a:xfrm>
            <a:off x="4439378" y="1707653"/>
            <a:ext cx="4597118" cy="2947173"/>
          </a:xfrm>
          <a:prstGeom prst="rect">
            <a:avLst/>
          </a:prstGeom>
        </p:spPr>
      </p:pic>
    </p:spTree>
    <p:extLst>
      <p:ext uri="{BB962C8B-B14F-4D97-AF65-F5344CB8AC3E}">
        <p14:creationId xmlns:p14="http://schemas.microsoft.com/office/powerpoint/2010/main" val="17605612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a:extLst>
              <a:ext uri="{FF2B5EF4-FFF2-40B4-BE49-F238E27FC236}">
                <a16:creationId xmlns:a16="http://schemas.microsoft.com/office/drawing/2014/main" id="{187A0B27-4D4F-456F-A781-15ADD2B99FEC}"/>
              </a:ext>
            </a:extLst>
          </p:cNvPr>
          <p:cNvSpPr>
            <a:spLocks noChangeArrowheads="1"/>
          </p:cNvSpPr>
          <p:nvPr/>
        </p:nvSpPr>
        <p:spPr bwMode="auto">
          <a:xfrm>
            <a:off x="107504" y="0"/>
            <a:ext cx="58293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Font typeface="Wingdings" panose="05000000000000000000" pitchFamily="2" charset="2"/>
              <a:buChar char="à"/>
              <a:defRPr>
                <a:solidFill>
                  <a:schemeClr val="tx1"/>
                </a:solidFill>
                <a:latin typeface="Arial" panose="020B0604020202020204" pitchFamily="34" charset="0"/>
              </a:defRPr>
            </a:lvl2pPr>
            <a:lvl3pPr marL="1143000" indent="-228600">
              <a:spcBef>
                <a:spcPct val="20000"/>
              </a:spcBef>
              <a:buClr>
                <a:schemeClr val="accent1"/>
              </a:buClr>
              <a:buFont typeface="Wingdings" panose="05000000000000000000" pitchFamily="2" charset="2"/>
              <a:buChar char="§"/>
              <a:defRPr sz="1600">
                <a:solidFill>
                  <a:schemeClr val="accent1"/>
                </a:solidFill>
                <a:latin typeface="Arial" panose="020B0604020202020204" pitchFamily="34" charset="0"/>
              </a:defRPr>
            </a:lvl3pPr>
            <a:lvl4pPr marL="1600200" indent="-228600">
              <a:spcBef>
                <a:spcPct val="20000"/>
              </a:spcBef>
              <a:buFont typeface="Wingdings" panose="05000000000000000000" pitchFamily="2" charset="2"/>
              <a:buChar char="à"/>
              <a:defRPr sz="1400">
                <a:solidFill>
                  <a:schemeClr val="tx1"/>
                </a:solidFill>
                <a:latin typeface="Arial" panose="020B0604020202020204" pitchFamily="34" charset="0"/>
              </a:defRPr>
            </a:lvl4pPr>
            <a:lvl5pPr marL="2057400" indent="-228600">
              <a:spcBef>
                <a:spcPct val="20000"/>
              </a:spcBef>
              <a:buClr>
                <a:schemeClr val="accent1"/>
              </a:buClr>
              <a:buFont typeface="Wingdings" panose="05000000000000000000" pitchFamily="2" charset="2"/>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accent1"/>
              </a:buClr>
              <a:buFont typeface="Wingdings" panose="05000000000000000000" pitchFamily="2" charset="2"/>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accent1"/>
              </a:buClr>
              <a:buFont typeface="Wingdings" panose="05000000000000000000" pitchFamily="2" charset="2"/>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accent1"/>
              </a:buClr>
              <a:buFont typeface="Wingdings" panose="05000000000000000000" pitchFamily="2" charset="2"/>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accent1"/>
              </a:buClr>
              <a:buFont typeface="Wingdings" panose="05000000000000000000" pitchFamily="2" charset="2"/>
              <a:defRPr sz="2000">
                <a:solidFill>
                  <a:schemeClr val="tx1"/>
                </a:solidFill>
                <a:latin typeface="Arial" panose="020B0604020202020204" pitchFamily="34" charset="0"/>
              </a:defRPr>
            </a:lvl9pPr>
          </a:lstStyle>
          <a:p>
            <a:pPr eaLnBrk="1" hangingPunct="1">
              <a:spcBef>
                <a:spcPct val="0"/>
              </a:spcBef>
              <a:buClrTx/>
              <a:buFontTx/>
              <a:buNone/>
            </a:pPr>
            <a:r>
              <a:rPr lang="sv-SE" altLang="sv-SE" sz="2400" b="1" dirty="0" err="1">
                <a:solidFill>
                  <a:schemeClr val="accent1"/>
                </a:solidFill>
              </a:rPr>
              <a:t>Follikulärt</a:t>
            </a:r>
            <a:r>
              <a:rPr lang="sv-SE" altLang="sv-SE" sz="2400" b="1" dirty="0">
                <a:solidFill>
                  <a:schemeClr val="accent1"/>
                </a:solidFill>
              </a:rPr>
              <a:t> lymfom</a:t>
            </a:r>
            <a:endParaRPr lang="sv-SE" altLang="sv-SE" sz="2100" b="1" dirty="0">
              <a:solidFill>
                <a:schemeClr val="accent1"/>
              </a:solidFill>
            </a:endParaRPr>
          </a:p>
        </p:txBody>
      </p:sp>
      <p:sp>
        <p:nvSpPr>
          <p:cNvPr id="2" name="Rektangel 1">
            <a:extLst>
              <a:ext uri="{FF2B5EF4-FFF2-40B4-BE49-F238E27FC236}">
                <a16:creationId xmlns:a16="http://schemas.microsoft.com/office/drawing/2014/main" id="{B5882DFF-5D63-CF8B-3B68-974A7452837C}"/>
              </a:ext>
            </a:extLst>
          </p:cNvPr>
          <p:cNvSpPr/>
          <p:nvPr/>
        </p:nvSpPr>
        <p:spPr>
          <a:xfrm>
            <a:off x="6289679" y="843853"/>
            <a:ext cx="2736304" cy="2308324"/>
          </a:xfrm>
          <a:prstGeom prst="rect">
            <a:avLst/>
          </a:prstGeom>
        </p:spPr>
        <p:txBody>
          <a:bodyPr wrap="square">
            <a:spAutoFit/>
          </a:bodyPr>
          <a:lstStyle/>
          <a:p>
            <a:r>
              <a:rPr lang="sv-SE" dirty="0">
                <a:solidFill>
                  <a:srgbClr val="FFFF00"/>
                </a:solidFill>
                <a:latin typeface="Arial" panose="020B0604020202020204" pitchFamily="34" charset="0"/>
                <a:cs typeface="Arial" panose="020B0604020202020204" pitchFamily="34" charset="0"/>
              </a:rPr>
              <a:t>In Sweden:</a:t>
            </a:r>
          </a:p>
          <a:p>
            <a:r>
              <a:rPr lang="sv-SE" dirty="0">
                <a:solidFill>
                  <a:srgbClr val="FFFF00"/>
                </a:solidFill>
                <a:latin typeface="Arial" panose="020B0604020202020204" pitchFamily="34" charset="0"/>
                <a:cs typeface="Arial" panose="020B0604020202020204" pitchFamily="34" charset="0"/>
              </a:rPr>
              <a:t>17% </a:t>
            </a:r>
            <a:r>
              <a:rPr lang="sv-SE" dirty="0" err="1">
                <a:solidFill>
                  <a:srgbClr val="FFFF00"/>
                </a:solidFill>
                <a:latin typeface="Arial" panose="020B0604020202020204" pitchFamily="34" charset="0"/>
                <a:cs typeface="Arial" panose="020B0604020202020204" pitchFamily="34" charset="0"/>
              </a:rPr>
              <a:t>remain</a:t>
            </a:r>
            <a:r>
              <a:rPr lang="sv-SE" dirty="0">
                <a:solidFill>
                  <a:srgbClr val="FFFF00"/>
                </a:solidFill>
                <a:latin typeface="Arial" panose="020B0604020202020204" pitchFamily="34" charset="0"/>
                <a:cs typeface="Arial" panose="020B0604020202020204" pitchFamily="34" charset="0"/>
              </a:rPr>
              <a:t> </a:t>
            </a:r>
            <a:r>
              <a:rPr lang="sv-SE" dirty="0" err="1">
                <a:solidFill>
                  <a:srgbClr val="FFFF00"/>
                </a:solidFill>
                <a:latin typeface="Arial" panose="020B0604020202020204" pitchFamily="34" charset="0"/>
                <a:cs typeface="Arial" panose="020B0604020202020204" pitchFamily="34" charset="0"/>
              </a:rPr>
              <a:t>untreated</a:t>
            </a:r>
            <a:r>
              <a:rPr lang="sv-SE" dirty="0">
                <a:solidFill>
                  <a:srgbClr val="FFFF00"/>
                </a:solidFill>
                <a:latin typeface="Arial" panose="020B0604020202020204" pitchFamily="34" charset="0"/>
                <a:cs typeface="Arial" panose="020B0604020202020204" pitchFamily="34" charset="0"/>
              </a:rPr>
              <a:t> for a </a:t>
            </a:r>
            <a:r>
              <a:rPr lang="sv-SE" dirty="0" err="1">
                <a:solidFill>
                  <a:srgbClr val="FFFF00"/>
                </a:solidFill>
                <a:latin typeface="Arial" panose="020B0604020202020204" pitchFamily="34" charset="0"/>
                <a:cs typeface="Arial" panose="020B0604020202020204" pitchFamily="34" charset="0"/>
              </a:rPr>
              <a:t>looong</a:t>
            </a:r>
            <a:r>
              <a:rPr lang="sv-SE" dirty="0">
                <a:solidFill>
                  <a:srgbClr val="FFFF00"/>
                </a:solidFill>
                <a:latin typeface="Arial" panose="020B0604020202020204" pitchFamily="34" charset="0"/>
                <a:cs typeface="Arial" panose="020B0604020202020204" pitchFamily="34" charset="0"/>
              </a:rPr>
              <a:t> </a:t>
            </a:r>
            <a:r>
              <a:rPr lang="sv-SE" dirty="0" err="1">
                <a:solidFill>
                  <a:srgbClr val="FFFF00"/>
                </a:solidFill>
                <a:latin typeface="Arial" panose="020B0604020202020204" pitchFamily="34" charset="0"/>
                <a:cs typeface="Arial" panose="020B0604020202020204" pitchFamily="34" charset="0"/>
              </a:rPr>
              <a:t>time</a:t>
            </a:r>
            <a:endParaRPr lang="sv-SE" dirty="0">
              <a:solidFill>
                <a:srgbClr val="FFFF00"/>
              </a:solidFill>
              <a:latin typeface="Arial" panose="020B0604020202020204" pitchFamily="34" charset="0"/>
              <a:cs typeface="Arial" panose="020B0604020202020204" pitchFamily="34" charset="0"/>
            </a:endParaRPr>
          </a:p>
          <a:p>
            <a:r>
              <a:rPr lang="sv-SE" dirty="0">
                <a:solidFill>
                  <a:srgbClr val="FFFF00"/>
                </a:solidFill>
                <a:latin typeface="Arial" panose="020B0604020202020204" pitchFamily="34" charset="0"/>
                <a:cs typeface="Arial" panose="020B0604020202020204" pitchFamily="34" charset="0"/>
              </a:rPr>
              <a:t>20% </a:t>
            </a:r>
            <a:r>
              <a:rPr lang="sv-SE" dirty="0" err="1">
                <a:solidFill>
                  <a:srgbClr val="FFFF00"/>
                </a:solidFill>
                <a:latin typeface="Arial" panose="020B0604020202020204" pitchFamily="34" charset="0"/>
                <a:cs typeface="Arial" panose="020B0604020202020204" pitchFamily="34" charset="0"/>
              </a:rPr>
              <a:t>only</a:t>
            </a:r>
            <a:r>
              <a:rPr lang="sv-SE" dirty="0">
                <a:solidFill>
                  <a:srgbClr val="FFFF00"/>
                </a:solidFill>
                <a:latin typeface="Arial" panose="020B0604020202020204" pitchFamily="34" charset="0"/>
                <a:cs typeface="Arial" panose="020B0604020202020204" pitchFamily="34" charset="0"/>
              </a:rPr>
              <a:t> </a:t>
            </a:r>
            <a:r>
              <a:rPr lang="sv-SE" dirty="0" err="1">
                <a:solidFill>
                  <a:srgbClr val="FFFF00"/>
                </a:solidFill>
                <a:latin typeface="Arial" panose="020B0604020202020204" pitchFamily="34" charset="0"/>
                <a:cs typeface="Arial" panose="020B0604020202020204" pitchFamily="34" charset="0"/>
              </a:rPr>
              <a:t>radiotherapy</a:t>
            </a:r>
            <a:endParaRPr lang="sv-SE" dirty="0">
              <a:solidFill>
                <a:srgbClr val="FFFF00"/>
              </a:solidFill>
              <a:latin typeface="Arial" panose="020B0604020202020204" pitchFamily="34" charset="0"/>
              <a:cs typeface="Arial" panose="020B0604020202020204" pitchFamily="34" charset="0"/>
            </a:endParaRPr>
          </a:p>
          <a:p>
            <a:r>
              <a:rPr lang="sv-SE" dirty="0">
                <a:solidFill>
                  <a:srgbClr val="FFFF00"/>
                </a:solidFill>
                <a:latin typeface="Arial" panose="020B0604020202020204" pitchFamily="34" charset="0"/>
                <a:cs typeface="Arial" panose="020B0604020202020204" pitchFamily="34" charset="0"/>
              </a:rPr>
              <a:t>25% </a:t>
            </a:r>
            <a:r>
              <a:rPr lang="sv-SE" dirty="0" err="1">
                <a:solidFill>
                  <a:srgbClr val="FFFF00"/>
                </a:solidFill>
                <a:latin typeface="Arial" panose="020B0604020202020204" pitchFamily="34" charset="0"/>
                <a:cs typeface="Arial" panose="020B0604020202020204" pitchFamily="34" charset="0"/>
              </a:rPr>
              <a:t>rituximab</a:t>
            </a:r>
            <a:r>
              <a:rPr lang="sv-SE" dirty="0">
                <a:solidFill>
                  <a:srgbClr val="FFFF00"/>
                </a:solidFill>
                <a:latin typeface="Arial" panose="020B0604020202020204" pitchFamily="34" charset="0"/>
                <a:cs typeface="Arial" panose="020B0604020202020204" pitchFamily="34" charset="0"/>
              </a:rPr>
              <a:t> </a:t>
            </a:r>
            <a:r>
              <a:rPr lang="sv-SE" dirty="0" err="1">
                <a:solidFill>
                  <a:srgbClr val="FFFF00"/>
                </a:solidFill>
                <a:latin typeface="Arial" panose="020B0604020202020204" pitchFamily="34" charset="0"/>
                <a:cs typeface="Arial" panose="020B0604020202020204" pitchFamily="34" charset="0"/>
              </a:rPr>
              <a:t>alone</a:t>
            </a:r>
            <a:endParaRPr lang="sv-SE" dirty="0">
              <a:solidFill>
                <a:srgbClr val="FFFF00"/>
              </a:solidFill>
              <a:latin typeface="Arial" panose="020B0604020202020204" pitchFamily="34" charset="0"/>
              <a:cs typeface="Arial" panose="020B0604020202020204" pitchFamily="34" charset="0"/>
            </a:endParaRPr>
          </a:p>
          <a:p>
            <a:r>
              <a:rPr lang="sv-SE" dirty="0">
                <a:solidFill>
                  <a:srgbClr val="FFFF00"/>
                </a:solidFill>
                <a:latin typeface="Arial" panose="020B0604020202020204" pitchFamily="34" charset="0"/>
                <a:cs typeface="Arial" panose="020B0604020202020204" pitchFamily="34" charset="0"/>
              </a:rPr>
              <a:t>38% R-</a:t>
            </a:r>
            <a:r>
              <a:rPr lang="sv-SE" dirty="0" err="1">
                <a:solidFill>
                  <a:srgbClr val="FFFF00"/>
                </a:solidFill>
                <a:latin typeface="Arial" panose="020B0604020202020204" pitchFamily="34" charset="0"/>
                <a:cs typeface="Arial" panose="020B0604020202020204" pitchFamily="34" charset="0"/>
              </a:rPr>
              <a:t>chemo</a:t>
            </a:r>
            <a:endParaRPr lang="sv-SE" dirty="0">
              <a:solidFill>
                <a:srgbClr val="FFFF00"/>
              </a:solidFill>
              <a:latin typeface="Arial" panose="020B0604020202020204" pitchFamily="34" charset="0"/>
              <a:cs typeface="Arial" panose="020B0604020202020204" pitchFamily="34" charset="0"/>
            </a:endParaRPr>
          </a:p>
          <a:p>
            <a:r>
              <a:rPr lang="sv-SE" dirty="0">
                <a:solidFill>
                  <a:srgbClr val="FFFF00"/>
                </a:solidFill>
                <a:latin typeface="Arial" panose="020B0604020202020204" pitchFamily="34" charset="0"/>
                <a:cs typeface="Arial" panose="020B0604020202020204" pitchFamily="34" charset="0"/>
              </a:rPr>
              <a:t>   </a:t>
            </a:r>
            <a:r>
              <a:rPr lang="sv-SE" dirty="0" err="1">
                <a:solidFill>
                  <a:srgbClr val="FFFF00"/>
                </a:solidFill>
                <a:latin typeface="Arial" panose="020B0604020202020204" pitchFamily="34" charset="0"/>
                <a:cs typeface="Arial" panose="020B0604020202020204" pitchFamily="34" charset="0"/>
              </a:rPr>
              <a:t>of</a:t>
            </a:r>
            <a:r>
              <a:rPr lang="sv-SE" dirty="0">
                <a:solidFill>
                  <a:srgbClr val="FFFF00"/>
                </a:solidFill>
                <a:latin typeface="Arial" panose="020B0604020202020204" pitchFamily="34" charset="0"/>
                <a:cs typeface="Arial" panose="020B0604020202020204" pitchFamily="34" charset="0"/>
              </a:rPr>
              <a:t> </a:t>
            </a:r>
            <a:r>
              <a:rPr lang="sv-SE" dirty="0" err="1">
                <a:solidFill>
                  <a:srgbClr val="FFFF00"/>
                </a:solidFill>
                <a:latin typeface="Arial" panose="020B0604020202020204" pitchFamily="34" charset="0"/>
                <a:cs typeface="Arial" panose="020B0604020202020204" pitchFamily="34" charset="0"/>
              </a:rPr>
              <a:t>which</a:t>
            </a:r>
            <a:endParaRPr lang="sv-SE" dirty="0">
              <a:solidFill>
                <a:srgbClr val="FFFF00"/>
              </a:solidFill>
              <a:latin typeface="Arial" panose="020B0604020202020204" pitchFamily="34" charset="0"/>
              <a:cs typeface="Arial" panose="020B0604020202020204" pitchFamily="34" charset="0"/>
            </a:endParaRPr>
          </a:p>
          <a:p>
            <a:r>
              <a:rPr lang="sv-SE" dirty="0">
                <a:solidFill>
                  <a:srgbClr val="FFFF00"/>
                </a:solidFill>
                <a:latin typeface="Arial" panose="020B0604020202020204" pitchFamily="34" charset="0"/>
                <a:cs typeface="Arial" panose="020B0604020202020204" pitchFamily="34" charset="0"/>
              </a:rPr>
              <a:t>   </a:t>
            </a:r>
            <a:r>
              <a:rPr lang="sv-SE" dirty="0" err="1">
                <a:solidFill>
                  <a:srgbClr val="FFFF00"/>
                </a:solidFill>
                <a:latin typeface="Arial" panose="020B0604020202020204" pitchFamily="34" charset="0"/>
                <a:cs typeface="Arial" panose="020B0604020202020204" pitchFamily="34" charset="0"/>
              </a:rPr>
              <a:t>Benda</a:t>
            </a:r>
            <a:r>
              <a:rPr lang="sv-SE" dirty="0">
                <a:solidFill>
                  <a:srgbClr val="FFFF00"/>
                </a:solidFill>
                <a:latin typeface="Arial" panose="020B0604020202020204" pitchFamily="34" charset="0"/>
                <a:cs typeface="Arial" panose="020B0604020202020204" pitchFamily="34" charset="0"/>
              </a:rPr>
              <a:t> : CHOP 	2:1</a:t>
            </a:r>
          </a:p>
        </p:txBody>
      </p:sp>
      <p:sp>
        <p:nvSpPr>
          <p:cNvPr id="4" name="Pil: höger 3">
            <a:extLst>
              <a:ext uri="{FF2B5EF4-FFF2-40B4-BE49-F238E27FC236}">
                <a16:creationId xmlns:a16="http://schemas.microsoft.com/office/drawing/2014/main" id="{7B705298-D6EF-0639-D25A-A106841D2181}"/>
              </a:ext>
            </a:extLst>
          </p:cNvPr>
          <p:cNvSpPr/>
          <p:nvPr/>
        </p:nvSpPr>
        <p:spPr>
          <a:xfrm>
            <a:off x="5314710" y="1720222"/>
            <a:ext cx="792088" cy="57606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highlight>
                <a:srgbClr val="FFFF00"/>
              </a:highlight>
            </a:endParaRPr>
          </a:p>
        </p:txBody>
      </p:sp>
      <p:pic>
        <p:nvPicPr>
          <p:cNvPr id="5" name="Bildobjekt 4">
            <a:extLst>
              <a:ext uri="{FF2B5EF4-FFF2-40B4-BE49-F238E27FC236}">
                <a16:creationId xmlns:a16="http://schemas.microsoft.com/office/drawing/2014/main" id="{B38601A1-4ED7-7BDF-233D-FFB5866897B3}"/>
              </a:ext>
            </a:extLst>
          </p:cNvPr>
          <p:cNvPicPr>
            <a:picLocks noChangeAspect="1"/>
          </p:cNvPicPr>
          <p:nvPr/>
        </p:nvPicPr>
        <p:blipFill rotWithShape="1">
          <a:blip r:embed="rId2"/>
          <a:srcRect l="30784" t="19732" r="17662" b="32418"/>
          <a:stretch/>
        </p:blipFill>
        <p:spPr>
          <a:xfrm>
            <a:off x="181484" y="751372"/>
            <a:ext cx="4597118" cy="2947173"/>
          </a:xfrm>
          <a:prstGeom prst="rect">
            <a:avLst/>
          </a:prstGeom>
        </p:spPr>
      </p:pic>
    </p:spTree>
    <p:extLst>
      <p:ext uri="{BB962C8B-B14F-4D97-AF65-F5344CB8AC3E}">
        <p14:creationId xmlns:p14="http://schemas.microsoft.com/office/powerpoint/2010/main" val="28982818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DC133BF5-63FA-4E20-8A21-27EB5BC1E452}"/>
              </a:ext>
            </a:extLst>
          </p:cNvPr>
          <p:cNvSpPr txBox="1">
            <a:spLocks noChangeArrowheads="1"/>
          </p:cNvSpPr>
          <p:nvPr/>
        </p:nvSpPr>
        <p:spPr>
          <a:xfrm>
            <a:off x="164057" y="189758"/>
            <a:ext cx="8217943" cy="1229467"/>
          </a:xfrm>
          <a:prstGeom prst="rect">
            <a:avLst/>
          </a:prstGeom>
        </p:spPr>
        <p:txBody>
          <a:bodyPr vert="horz" lIns="91440" tIns="45720" rIns="91440" bIns="45720" rtlCol="0" anchor="t">
            <a:normAutofit/>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0" indent="0">
              <a:buFont typeface="Wingdings" pitchFamily="2" charset="2"/>
              <a:buNone/>
            </a:pPr>
            <a:r>
              <a:rPr lang="sv-SE" sz="1800" dirty="0">
                <a:solidFill>
                  <a:srgbClr val="FFFF00"/>
                </a:solidFill>
              </a:rPr>
              <a:t>Problemet med tidiga recidiv</a:t>
            </a:r>
          </a:p>
          <a:p>
            <a:pPr marL="0" indent="0">
              <a:buFont typeface="Wingdings" pitchFamily="2" charset="2"/>
              <a:buNone/>
            </a:pPr>
            <a:endParaRPr lang="sv-SE" altLang="sv-SE" sz="1800" dirty="0">
              <a:solidFill>
                <a:srgbClr val="FFFF00"/>
              </a:solidFill>
            </a:endParaRPr>
          </a:p>
          <a:p>
            <a:pPr marL="0" indent="0">
              <a:buFont typeface="Wingdings" pitchFamily="2" charset="2"/>
              <a:buNone/>
            </a:pPr>
            <a:r>
              <a:rPr lang="sv-SE" altLang="sv-SE" sz="1800" dirty="0">
                <a:solidFill>
                  <a:srgbClr val="FFFF00"/>
                </a:solidFill>
              </a:rPr>
              <a:t>POD24 / EFS24: dvs. återfall/händelse inom 2 år efter start första linje</a:t>
            </a:r>
          </a:p>
          <a:p>
            <a:pPr marL="0" indent="0">
              <a:buFont typeface="Wingdings" pitchFamily="2" charset="2"/>
              <a:buNone/>
            </a:pPr>
            <a:endParaRPr lang="sv-SE" altLang="sv-SE" sz="1800" dirty="0">
              <a:solidFill>
                <a:srgbClr val="FFFF00"/>
              </a:solidFill>
            </a:endParaRPr>
          </a:p>
          <a:p>
            <a:pPr marL="0" indent="0">
              <a:buFont typeface="Wingdings" pitchFamily="2" charset="2"/>
              <a:buNone/>
            </a:pPr>
            <a:endParaRPr lang="sv-SE" altLang="sv-SE" sz="1800" dirty="0">
              <a:solidFill>
                <a:srgbClr val="FFFF00"/>
              </a:solidFill>
            </a:endParaRPr>
          </a:p>
        </p:txBody>
      </p:sp>
      <p:graphicFrame>
        <p:nvGraphicFramePr>
          <p:cNvPr id="4" name="Tabell 5">
            <a:extLst>
              <a:ext uri="{FF2B5EF4-FFF2-40B4-BE49-F238E27FC236}">
                <a16:creationId xmlns:a16="http://schemas.microsoft.com/office/drawing/2014/main" id="{40A3DBEF-0B6C-48B5-81B7-8FD11779CE5F}"/>
              </a:ext>
            </a:extLst>
          </p:cNvPr>
          <p:cNvGraphicFramePr>
            <a:graphicFrameLocks noGrp="1"/>
          </p:cNvGraphicFramePr>
          <p:nvPr>
            <p:extLst>
              <p:ext uri="{D42A27DB-BD31-4B8C-83A1-F6EECF244321}">
                <p14:modId xmlns:p14="http://schemas.microsoft.com/office/powerpoint/2010/main" val="3463002902"/>
              </p:ext>
            </p:extLst>
          </p:nvPr>
        </p:nvGraphicFramePr>
        <p:xfrm>
          <a:off x="238124" y="1221422"/>
          <a:ext cx="8820150" cy="3840480"/>
        </p:xfrm>
        <a:graphic>
          <a:graphicData uri="http://schemas.openxmlformats.org/drawingml/2006/table">
            <a:tbl>
              <a:tblPr firstRow="1" bandRow="1">
                <a:tableStyleId>{5C22544A-7EE6-4342-B048-85BDC9FD1C3A}</a:tableStyleId>
              </a:tblPr>
              <a:tblGrid>
                <a:gridCol w="1343026">
                  <a:extLst>
                    <a:ext uri="{9D8B030D-6E8A-4147-A177-3AD203B41FA5}">
                      <a16:colId xmlns:a16="http://schemas.microsoft.com/office/drawing/2014/main" val="383691782"/>
                    </a:ext>
                  </a:extLst>
                </a:gridCol>
                <a:gridCol w="1714500">
                  <a:extLst>
                    <a:ext uri="{9D8B030D-6E8A-4147-A177-3AD203B41FA5}">
                      <a16:colId xmlns:a16="http://schemas.microsoft.com/office/drawing/2014/main" val="4262804825"/>
                    </a:ext>
                  </a:extLst>
                </a:gridCol>
                <a:gridCol w="1695450">
                  <a:extLst>
                    <a:ext uri="{9D8B030D-6E8A-4147-A177-3AD203B41FA5}">
                      <a16:colId xmlns:a16="http://schemas.microsoft.com/office/drawing/2014/main" val="4230537651"/>
                    </a:ext>
                  </a:extLst>
                </a:gridCol>
                <a:gridCol w="2266950">
                  <a:extLst>
                    <a:ext uri="{9D8B030D-6E8A-4147-A177-3AD203B41FA5}">
                      <a16:colId xmlns:a16="http://schemas.microsoft.com/office/drawing/2014/main" val="2052690115"/>
                    </a:ext>
                  </a:extLst>
                </a:gridCol>
                <a:gridCol w="1800224">
                  <a:extLst>
                    <a:ext uri="{9D8B030D-6E8A-4147-A177-3AD203B41FA5}">
                      <a16:colId xmlns:a16="http://schemas.microsoft.com/office/drawing/2014/main" val="2904769867"/>
                    </a:ext>
                  </a:extLst>
                </a:gridCol>
              </a:tblGrid>
              <a:tr h="534194">
                <a:tc>
                  <a:txBody>
                    <a:bodyPr/>
                    <a:lstStyle/>
                    <a:p>
                      <a:r>
                        <a:rPr lang="sv-SE" sz="1800" kern="1200"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Studie</a:t>
                      </a:r>
                    </a:p>
                    <a:p>
                      <a:r>
                        <a:rPr lang="sv-SE" sz="1800" kern="1200"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a:t>
                      </a:r>
                      <a:r>
                        <a:rPr lang="sv-SE" sz="1800" kern="1200" dirty="0" err="1">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behandl</a:t>
                      </a:r>
                      <a:r>
                        <a:rPr lang="sv-SE" sz="1800" kern="1200"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a:t>
                      </a:r>
                    </a:p>
                  </a:txBody>
                  <a:tcPr/>
                </a:tc>
                <a:tc>
                  <a:txBody>
                    <a:bodyPr/>
                    <a:lstStyle/>
                    <a:p>
                      <a:r>
                        <a:rPr lang="sv-SE" sz="1800" kern="1200"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Andel POD24/EFS24</a:t>
                      </a:r>
                    </a:p>
                  </a:txBody>
                  <a:tcPr/>
                </a:tc>
                <a:tc>
                  <a:txBody>
                    <a:bodyPr/>
                    <a:lstStyle/>
                    <a:p>
                      <a:r>
                        <a:rPr lang="sv-SE" sz="1800" kern="1200"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OS efter POD24/EFS24</a:t>
                      </a:r>
                    </a:p>
                  </a:txBody>
                  <a:tcPr/>
                </a:tc>
                <a:tc>
                  <a:txBody>
                    <a:bodyPr/>
                    <a:lstStyle/>
                    <a:p>
                      <a:r>
                        <a:rPr lang="sv-SE" sz="1800" kern="1200"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Risk för POD24/EFS24?</a:t>
                      </a:r>
                    </a:p>
                  </a:txBody>
                  <a:tcPr/>
                </a:tc>
                <a:tc>
                  <a:txBody>
                    <a:bodyPr/>
                    <a:lstStyle/>
                    <a:p>
                      <a:r>
                        <a:rPr lang="sv-SE" sz="1800" kern="1200"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Andra obs</a:t>
                      </a:r>
                    </a:p>
                  </a:txBody>
                  <a:tcPr/>
                </a:tc>
                <a:extLst>
                  <a:ext uri="{0D108BD9-81ED-4DB2-BD59-A6C34878D82A}">
                    <a16:rowId xmlns:a16="http://schemas.microsoft.com/office/drawing/2014/main" val="1142611324"/>
                  </a:ext>
                </a:extLst>
              </a:tr>
              <a:tr h="534194">
                <a:tc>
                  <a:txBody>
                    <a:bodyPr/>
                    <a:lstStyle/>
                    <a:p>
                      <a:r>
                        <a:rPr lang="sv-SE" sz="1800" kern="1200" dirty="0" err="1">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Casulo</a:t>
                      </a:r>
                      <a:endParaRPr lang="sv-SE" sz="1800" kern="1200"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endParaRPr>
                    </a:p>
                    <a:p>
                      <a:r>
                        <a:rPr lang="sv-SE" sz="1800" kern="1200"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(blandning)</a:t>
                      </a:r>
                    </a:p>
                  </a:txBody>
                  <a:tcPr/>
                </a:tc>
                <a:tc>
                  <a:txBody>
                    <a:bodyPr/>
                    <a:lstStyle/>
                    <a:p>
                      <a:r>
                        <a:rPr lang="sv-SE" sz="1800" kern="1200"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19%</a:t>
                      </a:r>
                    </a:p>
                  </a:txBody>
                  <a:tcPr/>
                </a:tc>
                <a:tc>
                  <a:txBody>
                    <a:bodyPr/>
                    <a:lstStyle/>
                    <a:p>
                      <a:r>
                        <a:rPr lang="sv-SE" sz="1800" kern="1200"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50% v 90% </a:t>
                      </a:r>
                    </a:p>
                    <a:p>
                      <a:r>
                        <a:rPr lang="sv-SE" sz="1800" kern="1200"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(5 y)</a:t>
                      </a:r>
                    </a:p>
                  </a:txBody>
                  <a:tcPr/>
                </a:tc>
                <a:tc>
                  <a:txBody>
                    <a:bodyPr/>
                    <a:lstStyle/>
                    <a:p>
                      <a:r>
                        <a:rPr lang="sv-SE" sz="1800" kern="1200"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a:t>
                      </a:r>
                    </a:p>
                  </a:txBody>
                  <a:tcPr/>
                </a:tc>
                <a:tc>
                  <a:txBody>
                    <a:bodyPr/>
                    <a:lstStyle/>
                    <a:p>
                      <a:r>
                        <a:rPr lang="sv-SE" sz="1800" kern="1200"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a:t>
                      </a:r>
                    </a:p>
                  </a:txBody>
                  <a:tcPr/>
                </a:tc>
                <a:extLst>
                  <a:ext uri="{0D108BD9-81ED-4DB2-BD59-A6C34878D82A}">
                    <a16:rowId xmlns:a16="http://schemas.microsoft.com/office/drawing/2014/main" val="2809498405"/>
                  </a:ext>
                </a:extLst>
              </a:tr>
              <a:tr h="534194">
                <a:tc>
                  <a:txBody>
                    <a:bodyPr/>
                    <a:lstStyle/>
                    <a:p>
                      <a:r>
                        <a:rPr lang="sv-SE" sz="1800" kern="1200" dirty="0" err="1">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Lockmer</a:t>
                      </a:r>
                      <a:r>
                        <a:rPr lang="sv-SE" sz="1800" kern="1200"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 </a:t>
                      </a:r>
                    </a:p>
                    <a:p>
                      <a:r>
                        <a:rPr lang="sv-SE" sz="1800" kern="1200"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(R utan k)</a:t>
                      </a:r>
                    </a:p>
                  </a:txBody>
                  <a:tcPr/>
                </a:tc>
                <a:tc>
                  <a:txBody>
                    <a:bodyPr/>
                    <a:lstStyle/>
                    <a:p>
                      <a:r>
                        <a:rPr lang="sv-SE" sz="1800" kern="1200"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42%</a:t>
                      </a:r>
                    </a:p>
                  </a:txBody>
                  <a:tcPr/>
                </a:tc>
                <a:tc>
                  <a:txBody>
                    <a:bodyPr/>
                    <a:lstStyle/>
                    <a:p>
                      <a:r>
                        <a:rPr lang="sv-SE" sz="1800" kern="1200"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62% v 89% (10 y)</a:t>
                      </a:r>
                    </a:p>
                  </a:txBody>
                  <a:tcPr/>
                </a:tc>
                <a:tc>
                  <a:txBody>
                    <a:bodyPr/>
                    <a:lstStyle/>
                    <a:p>
                      <a:r>
                        <a:rPr lang="el-GR" sz="1800" kern="1200"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β2</a:t>
                      </a:r>
                      <a:r>
                        <a:rPr lang="sv-SE" sz="1800" kern="1200"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m &gt; 3 mg/l: 59%</a:t>
                      </a:r>
                    </a:p>
                  </a:txBody>
                  <a:tcPr/>
                </a:tc>
                <a:tc>
                  <a:txBody>
                    <a:bodyPr/>
                    <a:lstStyle/>
                    <a:p>
                      <a:r>
                        <a:rPr lang="sv-SE" sz="1800" kern="1200"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a:t>
                      </a:r>
                    </a:p>
                  </a:txBody>
                  <a:tcPr/>
                </a:tc>
                <a:extLst>
                  <a:ext uri="{0D108BD9-81ED-4DB2-BD59-A6C34878D82A}">
                    <a16:rowId xmlns:a16="http://schemas.microsoft.com/office/drawing/2014/main" val="912527205"/>
                  </a:ext>
                </a:extLst>
              </a:tr>
              <a:tr h="3200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800" kern="1200" dirty="0" err="1">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Junlén</a:t>
                      </a:r>
                      <a:endParaRPr lang="sv-SE" sz="1800" kern="1200"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sz="1800" kern="1200"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(R utan k)</a:t>
                      </a:r>
                    </a:p>
                  </a:txBody>
                  <a:tcPr/>
                </a:tc>
                <a:tc>
                  <a:txBody>
                    <a:bodyPr/>
                    <a:lstStyle/>
                    <a:p>
                      <a:r>
                        <a:rPr lang="sv-SE" sz="1800" kern="1200"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a:t>
                      </a:r>
                    </a:p>
                  </a:txBody>
                  <a:tcPr/>
                </a:tc>
                <a:tc>
                  <a:txBody>
                    <a:bodyPr/>
                    <a:lstStyle/>
                    <a:p>
                      <a:r>
                        <a:rPr lang="sv-SE" sz="1800" kern="1200"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a:t>
                      </a:r>
                    </a:p>
                  </a:txBody>
                  <a:tcPr/>
                </a:tc>
                <a:tc>
                  <a:txBody>
                    <a:bodyPr/>
                    <a:lstStyle/>
                    <a:p>
                      <a:r>
                        <a:rPr lang="sv-SE" sz="1800" kern="1200"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LD ≥ 150% av ÖNG: 83%</a:t>
                      </a:r>
                    </a:p>
                  </a:txBody>
                  <a:tcPr/>
                </a:tc>
                <a:tc>
                  <a:txBody>
                    <a:bodyPr/>
                    <a:lstStyle/>
                    <a:p>
                      <a:r>
                        <a:rPr lang="sv-SE" sz="1800" kern="1200"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a:t>
                      </a:r>
                    </a:p>
                  </a:txBody>
                  <a:tcPr/>
                </a:tc>
                <a:extLst>
                  <a:ext uri="{0D108BD9-81ED-4DB2-BD59-A6C34878D82A}">
                    <a16:rowId xmlns:a16="http://schemas.microsoft.com/office/drawing/2014/main" val="2331029454"/>
                  </a:ext>
                </a:extLst>
              </a:tr>
              <a:tr h="320040">
                <a:tc>
                  <a:txBody>
                    <a:bodyPr/>
                    <a:lstStyle/>
                    <a:p>
                      <a:r>
                        <a:rPr lang="sv-SE" sz="1800" kern="1200" dirty="0" err="1">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Bachy</a:t>
                      </a:r>
                      <a:endParaRPr lang="sv-SE" sz="1800" kern="1200"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endParaRPr>
                    </a:p>
                    <a:p>
                      <a:r>
                        <a:rPr lang="sv-SE" sz="1800" kern="1200"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(R-CHOP)</a:t>
                      </a:r>
                    </a:p>
                  </a:txBody>
                  <a:tcPr/>
                </a:tc>
                <a:tc>
                  <a:txBody>
                    <a:bodyPr/>
                    <a:lstStyle/>
                    <a:p>
                      <a:r>
                        <a:rPr lang="sv-SE" sz="1800" kern="1200"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25%</a:t>
                      </a:r>
                    </a:p>
                  </a:txBody>
                  <a:tcPr/>
                </a:tc>
                <a:tc>
                  <a:txBody>
                    <a:bodyPr/>
                    <a:lstStyle/>
                    <a:p>
                      <a:r>
                        <a:rPr lang="sv-SE" sz="1800" kern="1200"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63% v 92% </a:t>
                      </a:r>
                    </a:p>
                    <a:p>
                      <a:r>
                        <a:rPr lang="sv-SE" sz="1800" kern="1200"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(5 y)</a:t>
                      </a:r>
                    </a:p>
                  </a:txBody>
                  <a:tcPr/>
                </a:tc>
                <a:tc>
                  <a:txBody>
                    <a:bodyPr/>
                    <a:lstStyle/>
                    <a:p>
                      <a:r>
                        <a:rPr lang="el-GR" sz="1800" kern="1200"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β2</a:t>
                      </a:r>
                      <a:r>
                        <a:rPr lang="sv-SE" sz="1800" kern="1200"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m &gt; 3 mg/l: 38%</a:t>
                      </a:r>
                    </a:p>
                  </a:txBody>
                  <a:tcPr/>
                </a:tc>
                <a:tc>
                  <a:txBody>
                    <a:bodyPr/>
                    <a:lstStyle/>
                    <a:p>
                      <a:r>
                        <a:rPr lang="sv-SE" sz="1800" kern="1200"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a:t>
                      </a:r>
                    </a:p>
                  </a:txBody>
                  <a:tcPr/>
                </a:tc>
                <a:extLst>
                  <a:ext uri="{0D108BD9-81ED-4DB2-BD59-A6C34878D82A}">
                    <a16:rowId xmlns:a16="http://schemas.microsoft.com/office/drawing/2014/main" val="3369466638"/>
                  </a:ext>
                </a:extLst>
              </a:tr>
              <a:tr h="320040">
                <a:tc>
                  <a:txBody>
                    <a:bodyPr/>
                    <a:lstStyle/>
                    <a:p>
                      <a:r>
                        <a:rPr lang="sv-SE" sz="1800" kern="1200"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Freeman </a:t>
                      </a:r>
                    </a:p>
                    <a:p>
                      <a:r>
                        <a:rPr lang="sv-SE" sz="1800" kern="1200"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(R-</a:t>
                      </a:r>
                      <a:r>
                        <a:rPr lang="sv-SE" sz="1800" kern="1200" dirty="0" err="1">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Benda</a:t>
                      </a:r>
                      <a:r>
                        <a:rPr lang="sv-SE" sz="1800" kern="1200"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a:t>
                      </a:r>
                    </a:p>
                  </a:txBody>
                  <a:tcPr/>
                </a:tc>
                <a:tc>
                  <a:txBody>
                    <a:bodyPr/>
                    <a:lstStyle/>
                    <a:p>
                      <a:r>
                        <a:rPr lang="sv-SE" sz="1800" kern="1200"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13%</a:t>
                      </a:r>
                    </a:p>
                  </a:txBody>
                  <a:tcPr/>
                </a:tc>
                <a:tc>
                  <a:txBody>
                    <a:bodyPr/>
                    <a:lstStyle/>
                    <a:p>
                      <a:r>
                        <a:rPr lang="sv-SE" sz="1800" kern="1200"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38% </a:t>
                      </a:r>
                    </a:p>
                    <a:p>
                      <a:r>
                        <a:rPr lang="sv-SE" sz="1800" kern="1200"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(2 y)</a:t>
                      </a:r>
                    </a:p>
                  </a:txBody>
                  <a:tcPr/>
                </a:tc>
                <a:tc>
                  <a:txBody>
                    <a:bodyPr/>
                    <a:lstStyle/>
                    <a:p>
                      <a:r>
                        <a:rPr lang="sv-SE" sz="1800" kern="1200"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LD förhöjt</a:t>
                      </a:r>
                    </a:p>
                  </a:txBody>
                  <a:tcPr/>
                </a:tc>
                <a:tc>
                  <a:txBody>
                    <a:bodyPr/>
                    <a:lstStyle/>
                    <a:p>
                      <a:r>
                        <a:rPr lang="sv-SE" sz="1800" kern="1200" dirty="0">
                          <a:solidFill>
                            <a:srgbClr val="FF0000"/>
                          </a:solidFill>
                          <a:effectLst>
                            <a:outerShdw blurRad="38100" dist="38100" dir="2700000" algn="tl">
                              <a:srgbClr val="000000">
                                <a:alpha val="43137"/>
                              </a:srgbClr>
                            </a:outerShdw>
                          </a:effectLst>
                          <a:latin typeface="Arial" pitchFamily="34" charset="0"/>
                          <a:ea typeface="+mn-ea"/>
                          <a:cs typeface="Arial" pitchFamily="34" charset="0"/>
                        </a:rPr>
                        <a:t>76% av POD24 transformerade!</a:t>
                      </a:r>
                    </a:p>
                  </a:txBody>
                  <a:tcPr/>
                </a:tc>
                <a:extLst>
                  <a:ext uri="{0D108BD9-81ED-4DB2-BD59-A6C34878D82A}">
                    <a16:rowId xmlns:a16="http://schemas.microsoft.com/office/drawing/2014/main" val="3484179453"/>
                  </a:ext>
                </a:extLst>
              </a:tr>
            </a:tbl>
          </a:graphicData>
        </a:graphic>
      </p:graphicFrame>
    </p:spTree>
    <p:extLst>
      <p:ext uri="{BB962C8B-B14F-4D97-AF65-F5344CB8AC3E}">
        <p14:creationId xmlns:p14="http://schemas.microsoft.com/office/powerpoint/2010/main" val="1041411531"/>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7" name="Rectangle 3">
            <a:extLst>
              <a:ext uri="{FF2B5EF4-FFF2-40B4-BE49-F238E27FC236}">
                <a16:creationId xmlns:a16="http://schemas.microsoft.com/office/drawing/2014/main" id="{6568D215-5C67-4677-ADF1-55CCA5BB5983}"/>
              </a:ext>
            </a:extLst>
          </p:cNvPr>
          <p:cNvSpPr>
            <a:spLocks noGrp="1" noChangeArrowheads="1"/>
          </p:cNvSpPr>
          <p:nvPr>
            <p:ph type="body" idx="4294967295"/>
          </p:nvPr>
        </p:nvSpPr>
        <p:spPr>
          <a:xfrm>
            <a:off x="697230" y="195263"/>
            <a:ext cx="7623810" cy="4593907"/>
          </a:xfrm>
        </p:spPr>
        <p:txBody>
          <a:bodyPr anchor="t">
            <a:normAutofit fontScale="92500" lnSpcReduction="10000"/>
          </a:bodyPr>
          <a:lstStyle/>
          <a:p>
            <a:pPr marL="285750" indent="-285750">
              <a:buNone/>
            </a:pPr>
            <a:r>
              <a:rPr lang="sv-SE" altLang="sv-SE" dirty="0"/>
              <a:t>Om jag skulle ha glömt nämna det tidigare:</a:t>
            </a:r>
          </a:p>
          <a:p>
            <a:pPr marL="285750" indent="-285750">
              <a:buNone/>
            </a:pPr>
            <a:endParaRPr lang="sv-SE" altLang="sv-SE" sz="1900" dirty="0"/>
          </a:p>
          <a:p>
            <a:pPr marL="285750" indent="-285750">
              <a:buNone/>
            </a:pPr>
            <a:r>
              <a:rPr lang="sv-SE" altLang="sv-SE" sz="1900" dirty="0"/>
              <a:t>Tänk på att kirurgiskt (i andra hand </a:t>
            </a:r>
            <a:r>
              <a:rPr lang="sv-SE" altLang="sv-SE" sz="1900" dirty="0" err="1"/>
              <a:t>mellannåls</a:t>
            </a:r>
            <a:r>
              <a:rPr lang="sv-SE" altLang="sv-SE" sz="1900" dirty="0"/>
              <a:t>-) </a:t>
            </a:r>
            <a:r>
              <a:rPr lang="sv-SE" altLang="sv-SE" sz="1900" dirty="0" err="1"/>
              <a:t>biopsera</a:t>
            </a:r>
            <a:r>
              <a:rPr lang="sv-SE" altLang="sv-SE" sz="1900" dirty="0"/>
              <a:t> recidiv</a:t>
            </a:r>
          </a:p>
          <a:p>
            <a:pPr marL="285750" indent="-285750">
              <a:buNone/>
            </a:pPr>
            <a:endParaRPr lang="sv-SE" altLang="sv-SE" sz="1900" dirty="0"/>
          </a:p>
          <a:p>
            <a:pPr marL="285750" indent="-285750">
              <a:buNone/>
            </a:pPr>
            <a:r>
              <a:rPr lang="sv-SE" altLang="sv-SE" sz="1900" dirty="0"/>
              <a:t>Välj platsen som växer snabbast/är störst/fulast/mest FDG-aktivitet</a:t>
            </a:r>
          </a:p>
          <a:p>
            <a:pPr marL="285750" indent="-285750">
              <a:buNone/>
            </a:pPr>
            <a:endParaRPr lang="sv-SE" altLang="sv-SE" sz="1900" dirty="0"/>
          </a:p>
          <a:p>
            <a:pPr marL="285750" indent="-285750">
              <a:buNone/>
            </a:pPr>
            <a:r>
              <a:rPr lang="sv-SE" altLang="sv-SE" sz="1900" dirty="0"/>
              <a:t>Särskilt viktigt vid </a:t>
            </a:r>
            <a:r>
              <a:rPr lang="sv-SE" altLang="sv-SE" sz="1900" dirty="0" err="1"/>
              <a:t>refraktär</a:t>
            </a:r>
            <a:r>
              <a:rPr lang="sv-SE" altLang="sv-SE" sz="1900" dirty="0"/>
              <a:t> sjukdom</a:t>
            </a:r>
          </a:p>
          <a:p>
            <a:pPr marL="285750" indent="-285750">
              <a:buNone/>
            </a:pPr>
            <a:endParaRPr lang="sv-SE" altLang="sv-SE" sz="1900" dirty="0"/>
          </a:p>
          <a:p>
            <a:pPr marL="285750" indent="-285750">
              <a:buNone/>
            </a:pPr>
            <a:r>
              <a:rPr lang="sv-SE" altLang="sv-SE" sz="1900" dirty="0"/>
              <a:t>Eller vid progress på CD20ak</a:t>
            </a:r>
          </a:p>
          <a:p>
            <a:pPr marL="285750" indent="-285750">
              <a:buNone/>
            </a:pPr>
            <a:endParaRPr lang="sv-SE" altLang="sv-SE" sz="1900" dirty="0"/>
          </a:p>
          <a:p>
            <a:pPr marL="285750" indent="-285750">
              <a:buNone/>
            </a:pPr>
            <a:r>
              <a:rPr lang="sv-SE" altLang="sv-SE" sz="1900" dirty="0"/>
              <a:t>Ja, biopsi nästan alltid viktigt</a:t>
            </a:r>
          </a:p>
          <a:p>
            <a:pPr marL="285750" indent="-285750">
              <a:buNone/>
            </a:pPr>
            <a:endParaRPr lang="sv-SE" altLang="sv-SE" sz="1900" dirty="0"/>
          </a:p>
          <a:p>
            <a:pPr marL="285750" indent="-285750">
              <a:buNone/>
            </a:pPr>
            <a:r>
              <a:rPr lang="sv-SE" altLang="sv-SE" sz="1900" dirty="0"/>
              <a:t>Vi måste veta CD20-uttryck</a:t>
            </a:r>
          </a:p>
          <a:p>
            <a:pPr marL="285750" indent="-285750">
              <a:buNone/>
            </a:pPr>
            <a:endParaRPr lang="sv-SE" altLang="sv-SE" sz="1900" dirty="0"/>
          </a:p>
          <a:p>
            <a:pPr marL="285750" indent="-285750">
              <a:buNone/>
            </a:pPr>
            <a:r>
              <a:rPr lang="sv-SE" altLang="sv-SE" sz="1900" dirty="0"/>
              <a:t>Vi måste veta om transformation</a:t>
            </a:r>
          </a:p>
        </p:txBody>
      </p:sp>
    </p:spTree>
    <p:extLst>
      <p:ext uri="{BB962C8B-B14F-4D97-AF65-F5344CB8AC3E}">
        <p14:creationId xmlns:p14="http://schemas.microsoft.com/office/powerpoint/2010/main" val="28146592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FE7EEC6-5CAF-4266-B159-3FE8ABC48176}"/>
              </a:ext>
            </a:extLst>
          </p:cNvPr>
          <p:cNvPicPr>
            <a:picLocks noChangeAspect="1"/>
          </p:cNvPicPr>
          <p:nvPr/>
        </p:nvPicPr>
        <p:blipFill rotWithShape="1">
          <a:blip r:embed="rId2"/>
          <a:srcRect l="15208" t="15000" r="29792"/>
          <a:stretch/>
        </p:blipFill>
        <p:spPr>
          <a:xfrm>
            <a:off x="3038475" y="95249"/>
            <a:ext cx="5905500" cy="4943619"/>
          </a:xfrm>
          <a:prstGeom prst="rect">
            <a:avLst/>
          </a:prstGeom>
        </p:spPr>
      </p:pic>
      <p:sp>
        <p:nvSpPr>
          <p:cNvPr id="6" name="Rectangle 3">
            <a:extLst>
              <a:ext uri="{FF2B5EF4-FFF2-40B4-BE49-F238E27FC236}">
                <a16:creationId xmlns:a16="http://schemas.microsoft.com/office/drawing/2014/main" id="{5E137E6F-A5D0-4112-8C26-839F5E389C47}"/>
              </a:ext>
            </a:extLst>
          </p:cNvPr>
          <p:cNvSpPr txBox="1">
            <a:spLocks noChangeArrowheads="1"/>
          </p:cNvSpPr>
          <p:nvPr/>
        </p:nvSpPr>
        <p:spPr>
          <a:xfrm>
            <a:off x="164058" y="189758"/>
            <a:ext cx="2874418" cy="2229592"/>
          </a:xfrm>
          <a:prstGeom prst="rect">
            <a:avLst/>
          </a:prstGeom>
        </p:spPr>
        <p:txBody>
          <a:bodyPr vert="horz" lIns="91440" tIns="45720" rIns="91440" bIns="45720" rtlCol="0" anchor="t">
            <a:normAutofit fontScale="92500" lnSpcReduction="10000"/>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0" indent="0">
              <a:buFont typeface="Wingdings" pitchFamily="2" charset="2"/>
              <a:buNone/>
            </a:pPr>
            <a:r>
              <a:rPr lang="sv-SE" sz="1800" b="1" dirty="0">
                <a:solidFill>
                  <a:srgbClr val="00B0F0"/>
                </a:solidFill>
                <a:effectLst/>
              </a:rPr>
              <a:t>AUGMENT</a:t>
            </a:r>
          </a:p>
          <a:p>
            <a:pPr marL="0" indent="0">
              <a:buFont typeface="Wingdings" pitchFamily="2" charset="2"/>
              <a:buNone/>
            </a:pPr>
            <a:endParaRPr lang="sv-SE" altLang="sv-SE" sz="1800" dirty="0">
              <a:solidFill>
                <a:srgbClr val="FFFF00"/>
              </a:solidFill>
              <a:effectLst/>
            </a:endParaRPr>
          </a:p>
          <a:p>
            <a:pPr marL="0" indent="0">
              <a:buFont typeface="Wingdings" pitchFamily="2" charset="2"/>
              <a:buNone/>
            </a:pPr>
            <a:r>
              <a:rPr lang="sv-SE" altLang="sv-SE" sz="1800" dirty="0">
                <a:solidFill>
                  <a:srgbClr val="FFFF00"/>
                </a:solidFill>
                <a:effectLst/>
              </a:rPr>
              <a:t>R mot R2 (</a:t>
            </a:r>
            <a:r>
              <a:rPr lang="sv-SE" altLang="sv-SE" sz="1800" dirty="0" err="1">
                <a:solidFill>
                  <a:srgbClr val="FFFF00"/>
                </a:solidFill>
                <a:effectLst/>
              </a:rPr>
              <a:t>rituximab-lenalidomid</a:t>
            </a:r>
            <a:r>
              <a:rPr lang="sv-SE" altLang="sv-SE" sz="1800" dirty="0">
                <a:solidFill>
                  <a:srgbClr val="FFFF00"/>
                </a:solidFill>
                <a:effectLst/>
              </a:rPr>
              <a:t>) vid R/R indolent lymfom</a:t>
            </a:r>
          </a:p>
          <a:p>
            <a:pPr marL="0" indent="0">
              <a:buFont typeface="Wingdings" pitchFamily="2" charset="2"/>
              <a:buNone/>
            </a:pPr>
            <a:endParaRPr lang="sv-SE" altLang="sv-SE" sz="1800" dirty="0">
              <a:solidFill>
                <a:srgbClr val="FFFF00"/>
              </a:solidFill>
              <a:effectLst/>
            </a:endParaRPr>
          </a:p>
          <a:p>
            <a:pPr marL="0" indent="0">
              <a:buFont typeface="Wingdings" pitchFamily="2" charset="2"/>
              <a:buNone/>
            </a:pPr>
            <a:r>
              <a:rPr lang="sv-SE" altLang="sv-SE" sz="1800" dirty="0">
                <a:solidFill>
                  <a:srgbClr val="FFFF00"/>
                </a:solidFill>
                <a:effectLst/>
              </a:rPr>
              <a:t>Sign skillnad i OS för undergruppen FL:</a:t>
            </a:r>
          </a:p>
        </p:txBody>
      </p:sp>
      <p:pic>
        <p:nvPicPr>
          <p:cNvPr id="7" name="Bildobjekt 6">
            <a:extLst>
              <a:ext uri="{FF2B5EF4-FFF2-40B4-BE49-F238E27FC236}">
                <a16:creationId xmlns:a16="http://schemas.microsoft.com/office/drawing/2014/main" id="{536D481A-9499-4B54-9746-FC18C64C159F}"/>
              </a:ext>
            </a:extLst>
          </p:cNvPr>
          <p:cNvPicPr>
            <a:picLocks noChangeAspect="1"/>
          </p:cNvPicPr>
          <p:nvPr/>
        </p:nvPicPr>
        <p:blipFill rotWithShape="1">
          <a:blip r:embed="rId3"/>
          <a:srcRect l="21667" t="19039" r="36666" b="37500"/>
          <a:stretch/>
        </p:blipFill>
        <p:spPr>
          <a:xfrm>
            <a:off x="164058" y="2419350"/>
            <a:ext cx="3810000" cy="2152651"/>
          </a:xfrm>
          <a:prstGeom prst="rect">
            <a:avLst/>
          </a:prstGeom>
        </p:spPr>
      </p:pic>
      <p:sp>
        <p:nvSpPr>
          <p:cNvPr id="8" name="Rectangle 2">
            <a:extLst>
              <a:ext uri="{FF2B5EF4-FFF2-40B4-BE49-F238E27FC236}">
                <a16:creationId xmlns:a16="http://schemas.microsoft.com/office/drawing/2014/main" id="{19E202A5-7ABD-430B-A06B-88F5E1505A26}"/>
              </a:ext>
            </a:extLst>
          </p:cNvPr>
          <p:cNvSpPr>
            <a:spLocks noGrp="1" noChangeArrowheads="1"/>
          </p:cNvSpPr>
          <p:nvPr>
            <p:ph type="title"/>
          </p:nvPr>
        </p:nvSpPr>
        <p:spPr>
          <a:xfrm>
            <a:off x="129654" y="4715966"/>
            <a:ext cx="2943225" cy="475552"/>
          </a:xfrm>
        </p:spPr>
        <p:txBody>
          <a:bodyPr anchor="t"/>
          <a:lstStyle/>
          <a:p>
            <a:r>
              <a:rPr lang="sv-SE" altLang="sv-SE" sz="2000" dirty="0">
                <a:solidFill>
                  <a:srgbClr val="FFFF00"/>
                </a:solidFill>
              </a:rPr>
              <a:t>Leonard, JCO 2019</a:t>
            </a:r>
          </a:p>
        </p:txBody>
      </p:sp>
    </p:spTree>
    <p:extLst>
      <p:ext uri="{BB962C8B-B14F-4D97-AF65-F5344CB8AC3E}">
        <p14:creationId xmlns:p14="http://schemas.microsoft.com/office/powerpoint/2010/main" val="73449941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E50F7789-72DD-4604-9178-82B99392E0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9196" y="123478"/>
            <a:ext cx="2944068" cy="294406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3">
            <a:extLst>
              <a:ext uri="{FF2B5EF4-FFF2-40B4-BE49-F238E27FC236}">
                <a16:creationId xmlns:a16="http://schemas.microsoft.com/office/drawing/2014/main" id="{E4F24AEC-E0DD-41DC-8D1A-CD7B82E13396}"/>
              </a:ext>
            </a:extLst>
          </p:cNvPr>
          <p:cNvSpPr txBox="1">
            <a:spLocks noChangeArrowheads="1"/>
          </p:cNvSpPr>
          <p:nvPr/>
        </p:nvSpPr>
        <p:spPr>
          <a:xfrm>
            <a:off x="107504" y="0"/>
            <a:ext cx="5801692" cy="4991596"/>
          </a:xfrm>
          <a:prstGeom prst="rect">
            <a:avLst/>
          </a:prstGeo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vert="horz" lIns="91440" tIns="45720" rIns="91440" bIns="45720" rtlCol="0" anchor="ctr">
            <a:normAutofit/>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0" indent="0">
              <a:lnSpc>
                <a:spcPct val="90000"/>
              </a:lnSpc>
              <a:buFont typeface="Wingdings" pitchFamily="2" charset="2"/>
              <a:buNone/>
            </a:pPr>
            <a:r>
              <a:rPr lang="sv-SE" altLang="sv-SE" sz="2400" b="1" dirty="0"/>
              <a:t>Särskilda former</a:t>
            </a:r>
          </a:p>
          <a:p>
            <a:pPr marL="0" indent="0">
              <a:lnSpc>
                <a:spcPct val="90000"/>
              </a:lnSpc>
              <a:buFont typeface="Wingdings" pitchFamily="2" charset="2"/>
              <a:buNone/>
            </a:pPr>
            <a:r>
              <a:rPr lang="sv-SE" altLang="sv-SE" b="1" dirty="0" err="1"/>
              <a:t>Duodenalt</a:t>
            </a:r>
            <a:r>
              <a:rPr lang="sv-SE" altLang="sv-SE" b="1" dirty="0"/>
              <a:t> </a:t>
            </a:r>
            <a:r>
              <a:rPr lang="sv-SE" altLang="sv-SE" b="1" dirty="0" err="1"/>
              <a:t>follikulärt</a:t>
            </a:r>
            <a:r>
              <a:rPr lang="sv-SE" altLang="sv-SE" b="1" dirty="0"/>
              <a:t> lymfom</a:t>
            </a:r>
          </a:p>
          <a:p>
            <a:pPr marL="0" indent="0">
              <a:lnSpc>
                <a:spcPct val="90000"/>
              </a:lnSpc>
              <a:buNone/>
            </a:pPr>
            <a:r>
              <a:rPr lang="sv-SE" sz="1700" dirty="0"/>
              <a:t>Utmärkt prognos. Man har aldrig lyckats påvisa någon överlevnadsvinst med att behandla lokaliserad sjukdom (varken med cytostatika, antikroppar eller lokal strålning), även om sjukdomen svarar på samma behandling som ges vid vanligt </a:t>
            </a:r>
            <a:r>
              <a:rPr lang="sv-SE" sz="1700" dirty="0" err="1"/>
              <a:t>follikulärt</a:t>
            </a:r>
            <a:r>
              <a:rPr lang="sv-SE" sz="1700" dirty="0"/>
              <a:t> lymfom. Rekommendationen är därför vaksam exspektans; sjukdomen bör endast behandlas om den ger symtom eller tydligt </a:t>
            </a:r>
            <a:r>
              <a:rPr lang="sv-SE" sz="1700" dirty="0" err="1"/>
              <a:t>progredierar</a:t>
            </a:r>
            <a:r>
              <a:rPr lang="sv-SE" sz="1700" dirty="0"/>
              <a:t>. Mest känd i Japan.</a:t>
            </a:r>
          </a:p>
          <a:p>
            <a:pPr marL="0" indent="0">
              <a:lnSpc>
                <a:spcPct val="90000"/>
              </a:lnSpc>
              <a:buNone/>
            </a:pPr>
            <a:r>
              <a:rPr lang="sv-SE" altLang="sv-SE" b="1" dirty="0"/>
              <a:t>Primärt </a:t>
            </a:r>
            <a:r>
              <a:rPr lang="sv-SE" altLang="sv-SE" b="1" dirty="0" err="1"/>
              <a:t>kutant</a:t>
            </a:r>
            <a:r>
              <a:rPr lang="sv-SE" altLang="sv-SE" b="1" dirty="0"/>
              <a:t> follikelcenterlymfom </a:t>
            </a:r>
          </a:p>
          <a:p>
            <a:pPr marL="0" indent="0">
              <a:lnSpc>
                <a:spcPct val="90000"/>
              </a:lnSpc>
              <a:buNone/>
            </a:pPr>
            <a:r>
              <a:rPr lang="sv-SE" altLang="sv-SE" b="1" dirty="0"/>
              <a:t>(</a:t>
            </a:r>
            <a:r>
              <a:rPr lang="sv-SE" altLang="sv-SE" b="1" dirty="0" err="1"/>
              <a:t>Crostis</a:t>
            </a:r>
            <a:r>
              <a:rPr lang="sv-SE" altLang="sv-SE" b="1" dirty="0"/>
              <a:t> lymfom,</a:t>
            </a:r>
          </a:p>
          <a:p>
            <a:pPr marL="0" indent="0">
              <a:lnSpc>
                <a:spcPct val="90000"/>
              </a:lnSpc>
              <a:buNone/>
            </a:pPr>
            <a:r>
              <a:rPr lang="sv-SE" b="1" dirty="0"/>
              <a:t>dorsalt </a:t>
            </a:r>
            <a:r>
              <a:rPr lang="sv-SE" b="1" dirty="0" err="1"/>
              <a:t>retikulohistiocytom</a:t>
            </a:r>
            <a:r>
              <a:rPr lang="sv-SE" altLang="sv-SE" b="1" dirty="0"/>
              <a:t>)</a:t>
            </a:r>
          </a:p>
          <a:p>
            <a:pPr marL="0" indent="0">
              <a:lnSpc>
                <a:spcPct val="90000"/>
              </a:lnSpc>
              <a:buFont typeface="Wingdings" pitchFamily="2" charset="2"/>
              <a:buNone/>
            </a:pPr>
            <a:r>
              <a:rPr lang="sv-SE" altLang="sv-SE" i="1" dirty="0">
                <a:solidFill>
                  <a:srgbClr val="FFFF00"/>
                </a:solidFill>
              </a:rPr>
              <a:t>BCL-2 negativt</a:t>
            </a:r>
            <a:r>
              <a:rPr lang="sv-SE" altLang="sv-SE" dirty="0"/>
              <a:t>.</a:t>
            </a:r>
          </a:p>
          <a:p>
            <a:pPr marL="0" indent="0">
              <a:lnSpc>
                <a:spcPct val="90000"/>
              </a:lnSpc>
              <a:buNone/>
            </a:pPr>
            <a:r>
              <a:rPr lang="sv-SE" sz="1600" dirty="0"/>
              <a:t>Sjukdomen brukar vara stillsammare än </a:t>
            </a:r>
            <a:r>
              <a:rPr lang="sv-SE" sz="1600" dirty="0" err="1"/>
              <a:t>follikulärt</a:t>
            </a:r>
            <a:r>
              <a:rPr lang="sv-SE" sz="1600" dirty="0"/>
              <a:t> lymfom och spridd sjukdom handläggs med vaksam exspektans. Strålning. </a:t>
            </a:r>
            <a:r>
              <a:rPr lang="sv-SE" sz="1600" dirty="0" err="1"/>
              <a:t>Rituximab</a:t>
            </a:r>
            <a:r>
              <a:rPr lang="sv-SE" sz="1600" dirty="0"/>
              <a:t>.</a:t>
            </a:r>
            <a:endParaRPr lang="sv-SE" altLang="sv-SE" sz="1600" dirty="0"/>
          </a:p>
        </p:txBody>
      </p:sp>
      <p:pic>
        <p:nvPicPr>
          <p:cNvPr id="8" name="Picture 6" descr="Chapter%2048%20Fig%201B">
            <a:extLst>
              <a:ext uri="{FF2B5EF4-FFF2-40B4-BE49-F238E27FC236}">
                <a16:creationId xmlns:a16="http://schemas.microsoft.com/office/drawing/2014/main" id="{93AB8B4E-1548-427E-9932-5299929C09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6249" y="3067546"/>
            <a:ext cx="3024187" cy="1924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8994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5E137E6F-A5D0-4112-8C26-839F5E389C47}"/>
              </a:ext>
            </a:extLst>
          </p:cNvPr>
          <p:cNvSpPr txBox="1">
            <a:spLocks noChangeArrowheads="1"/>
          </p:cNvSpPr>
          <p:nvPr/>
        </p:nvSpPr>
        <p:spPr>
          <a:xfrm>
            <a:off x="164057" y="189758"/>
            <a:ext cx="4136637" cy="2229592"/>
          </a:xfrm>
          <a:prstGeom prst="rect">
            <a:avLst/>
          </a:prstGeom>
        </p:spPr>
        <p:txBody>
          <a:bodyPr vert="horz" lIns="91440" tIns="45720" rIns="91440" bIns="45720" rtlCol="0" anchor="t">
            <a:normAutofit/>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0" indent="0">
              <a:buFont typeface="Wingdings" pitchFamily="2" charset="2"/>
              <a:buNone/>
            </a:pPr>
            <a:r>
              <a:rPr lang="sv-SE" sz="1800" dirty="0">
                <a:solidFill>
                  <a:srgbClr val="FFFF00"/>
                </a:solidFill>
              </a:rPr>
              <a:t>ASCT vid tidiga recidiv</a:t>
            </a:r>
          </a:p>
          <a:p>
            <a:pPr marL="0" indent="0">
              <a:buFont typeface="Wingdings" pitchFamily="2" charset="2"/>
              <a:buNone/>
            </a:pPr>
            <a:endParaRPr lang="sv-SE" sz="1800" dirty="0">
              <a:solidFill>
                <a:srgbClr val="FFFF00"/>
              </a:solidFill>
            </a:endParaRPr>
          </a:p>
          <a:p>
            <a:pPr marL="0" indent="0">
              <a:buFont typeface="Wingdings" pitchFamily="2" charset="2"/>
              <a:buNone/>
            </a:pPr>
            <a:r>
              <a:rPr lang="sv-SE" sz="1800" dirty="0">
                <a:solidFill>
                  <a:srgbClr val="FFFF00"/>
                </a:solidFill>
              </a:rPr>
              <a:t>Sverige har i många år rekommenderat ASCT till </a:t>
            </a:r>
            <a:r>
              <a:rPr lang="sv-SE" sz="1800" dirty="0" err="1">
                <a:solidFill>
                  <a:srgbClr val="FFFF00"/>
                </a:solidFill>
              </a:rPr>
              <a:t>pat</a:t>
            </a:r>
            <a:r>
              <a:rPr lang="sv-SE" sz="1800" dirty="0">
                <a:solidFill>
                  <a:srgbClr val="FFFF00"/>
                </a:solidFill>
              </a:rPr>
              <a:t> som har recidiv 2 år efter första linjens R-kemo, baserat på CUP-studien från 2000 (som var utan </a:t>
            </a:r>
            <a:r>
              <a:rPr lang="sv-SE" sz="1800" dirty="0" err="1">
                <a:solidFill>
                  <a:srgbClr val="FFFF00"/>
                </a:solidFill>
              </a:rPr>
              <a:t>rituximab</a:t>
            </a:r>
            <a:r>
              <a:rPr lang="sv-SE" sz="1800" dirty="0">
                <a:solidFill>
                  <a:srgbClr val="FFFF00"/>
                </a:solidFill>
              </a:rPr>
              <a:t>).</a:t>
            </a:r>
          </a:p>
          <a:p>
            <a:pPr marL="0" indent="0">
              <a:buFont typeface="Wingdings" pitchFamily="2" charset="2"/>
              <a:buNone/>
            </a:pPr>
            <a:endParaRPr lang="sv-SE" altLang="sv-SE" sz="1800" dirty="0">
              <a:solidFill>
                <a:srgbClr val="FFFF00"/>
              </a:solidFill>
            </a:endParaRPr>
          </a:p>
        </p:txBody>
      </p:sp>
      <p:pic>
        <p:nvPicPr>
          <p:cNvPr id="11" name="Bildobjekt 10">
            <a:extLst>
              <a:ext uri="{FF2B5EF4-FFF2-40B4-BE49-F238E27FC236}">
                <a16:creationId xmlns:a16="http://schemas.microsoft.com/office/drawing/2014/main" id="{817E4C96-A147-4164-95B5-F77803FAB093}"/>
              </a:ext>
            </a:extLst>
          </p:cNvPr>
          <p:cNvPicPr>
            <a:picLocks noChangeAspect="1"/>
          </p:cNvPicPr>
          <p:nvPr/>
        </p:nvPicPr>
        <p:blipFill rotWithShape="1">
          <a:blip r:embed="rId2"/>
          <a:srcRect l="10890" t="18755" r="32632" b="3689"/>
          <a:stretch/>
        </p:blipFill>
        <p:spPr>
          <a:xfrm>
            <a:off x="4438087" y="110532"/>
            <a:ext cx="4541855" cy="3989100"/>
          </a:xfrm>
          <a:prstGeom prst="rect">
            <a:avLst/>
          </a:prstGeom>
        </p:spPr>
      </p:pic>
      <p:sp>
        <p:nvSpPr>
          <p:cNvPr id="12" name="Rectangle 2">
            <a:extLst>
              <a:ext uri="{FF2B5EF4-FFF2-40B4-BE49-F238E27FC236}">
                <a16:creationId xmlns:a16="http://schemas.microsoft.com/office/drawing/2014/main" id="{850FD2CF-61C3-410F-BA34-0FF9EF7BD2C3}"/>
              </a:ext>
            </a:extLst>
          </p:cNvPr>
          <p:cNvSpPr>
            <a:spLocks noGrp="1" noChangeArrowheads="1"/>
          </p:cNvSpPr>
          <p:nvPr>
            <p:ph type="title"/>
          </p:nvPr>
        </p:nvSpPr>
        <p:spPr>
          <a:xfrm>
            <a:off x="4300694" y="4303984"/>
            <a:ext cx="3808326" cy="475552"/>
          </a:xfrm>
        </p:spPr>
        <p:txBody>
          <a:bodyPr anchor="t"/>
          <a:lstStyle/>
          <a:p>
            <a:r>
              <a:rPr lang="sv-SE" altLang="sv-SE" sz="2000" dirty="0" err="1">
                <a:solidFill>
                  <a:srgbClr val="FFFF00"/>
                </a:solidFill>
              </a:rPr>
              <a:t>Schouten</a:t>
            </a:r>
            <a:r>
              <a:rPr lang="sv-SE" altLang="sv-SE" sz="2000" dirty="0">
                <a:solidFill>
                  <a:srgbClr val="FFFF00"/>
                </a:solidFill>
              </a:rPr>
              <a:t>, Ann </a:t>
            </a:r>
            <a:r>
              <a:rPr lang="sv-SE" altLang="sv-SE" sz="2000" dirty="0" err="1">
                <a:solidFill>
                  <a:srgbClr val="FFFF00"/>
                </a:solidFill>
              </a:rPr>
              <a:t>Oncol</a:t>
            </a:r>
            <a:r>
              <a:rPr lang="sv-SE" altLang="sv-SE" sz="2000" dirty="0">
                <a:solidFill>
                  <a:srgbClr val="FFFF00"/>
                </a:solidFill>
              </a:rPr>
              <a:t> 2000</a:t>
            </a:r>
          </a:p>
        </p:txBody>
      </p:sp>
    </p:spTree>
    <p:extLst>
      <p:ext uri="{BB962C8B-B14F-4D97-AF65-F5344CB8AC3E}">
        <p14:creationId xmlns:p14="http://schemas.microsoft.com/office/powerpoint/2010/main" val="2064389545"/>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5E137E6F-A5D0-4112-8C26-839F5E389C47}"/>
              </a:ext>
            </a:extLst>
          </p:cNvPr>
          <p:cNvSpPr txBox="1">
            <a:spLocks noChangeArrowheads="1"/>
          </p:cNvSpPr>
          <p:nvPr/>
        </p:nvSpPr>
        <p:spPr>
          <a:xfrm>
            <a:off x="264541" y="566173"/>
            <a:ext cx="3071512" cy="2528719"/>
          </a:xfrm>
          <a:prstGeom prst="rect">
            <a:avLst/>
          </a:prstGeom>
        </p:spPr>
        <p:txBody>
          <a:bodyPr vert="horz" lIns="91440" tIns="45720" rIns="91440" bIns="45720" rtlCol="0" anchor="t">
            <a:normAutofit/>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0" indent="0">
              <a:buFont typeface="Wingdings" pitchFamily="2" charset="2"/>
              <a:buNone/>
            </a:pPr>
            <a:r>
              <a:rPr lang="sv-SE" altLang="sv-SE" sz="1800" dirty="0">
                <a:solidFill>
                  <a:srgbClr val="FFFF00"/>
                </a:solidFill>
              </a:rPr>
              <a:t>Även i </a:t>
            </a:r>
            <a:r>
              <a:rPr lang="sv-SE" altLang="sv-SE" sz="1800" dirty="0" err="1">
                <a:solidFill>
                  <a:srgbClr val="FFFF00"/>
                </a:solidFill>
              </a:rPr>
              <a:t>rituximab</a:t>
            </a:r>
            <a:r>
              <a:rPr lang="sv-SE" altLang="sv-SE" sz="1800" dirty="0">
                <a:solidFill>
                  <a:srgbClr val="FFFF00"/>
                </a:solidFill>
              </a:rPr>
              <a:t>-eran lever recidiv-patienter som genomgår ASCT längre</a:t>
            </a:r>
          </a:p>
        </p:txBody>
      </p:sp>
      <p:sp>
        <p:nvSpPr>
          <p:cNvPr id="12" name="Rectangle 2">
            <a:extLst>
              <a:ext uri="{FF2B5EF4-FFF2-40B4-BE49-F238E27FC236}">
                <a16:creationId xmlns:a16="http://schemas.microsoft.com/office/drawing/2014/main" id="{850FD2CF-61C3-410F-BA34-0FF9EF7BD2C3}"/>
              </a:ext>
            </a:extLst>
          </p:cNvPr>
          <p:cNvSpPr>
            <a:spLocks noGrp="1" noChangeArrowheads="1"/>
          </p:cNvSpPr>
          <p:nvPr>
            <p:ph type="title"/>
          </p:nvPr>
        </p:nvSpPr>
        <p:spPr>
          <a:xfrm>
            <a:off x="3704459" y="4529619"/>
            <a:ext cx="3808326" cy="475552"/>
          </a:xfrm>
        </p:spPr>
        <p:txBody>
          <a:bodyPr anchor="t"/>
          <a:lstStyle/>
          <a:p>
            <a:r>
              <a:rPr lang="sv-SE" altLang="sv-SE" sz="2000" dirty="0" err="1">
                <a:solidFill>
                  <a:srgbClr val="FFFF00"/>
                </a:solidFill>
              </a:rPr>
              <a:t>Jurinovic</a:t>
            </a:r>
            <a:r>
              <a:rPr lang="sv-SE" altLang="sv-SE" sz="2000" dirty="0">
                <a:solidFill>
                  <a:srgbClr val="FFFF00"/>
                </a:solidFill>
              </a:rPr>
              <a:t>, BBT 2018</a:t>
            </a:r>
          </a:p>
        </p:txBody>
      </p:sp>
      <p:pic>
        <p:nvPicPr>
          <p:cNvPr id="3" name="Bildobjekt 2">
            <a:extLst>
              <a:ext uri="{FF2B5EF4-FFF2-40B4-BE49-F238E27FC236}">
                <a16:creationId xmlns:a16="http://schemas.microsoft.com/office/drawing/2014/main" id="{E66E2314-CEFC-4D6D-B88F-28A88AFA28CD}"/>
              </a:ext>
            </a:extLst>
          </p:cNvPr>
          <p:cNvPicPr>
            <a:picLocks noChangeAspect="1"/>
          </p:cNvPicPr>
          <p:nvPr/>
        </p:nvPicPr>
        <p:blipFill rotWithShape="1">
          <a:blip r:embed="rId2"/>
          <a:srcRect l="8591" t="18839" r="27767" b="39768"/>
          <a:stretch/>
        </p:blipFill>
        <p:spPr>
          <a:xfrm>
            <a:off x="3704459" y="138329"/>
            <a:ext cx="5000795" cy="2080332"/>
          </a:xfrm>
          <a:prstGeom prst="rect">
            <a:avLst/>
          </a:prstGeom>
        </p:spPr>
      </p:pic>
      <p:pic>
        <p:nvPicPr>
          <p:cNvPr id="5" name="Bildobjekt 4">
            <a:extLst>
              <a:ext uri="{FF2B5EF4-FFF2-40B4-BE49-F238E27FC236}">
                <a16:creationId xmlns:a16="http://schemas.microsoft.com/office/drawing/2014/main" id="{FF6A2AB9-2CC7-4C4B-899B-18B5B99B6716}"/>
              </a:ext>
            </a:extLst>
          </p:cNvPr>
          <p:cNvPicPr>
            <a:picLocks noChangeAspect="1"/>
          </p:cNvPicPr>
          <p:nvPr/>
        </p:nvPicPr>
        <p:blipFill rotWithShape="1">
          <a:blip r:embed="rId3"/>
          <a:srcRect l="8059" t="23834" r="28008" b="37045"/>
          <a:stretch/>
        </p:blipFill>
        <p:spPr>
          <a:xfrm>
            <a:off x="3704459" y="2319692"/>
            <a:ext cx="5141284" cy="2012174"/>
          </a:xfrm>
          <a:prstGeom prst="rect">
            <a:avLst/>
          </a:prstGeom>
        </p:spPr>
      </p:pic>
    </p:spTree>
    <p:extLst>
      <p:ext uri="{BB962C8B-B14F-4D97-AF65-F5344CB8AC3E}">
        <p14:creationId xmlns:p14="http://schemas.microsoft.com/office/powerpoint/2010/main" val="1868804761"/>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A2A52DBE-1CC2-4B83-B02B-FCE4DBAE454F}"/>
              </a:ext>
            </a:extLst>
          </p:cNvPr>
          <p:cNvSpPr txBox="1">
            <a:spLocks/>
          </p:cNvSpPr>
          <p:nvPr/>
        </p:nvSpPr>
        <p:spPr>
          <a:xfrm>
            <a:off x="611560" y="25374"/>
            <a:ext cx="8424936" cy="648072"/>
          </a:xfrm>
          <a:prstGeom prst="rect">
            <a:avLst/>
          </a:prstGeom>
        </p:spPr>
        <p:txBody>
          <a:bodyPr vert="horz" lIns="91440" tIns="45720" rIns="91440" bIns="45720" rtlCol="0" anchor="t">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Arial" pitchFamily="34" charset="0"/>
                <a:ea typeface="+mj-ea"/>
                <a:cs typeface="Arial"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v-SE" sz="2400" dirty="0" err="1">
                <a:solidFill>
                  <a:srgbClr val="FFFF00"/>
                </a:solidFill>
              </a:rPr>
              <a:t>Can</a:t>
            </a:r>
            <a:r>
              <a:rPr lang="sv-SE" sz="2400" dirty="0">
                <a:solidFill>
                  <a:srgbClr val="FFFF00"/>
                </a:solidFill>
              </a:rPr>
              <a:t> </a:t>
            </a:r>
            <a:r>
              <a:rPr lang="sv-SE" sz="2400" dirty="0" err="1">
                <a:solidFill>
                  <a:srgbClr val="FFFF00"/>
                </a:solidFill>
              </a:rPr>
              <a:t>autologous</a:t>
            </a:r>
            <a:r>
              <a:rPr lang="sv-SE" sz="2400" dirty="0">
                <a:solidFill>
                  <a:srgbClr val="FFFF00"/>
                </a:solidFill>
              </a:rPr>
              <a:t> SCT </a:t>
            </a:r>
            <a:r>
              <a:rPr lang="sv-SE" sz="2400" dirty="0" err="1">
                <a:solidFill>
                  <a:srgbClr val="FFFF00"/>
                </a:solidFill>
              </a:rPr>
              <a:t>cure</a:t>
            </a:r>
            <a:r>
              <a:rPr lang="sv-SE" sz="2400" dirty="0">
                <a:solidFill>
                  <a:srgbClr val="FFFF00"/>
                </a:solidFill>
              </a:rPr>
              <a:t> </a:t>
            </a:r>
            <a:r>
              <a:rPr lang="sv-SE" sz="2400" dirty="0" err="1">
                <a:solidFill>
                  <a:srgbClr val="FFFF00"/>
                </a:solidFill>
              </a:rPr>
              <a:t>follicular</a:t>
            </a:r>
            <a:r>
              <a:rPr lang="sv-SE" sz="2400" dirty="0">
                <a:solidFill>
                  <a:srgbClr val="FFFF00"/>
                </a:solidFill>
              </a:rPr>
              <a:t> </a:t>
            </a:r>
            <a:r>
              <a:rPr lang="sv-SE" sz="2400" dirty="0" err="1">
                <a:solidFill>
                  <a:srgbClr val="FFFF00"/>
                </a:solidFill>
              </a:rPr>
              <a:t>lymphomas</a:t>
            </a:r>
            <a:r>
              <a:rPr lang="sv-SE" sz="2400" dirty="0">
                <a:solidFill>
                  <a:srgbClr val="FFFF00"/>
                </a:solidFill>
              </a:rPr>
              <a:t>?</a:t>
            </a:r>
          </a:p>
          <a:p>
            <a:r>
              <a:rPr lang="sv-SE" sz="2400" dirty="0" err="1">
                <a:solidFill>
                  <a:srgbClr val="FFFF00"/>
                </a:solidFill>
              </a:rPr>
              <a:t>Probabably</a:t>
            </a:r>
            <a:r>
              <a:rPr lang="sv-SE" sz="2400" dirty="0">
                <a:solidFill>
                  <a:srgbClr val="FFFF00"/>
                </a:solidFill>
              </a:rPr>
              <a:t> </a:t>
            </a:r>
            <a:r>
              <a:rPr lang="sv-SE" sz="2400" dirty="0" err="1">
                <a:solidFill>
                  <a:srgbClr val="FFFF00"/>
                </a:solidFill>
              </a:rPr>
              <a:t>some</a:t>
            </a:r>
            <a:r>
              <a:rPr lang="sv-SE" sz="2400" dirty="0">
                <a:solidFill>
                  <a:srgbClr val="FFFF00"/>
                </a:solidFill>
              </a:rPr>
              <a:t>. A </a:t>
            </a:r>
            <a:r>
              <a:rPr lang="sv-SE" sz="2400" dirty="0" err="1">
                <a:solidFill>
                  <a:srgbClr val="FFFF00"/>
                </a:solidFill>
              </a:rPr>
              <a:t>third</a:t>
            </a:r>
            <a:r>
              <a:rPr lang="sv-SE" sz="2400" dirty="0">
                <a:solidFill>
                  <a:srgbClr val="FFFF00"/>
                </a:solidFill>
              </a:rPr>
              <a:t>?</a:t>
            </a:r>
          </a:p>
        </p:txBody>
      </p:sp>
      <p:pic>
        <p:nvPicPr>
          <p:cNvPr id="4" name="Bildobjekt 3">
            <a:extLst>
              <a:ext uri="{FF2B5EF4-FFF2-40B4-BE49-F238E27FC236}">
                <a16:creationId xmlns:a16="http://schemas.microsoft.com/office/drawing/2014/main" id="{FB1154C9-326E-4EF1-BBEC-A7487AA17745}"/>
              </a:ext>
            </a:extLst>
          </p:cNvPr>
          <p:cNvPicPr>
            <a:picLocks noChangeAspect="1"/>
          </p:cNvPicPr>
          <p:nvPr/>
        </p:nvPicPr>
        <p:blipFill rotWithShape="1">
          <a:blip r:embed="rId2"/>
          <a:srcRect l="19288" t="26662" r="19287" b="13535"/>
          <a:stretch/>
        </p:blipFill>
        <p:spPr>
          <a:xfrm>
            <a:off x="4860032" y="522063"/>
            <a:ext cx="4176464" cy="2195321"/>
          </a:xfrm>
          <a:prstGeom prst="rect">
            <a:avLst/>
          </a:prstGeom>
        </p:spPr>
      </p:pic>
      <p:sp>
        <p:nvSpPr>
          <p:cNvPr id="5" name="Rektangel 4">
            <a:extLst>
              <a:ext uri="{FF2B5EF4-FFF2-40B4-BE49-F238E27FC236}">
                <a16:creationId xmlns:a16="http://schemas.microsoft.com/office/drawing/2014/main" id="{F9A6AC08-E10A-4DCA-9CC9-9761E7D739B6}"/>
              </a:ext>
            </a:extLst>
          </p:cNvPr>
          <p:cNvSpPr/>
          <p:nvPr/>
        </p:nvSpPr>
        <p:spPr>
          <a:xfrm>
            <a:off x="4788024" y="2717384"/>
            <a:ext cx="1915909" cy="276999"/>
          </a:xfrm>
          <a:prstGeom prst="rect">
            <a:avLst/>
          </a:prstGeom>
        </p:spPr>
        <p:txBody>
          <a:bodyPr wrap="none">
            <a:spAutoFit/>
          </a:bodyPr>
          <a:lstStyle/>
          <a:p>
            <a:r>
              <a:rPr lang="sv-SE" sz="1200" dirty="0" err="1">
                <a:latin typeface="Arial" panose="020B0604020202020204" pitchFamily="34" charset="0"/>
                <a:cs typeface="Arial" panose="020B0604020202020204" pitchFamily="34" charset="0"/>
              </a:rPr>
              <a:t>Montoto</a:t>
            </a:r>
            <a:r>
              <a:rPr lang="sv-SE" sz="1200" dirty="0">
                <a:latin typeface="Arial" panose="020B0604020202020204" pitchFamily="34" charset="0"/>
                <a:cs typeface="Arial" panose="020B0604020202020204" pitchFamily="34" charset="0"/>
              </a:rPr>
              <a:t>. </a:t>
            </a:r>
            <a:r>
              <a:rPr lang="sv-SE" sz="1200" dirty="0" err="1">
                <a:latin typeface="Arial" panose="020B0604020202020204" pitchFamily="34" charset="0"/>
                <a:cs typeface="Arial" panose="020B0604020202020204" pitchFamily="34" charset="0"/>
              </a:rPr>
              <a:t>Leukemia</a:t>
            </a:r>
            <a:r>
              <a:rPr lang="sv-SE" sz="1200" dirty="0">
                <a:latin typeface="Arial" panose="020B0604020202020204" pitchFamily="34" charset="0"/>
                <a:cs typeface="Arial" panose="020B0604020202020204" pitchFamily="34" charset="0"/>
              </a:rPr>
              <a:t> 2007</a:t>
            </a:r>
          </a:p>
        </p:txBody>
      </p:sp>
      <p:sp>
        <p:nvSpPr>
          <p:cNvPr id="8" name="Rektangel 7">
            <a:extLst>
              <a:ext uri="{FF2B5EF4-FFF2-40B4-BE49-F238E27FC236}">
                <a16:creationId xmlns:a16="http://schemas.microsoft.com/office/drawing/2014/main" id="{6119E5C7-3DCF-48FE-B1A9-666B525FA18B}"/>
              </a:ext>
            </a:extLst>
          </p:cNvPr>
          <p:cNvSpPr/>
          <p:nvPr/>
        </p:nvSpPr>
        <p:spPr>
          <a:xfrm>
            <a:off x="2133322" y="2717384"/>
            <a:ext cx="1659429" cy="276999"/>
          </a:xfrm>
          <a:prstGeom prst="rect">
            <a:avLst/>
          </a:prstGeom>
        </p:spPr>
        <p:txBody>
          <a:bodyPr wrap="none">
            <a:spAutoFit/>
          </a:bodyPr>
          <a:lstStyle/>
          <a:p>
            <a:r>
              <a:rPr lang="sv-SE" sz="1200" dirty="0" err="1">
                <a:latin typeface="Arial" panose="020B0604020202020204" pitchFamily="34" charset="0"/>
                <a:cs typeface="Arial" panose="020B0604020202020204" pitchFamily="34" charset="0"/>
              </a:rPr>
              <a:t>Rohatiner</a:t>
            </a:r>
            <a:r>
              <a:rPr lang="sv-SE" sz="1200" dirty="0">
                <a:latin typeface="Arial" panose="020B0604020202020204" pitchFamily="34" charset="0"/>
                <a:cs typeface="Arial" panose="020B0604020202020204" pitchFamily="34" charset="0"/>
              </a:rPr>
              <a:t>. JCO 2007</a:t>
            </a:r>
          </a:p>
        </p:txBody>
      </p:sp>
      <p:pic>
        <p:nvPicPr>
          <p:cNvPr id="9" name="Bildobjekt 8">
            <a:extLst>
              <a:ext uri="{FF2B5EF4-FFF2-40B4-BE49-F238E27FC236}">
                <a16:creationId xmlns:a16="http://schemas.microsoft.com/office/drawing/2014/main" id="{FAEC52C4-31AF-4F53-BB67-73C3D4B35E81}"/>
              </a:ext>
            </a:extLst>
          </p:cNvPr>
          <p:cNvPicPr>
            <a:picLocks noChangeAspect="1"/>
          </p:cNvPicPr>
          <p:nvPr/>
        </p:nvPicPr>
        <p:blipFill rotWithShape="1">
          <a:blip r:embed="rId3"/>
          <a:srcRect l="22438" t="23744" r="24800" b="9158"/>
          <a:stretch/>
        </p:blipFill>
        <p:spPr>
          <a:xfrm>
            <a:off x="2169326" y="894753"/>
            <a:ext cx="2654702" cy="1822631"/>
          </a:xfrm>
          <a:prstGeom prst="rect">
            <a:avLst/>
          </a:prstGeom>
        </p:spPr>
      </p:pic>
      <p:pic>
        <p:nvPicPr>
          <p:cNvPr id="10" name="Bildobjekt 9">
            <a:extLst>
              <a:ext uri="{FF2B5EF4-FFF2-40B4-BE49-F238E27FC236}">
                <a16:creationId xmlns:a16="http://schemas.microsoft.com/office/drawing/2014/main" id="{1A353719-698E-48C2-8310-25FFD3AE88F5}"/>
              </a:ext>
            </a:extLst>
          </p:cNvPr>
          <p:cNvPicPr>
            <a:picLocks noChangeAspect="1"/>
          </p:cNvPicPr>
          <p:nvPr/>
        </p:nvPicPr>
        <p:blipFill rotWithShape="1">
          <a:blip r:embed="rId4"/>
          <a:srcRect l="27951" t="42707" r="29525" b="406"/>
          <a:stretch/>
        </p:blipFill>
        <p:spPr>
          <a:xfrm>
            <a:off x="21768" y="1192564"/>
            <a:ext cx="2111288" cy="1524819"/>
          </a:xfrm>
          <a:prstGeom prst="rect">
            <a:avLst/>
          </a:prstGeom>
        </p:spPr>
      </p:pic>
      <p:sp>
        <p:nvSpPr>
          <p:cNvPr id="11" name="Rektangel 10">
            <a:extLst>
              <a:ext uri="{FF2B5EF4-FFF2-40B4-BE49-F238E27FC236}">
                <a16:creationId xmlns:a16="http://schemas.microsoft.com/office/drawing/2014/main" id="{5F5C64FD-6CE2-4331-B99C-B8333B7C71A8}"/>
              </a:ext>
            </a:extLst>
          </p:cNvPr>
          <p:cNvSpPr/>
          <p:nvPr/>
        </p:nvSpPr>
        <p:spPr>
          <a:xfrm>
            <a:off x="-65132" y="2717383"/>
            <a:ext cx="2052870" cy="276999"/>
          </a:xfrm>
          <a:prstGeom prst="rect">
            <a:avLst/>
          </a:prstGeom>
        </p:spPr>
        <p:txBody>
          <a:bodyPr wrap="none">
            <a:spAutoFit/>
          </a:bodyPr>
          <a:lstStyle/>
          <a:p>
            <a:r>
              <a:rPr lang="sv-SE" sz="1200" dirty="0" err="1">
                <a:latin typeface="Arial" panose="020B0604020202020204" pitchFamily="34" charset="0"/>
                <a:cs typeface="Arial" panose="020B0604020202020204" pitchFamily="34" charset="0"/>
              </a:rPr>
              <a:t>Kornacker</a:t>
            </a:r>
            <a:r>
              <a:rPr lang="sv-SE" sz="1200" dirty="0">
                <a:latin typeface="Arial" panose="020B0604020202020204" pitchFamily="34" charset="0"/>
                <a:cs typeface="Arial" panose="020B0604020202020204" pitchFamily="34" charset="0"/>
              </a:rPr>
              <a:t>. Ann </a:t>
            </a:r>
            <a:r>
              <a:rPr lang="sv-SE" sz="1200" dirty="0" err="1">
                <a:latin typeface="Arial" panose="020B0604020202020204" pitchFamily="34" charset="0"/>
                <a:cs typeface="Arial" panose="020B0604020202020204" pitchFamily="34" charset="0"/>
              </a:rPr>
              <a:t>Oncol</a:t>
            </a:r>
            <a:r>
              <a:rPr lang="sv-SE" sz="1200" dirty="0">
                <a:latin typeface="Arial" panose="020B0604020202020204" pitchFamily="34" charset="0"/>
                <a:cs typeface="Arial" panose="020B0604020202020204" pitchFamily="34" charset="0"/>
              </a:rPr>
              <a:t> 2009</a:t>
            </a:r>
          </a:p>
        </p:txBody>
      </p:sp>
      <p:pic>
        <p:nvPicPr>
          <p:cNvPr id="6" name="Bildobjekt 5">
            <a:extLst>
              <a:ext uri="{FF2B5EF4-FFF2-40B4-BE49-F238E27FC236}">
                <a16:creationId xmlns:a16="http://schemas.microsoft.com/office/drawing/2014/main" id="{8B2692D2-272F-BF26-5FC8-58FA2853371F}"/>
              </a:ext>
            </a:extLst>
          </p:cNvPr>
          <p:cNvPicPr>
            <a:picLocks noChangeAspect="1"/>
          </p:cNvPicPr>
          <p:nvPr/>
        </p:nvPicPr>
        <p:blipFill rotWithShape="1">
          <a:blip r:embed="rId5"/>
          <a:srcRect l="33012" t="51401" r="29778" b="5918"/>
          <a:stretch/>
        </p:blipFill>
        <p:spPr>
          <a:xfrm>
            <a:off x="2175697" y="2972317"/>
            <a:ext cx="2783336" cy="1844697"/>
          </a:xfrm>
          <a:prstGeom prst="rect">
            <a:avLst/>
          </a:prstGeom>
        </p:spPr>
      </p:pic>
      <p:sp>
        <p:nvSpPr>
          <p:cNvPr id="12" name="Rektangel 11">
            <a:extLst>
              <a:ext uri="{FF2B5EF4-FFF2-40B4-BE49-F238E27FC236}">
                <a16:creationId xmlns:a16="http://schemas.microsoft.com/office/drawing/2014/main" id="{21E40B16-8D8E-50C6-6CCB-D5332C39FD10}"/>
              </a:ext>
            </a:extLst>
          </p:cNvPr>
          <p:cNvSpPr/>
          <p:nvPr/>
        </p:nvSpPr>
        <p:spPr>
          <a:xfrm>
            <a:off x="2099598" y="4853540"/>
            <a:ext cx="1983235" cy="276999"/>
          </a:xfrm>
          <a:prstGeom prst="rect">
            <a:avLst/>
          </a:prstGeom>
        </p:spPr>
        <p:txBody>
          <a:bodyPr wrap="none">
            <a:spAutoFit/>
          </a:bodyPr>
          <a:lstStyle/>
          <a:p>
            <a:r>
              <a:rPr lang="sv-SE" sz="1200" dirty="0" err="1">
                <a:latin typeface="Arial" panose="020B0604020202020204" pitchFamily="34" charset="0"/>
                <a:cs typeface="Arial" panose="020B0604020202020204" pitchFamily="34" charset="0"/>
              </a:rPr>
              <a:t>Noring</a:t>
            </a:r>
            <a:r>
              <a:rPr lang="sv-SE" sz="1200" dirty="0">
                <a:latin typeface="Arial" panose="020B0604020202020204" pitchFamily="34" charset="0"/>
                <a:cs typeface="Arial" panose="020B0604020202020204" pitchFamily="34" charset="0"/>
              </a:rPr>
              <a:t>. BMC Cancer 2021</a:t>
            </a:r>
          </a:p>
        </p:txBody>
      </p:sp>
    </p:spTree>
    <p:extLst>
      <p:ext uri="{BB962C8B-B14F-4D97-AF65-F5344CB8AC3E}">
        <p14:creationId xmlns:p14="http://schemas.microsoft.com/office/powerpoint/2010/main" val="6109343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Shape 2">
            <a:extLst>
              <a:ext uri="{FF2B5EF4-FFF2-40B4-BE49-F238E27FC236}">
                <a16:creationId xmlns:a16="http://schemas.microsoft.com/office/drawing/2014/main" id="{59AD3CD2-3FFD-2216-E2F9-6169A1FBC884}"/>
              </a:ext>
            </a:extLst>
          </p:cNvPr>
          <p:cNvSpPr txBox="1"/>
          <p:nvPr/>
        </p:nvSpPr>
        <p:spPr>
          <a:xfrm>
            <a:off x="3912515" y="233347"/>
            <a:ext cx="3335198" cy="451800"/>
          </a:xfrm>
          <a:prstGeom prst="rect">
            <a:avLst/>
          </a:prstGeom>
          <a:noFill/>
          <a:ln>
            <a:noFill/>
          </a:ln>
        </p:spPr>
        <p:txBody>
          <a:bodyPr lIns="90000" tIns="45000" rIns="90000" bIns="45000"/>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b="1" strike="noStrike" spc="-1" dirty="0">
                <a:latin typeface="Arial"/>
              </a:rPr>
              <a:t>Br J </a:t>
            </a:r>
            <a:r>
              <a:rPr lang="en-US" sz="800" b="1" strike="noStrike" spc="-1" dirty="0" err="1">
                <a:latin typeface="Arial"/>
              </a:rPr>
              <a:t>Haematol</a:t>
            </a:r>
            <a:r>
              <a:rPr lang="en-US" sz="800" b="1" spc="-1" dirty="0">
                <a:latin typeface="Arial"/>
              </a:rPr>
              <a:t>. </a:t>
            </a:r>
            <a:r>
              <a:rPr lang="en-US" sz="800" b="1" strike="noStrike" spc="-1" dirty="0">
                <a:latin typeface="Arial"/>
              </a:rPr>
              <a:t>2023.</a:t>
            </a:r>
            <a:endParaRPr lang="en-US" sz="800" b="0" strike="noStrike" spc="-1" dirty="0">
              <a:latin typeface="Arial"/>
            </a:endParaRPr>
          </a:p>
        </p:txBody>
      </p:sp>
      <p:pic>
        <p:nvPicPr>
          <p:cNvPr id="6" name="Main graphic">
            <a:extLst>
              <a:ext uri="{FF2B5EF4-FFF2-40B4-BE49-F238E27FC236}">
                <a16:creationId xmlns:a16="http://schemas.microsoft.com/office/drawing/2014/main" id="{15B9B97B-92E4-6676-B39C-A123C05FE1A4}"/>
              </a:ext>
            </a:extLst>
          </p:cNvPr>
          <p:cNvPicPr/>
          <p:nvPr/>
        </p:nvPicPr>
        <p:blipFill>
          <a:blip r:embed="rId2"/>
          <a:stretch/>
        </p:blipFill>
        <p:spPr>
          <a:xfrm>
            <a:off x="5876416" y="874373"/>
            <a:ext cx="3160080" cy="3809880"/>
          </a:xfrm>
          <a:prstGeom prst="rect">
            <a:avLst/>
          </a:prstGeom>
          <a:ln>
            <a:noFill/>
          </a:ln>
        </p:spPr>
      </p:pic>
      <p:pic>
        <p:nvPicPr>
          <p:cNvPr id="7" name="Main graphic">
            <a:extLst>
              <a:ext uri="{FF2B5EF4-FFF2-40B4-BE49-F238E27FC236}">
                <a16:creationId xmlns:a16="http://schemas.microsoft.com/office/drawing/2014/main" id="{08640089-9F22-2DFF-34EE-94A78F680217}"/>
              </a:ext>
            </a:extLst>
          </p:cNvPr>
          <p:cNvPicPr/>
          <p:nvPr/>
        </p:nvPicPr>
        <p:blipFill>
          <a:blip r:embed="rId3"/>
          <a:stretch/>
        </p:blipFill>
        <p:spPr>
          <a:xfrm>
            <a:off x="107504" y="874373"/>
            <a:ext cx="5649840" cy="3809880"/>
          </a:xfrm>
          <a:prstGeom prst="rect">
            <a:avLst/>
          </a:prstGeom>
          <a:ln>
            <a:noFill/>
          </a:ln>
        </p:spPr>
      </p:pic>
      <p:pic>
        <p:nvPicPr>
          <p:cNvPr id="9" name="Bildobjekt 8">
            <a:extLst>
              <a:ext uri="{FF2B5EF4-FFF2-40B4-BE49-F238E27FC236}">
                <a16:creationId xmlns:a16="http://schemas.microsoft.com/office/drawing/2014/main" id="{3164B2F5-D65E-E2ED-A4EB-192BFE056EC7}"/>
              </a:ext>
            </a:extLst>
          </p:cNvPr>
          <p:cNvPicPr>
            <a:picLocks noChangeAspect="1"/>
          </p:cNvPicPr>
          <p:nvPr/>
        </p:nvPicPr>
        <p:blipFill rotWithShape="1">
          <a:blip r:embed="rId4"/>
          <a:srcRect l="20075" t="25285" r="42125" b="60177"/>
          <a:stretch/>
        </p:blipFill>
        <p:spPr>
          <a:xfrm>
            <a:off x="107504" y="99207"/>
            <a:ext cx="3456384" cy="720080"/>
          </a:xfrm>
          <a:prstGeom prst="rect">
            <a:avLst/>
          </a:prstGeom>
        </p:spPr>
      </p:pic>
    </p:spTree>
    <p:extLst>
      <p:ext uri="{BB962C8B-B14F-4D97-AF65-F5344CB8AC3E}">
        <p14:creationId xmlns:p14="http://schemas.microsoft.com/office/powerpoint/2010/main" val="3408059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ACFDEA3E-1400-4633-9A37-CB44107F8BC7}"/>
              </a:ext>
            </a:extLst>
          </p:cNvPr>
          <p:cNvPicPr>
            <a:picLocks noChangeAspect="1"/>
          </p:cNvPicPr>
          <p:nvPr/>
        </p:nvPicPr>
        <p:blipFill rotWithShape="1">
          <a:blip r:embed="rId2"/>
          <a:srcRect l="26238" t="15834" r="26118" b="29532"/>
          <a:stretch/>
        </p:blipFill>
        <p:spPr>
          <a:xfrm>
            <a:off x="611560" y="1275606"/>
            <a:ext cx="4248472" cy="2664296"/>
          </a:xfrm>
          <a:prstGeom prst="rect">
            <a:avLst/>
          </a:prstGeom>
        </p:spPr>
      </p:pic>
      <p:sp>
        <p:nvSpPr>
          <p:cNvPr id="3" name="textruta 2">
            <a:extLst>
              <a:ext uri="{FF2B5EF4-FFF2-40B4-BE49-F238E27FC236}">
                <a16:creationId xmlns:a16="http://schemas.microsoft.com/office/drawing/2014/main" id="{B531B3D5-08E6-4DC4-92E2-79C51D0EF4DA}"/>
              </a:ext>
            </a:extLst>
          </p:cNvPr>
          <p:cNvSpPr txBox="1"/>
          <p:nvPr/>
        </p:nvSpPr>
        <p:spPr>
          <a:xfrm>
            <a:off x="611560" y="1419622"/>
            <a:ext cx="3384376" cy="369332"/>
          </a:xfrm>
          <a:prstGeom prst="rect">
            <a:avLst/>
          </a:prstGeom>
          <a:noFill/>
        </p:spPr>
        <p:txBody>
          <a:bodyPr wrap="square" rtlCol="0">
            <a:spAutoFit/>
          </a:bodyPr>
          <a:lstStyle/>
          <a:p>
            <a:r>
              <a:rPr lang="sv-SE" dirty="0">
                <a:solidFill>
                  <a:srgbClr val="FF0000"/>
                </a:solidFill>
                <a:latin typeface="Arial" panose="020B0604020202020204" pitchFamily="34" charset="0"/>
                <a:cs typeface="Arial" panose="020B0604020202020204" pitchFamily="34" charset="0"/>
              </a:rPr>
              <a:t>Cohen et al (BBMT 2012)</a:t>
            </a:r>
          </a:p>
        </p:txBody>
      </p:sp>
      <p:sp>
        <p:nvSpPr>
          <p:cNvPr id="5" name="Rubrik 2">
            <a:extLst>
              <a:ext uri="{FF2B5EF4-FFF2-40B4-BE49-F238E27FC236}">
                <a16:creationId xmlns:a16="http://schemas.microsoft.com/office/drawing/2014/main" id="{4AB7B2BA-7A8C-1E5F-9C53-0EDD0AD8BBC9}"/>
              </a:ext>
            </a:extLst>
          </p:cNvPr>
          <p:cNvSpPr txBox="1">
            <a:spLocks/>
          </p:cNvSpPr>
          <p:nvPr/>
        </p:nvSpPr>
        <p:spPr>
          <a:xfrm>
            <a:off x="611560" y="25374"/>
            <a:ext cx="8424936" cy="648072"/>
          </a:xfrm>
          <a:prstGeom prst="rect">
            <a:avLst/>
          </a:prstGeom>
        </p:spPr>
        <p:txBody>
          <a:bodyPr vert="horz" lIns="91440" tIns="45720" rIns="91440" bIns="45720" rtlCol="0" anchor="t">
            <a:no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Arial" pitchFamily="34" charset="0"/>
                <a:ea typeface="+mj-ea"/>
                <a:cs typeface="Arial"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v-SE" sz="2400" dirty="0" err="1">
                <a:solidFill>
                  <a:srgbClr val="FFFF00"/>
                </a:solidFill>
              </a:rPr>
              <a:t>Allogeneic</a:t>
            </a:r>
            <a:r>
              <a:rPr lang="sv-SE" sz="2400" dirty="0">
                <a:solidFill>
                  <a:srgbClr val="FFFF00"/>
                </a:solidFill>
              </a:rPr>
              <a:t> SCT </a:t>
            </a:r>
            <a:r>
              <a:rPr lang="sv-SE" sz="2400" dirty="0" err="1">
                <a:solidFill>
                  <a:srgbClr val="FFFF00"/>
                </a:solidFill>
              </a:rPr>
              <a:t>cures</a:t>
            </a:r>
            <a:r>
              <a:rPr lang="sv-SE" sz="2400" dirty="0">
                <a:solidFill>
                  <a:srgbClr val="FFFF00"/>
                </a:solidFill>
              </a:rPr>
              <a:t> </a:t>
            </a:r>
            <a:r>
              <a:rPr lang="sv-SE" sz="2400" dirty="0" err="1">
                <a:solidFill>
                  <a:srgbClr val="FFFF00"/>
                </a:solidFill>
              </a:rPr>
              <a:t>most</a:t>
            </a:r>
            <a:r>
              <a:rPr lang="sv-SE" sz="2400" dirty="0">
                <a:solidFill>
                  <a:srgbClr val="FFFF00"/>
                </a:solidFill>
              </a:rPr>
              <a:t> </a:t>
            </a:r>
            <a:r>
              <a:rPr lang="sv-SE" sz="2400" dirty="0" err="1">
                <a:solidFill>
                  <a:srgbClr val="FFFF00"/>
                </a:solidFill>
              </a:rPr>
              <a:t>follicular</a:t>
            </a:r>
            <a:r>
              <a:rPr lang="sv-SE" sz="2400" dirty="0">
                <a:solidFill>
                  <a:srgbClr val="FFFF00"/>
                </a:solidFill>
              </a:rPr>
              <a:t> </a:t>
            </a:r>
            <a:r>
              <a:rPr lang="sv-SE" sz="2400" dirty="0" err="1">
                <a:solidFill>
                  <a:srgbClr val="FFFF00"/>
                </a:solidFill>
              </a:rPr>
              <a:t>lymphomas</a:t>
            </a:r>
            <a:r>
              <a:rPr lang="sv-SE" sz="2400" dirty="0">
                <a:solidFill>
                  <a:srgbClr val="FFFF00"/>
                </a:solidFill>
              </a:rPr>
              <a:t>.</a:t>
            </a:r>
          </a:p>
          <a:p>
            <a:r>
              <a:rPr lang="sv-SE" sz="2400" dirty="0">
                <a:solidFill>
                  <a:srgbClr val="FFFF00"/>
                </a:solidFill>
              </a:rPr>
              <a:t>A (</a:t>
            </a:r>
            <a:r>
              <a:rPr lang="sv-SE" sz="2400" dirty="0" err="1">
                <a:solidFill>
                  <a:srgbClr val="FFFF00"/>
                </a:solidFill>
              </a:rPr>
              <a:t>really</a:t>
            </a:r>
            <a:r>
              <a:rPr lang="sv-SE" sz="2400" dirty="0">
                <a:solidFill>
                  <a:srgbClr val="FFFF00"/>
                </a:solidFill>
              </a:rPr>
              <a:t> </a:t>
            </a:r>
            <a:r>
              <a:rPr lang="sv-SE" sz="2400" dirty="0" err="1">
                <a:solidFill>
                  <a:srgbClr val="FFFF00"/>
                </a:solidFill>
              </a:rPr>
              <a:t>nice</a:t>
            </a:r>
            <a:r>
              <a:rPr lang="sv-SE" sz="2400" dirty="0">
                <a:solidFill>
                  <a:srgbClr val="FFFF00"/>
                </a:solidFill>
              </a:rPr>
              <a:t>) </a:t>
            </a:r>
            <a:r>
              <a:rPr lang="sv-SE" sz="2400" dirty="0" err="1">
                <a:solidFill>
                  <a:srgbClr val="FFFF00"/>
                </a:solidFill>
              </a:rPr>
              <a:t>example</a:t>
            </a:r>
            <a:r>
              <a:rPr lang="sv-SE" sz="2400" dirty="0">
                <a:solidFill>
                  <a:srgbClr val="FFFF00"/>
                </a:solidFill>
              </a:rPr>
              <a:t>.</a:t>
            </a:r>
          </a:p>
        </p:txBody>
      </p:sp>
      <p:sp>
        <p:nvSpPr>
          <p:cNvPr id="4" name="Rektangel 3">
            <a:extLst>
              <a:ext uri="{FF2B5EF4-FFF2-40B4-BE49-F238E27FC236}">
                <a16:creationId xmlns:a16="http://schemas.microsoft.com/office/drawing/2014/main" id="{E042CDA9-4067-48CC-8159-5E21EE0EE1B0}"/>
              </a:ext>
            </a:extLst>
          </p:cNvPr>
          <p:cNvSpPr/>
          <p:nvPr/>
        </p:nvSpPr>
        <p:spPr>
          <a:xfrm>
            <a:off x="611560" y="1788954"/>
            <a:ext cx="576064" cy="215094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1132047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4B93834B-978B-69A9-C179-2759770D48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7944" y="51470"/>
            <a:ext cx="1259344" cy="787090"/>
          </a:xfrm>
          <a:prstGeom prst="rect">
            <a:avLst/>
          </a:prstGeom>
        </p:spPr>
      </p:pic>
      <p:pic>
        <p:nvPicPr>
          <p:cNvPr id="4" name="Bildobjekt 3">
            <a:extLst>
              <a:ext uri="{FF2B5EF4-FFF2-40B4-BE49-F238E27FC236}">
                <a16:creationId xmlns:a16="http://schemas.microsoft.com/office/drawing/2014/main" id="{BD3FA391-49F3-63C1-776A-1EE929473CB1}"/>
              </a:ext>
            </a:extLst>
          </p:cNvPr>
          <p:cNvPicPr>
            <a:picLocks noChangeAspect="1"/>
          </p:cNvPicPr>
          <p:nvPr/>
        </p:nvPicPr>
        <p:blipFill rotWithShape="1">
          <a:blip r:embed="rId3"/>
          <a:srcRect l="36613" t="29424" r="9051" b="20641"/>
          <a:stretch/>
        </p:blipFill>
        <p:spPr>
          <a:xfrm>
            <a:off x="107504" y="339502"/>
            <a:ext cx="3842712" cy="1894444"/>
          </a:xfrm>
          <a:prstGeom prst="rect">
            <a:avLst/>
          </a:prstGeom>
        </p:spPr>
      </p:pic>
      <p:sp>
        <p:nvSpPr>
          <p:cNvPr id="6" name="Rektangel 5">
            <a:extLst>
              <a:ext uri="{FF2B5EF4-FFF2-40B4-BE49-F238E27FC236}">
                <a16:creationId xmlns:a16="http://schemas.microsoft.com/office/drawing/2014/main" id="{625E5033-F409-E4B6-672E-DDE196394E0F}"/>
              </a:ext>
            </a:extLst>
          </p:cNvPr>
          <p:cNvSpPr/>
          <p:nvPr/>
        </p:nvSpPr>
        <p:spPr>
          <a:xfrm>
            <a:off x="77004" y="-8061"/>
            <a:ext cx="1259632" cy="307777"/>
          </a:xfrm>
          <a:prstGeom prst="rect">
            <a:avLst/>
          </a:prstGeom>
        </p:spPr>
        <p:txBody>
          <a:bodyPr wrap="square">
            <a:spAutoFit/>
          </a:bodyPr>
          <a:lstStyle/>
          <a:p>
            <a:r>
              <a:rPr lang="sv-SE" sz="1400" dirty="0">
                <a:solidFill>
                  <a:srgbClr val="FFFF00"/>
                </a:solidFill>
                <a:latin typeface="Arial" panose="020B0604020202020204" pitchFamily="34" charset="0"/>
                <a:cs typeface="Arial" panose="020B0604020202020204" pitchFamily="34" charset="0"/>
              </a:rPr>
              <a:t>NY BIOPSI!</a:t>
            </a:r>
          </a:p>
        </p:txBody>
      </p:sp>
      <p:pic>
        <p:nvPicPr>
          <p:cNvPr id="8" name="Bildobjekt 7">
            <a:extLst>
              <a:ext uri="{FF2B5EF4-FFF2-40B4-BE49-F238E27FC236}">
                <a16:creationId xmlns:a16="http://schemas.microsoft.com/office/drawing/2014/main" id="{6D04E688-68E9-AE37-472E-2F13DBE24B64}"/>
              </a:ext>
            </a:extLst>
          </p:cNvPr>
          <p:cNvPicPr>
            <a:picLocks noChangeAspect="1"/>
          </p:cNvPicPr>
          <p:nvPr/>
        </p:nvPicPr>
        <p:blipFill rotWithShape="1">
          <a:blip r:embed="rId4"/>
          <a:srcRect l="35825" t="29449" r="8263" b="14769"/>
          <a:stretch/>
        </p:blipFill>
        <p:spPr>
          <a:xfrm>
            <a:off x="132138" y="2347710"/>
            <a:ext cx="3782133" cy="2024240"/>
          </a:xfrm>
          <a:prstGeom prst="rect">
            <a:avLst/>
          </a:prstGeom>
        </p:spPr>
      </p:pic>
      <p:pic>
        <p:nvPicPr>
          <p:cNvPr id="13" name="Bildobjekt 12">
            <a:extLst>
              <a:ext uri="{FF2B5EF4-FFF2-40B4-BE49-F238E27FC236}">
                <a16:creationId xmlns:a16="http://schemas.microsoft.com/office/drawing/2014/main" id="{938B888B-6D07-8492-2D9D-312EA0029B46}"/>
              </a:ext>
            </a:extLst>
          </p:cNvPr>
          <p:cNvPicPr>
            <a:picLocks noChangeAspect="1"/>
          </p:cNvPicPr>
          <p:nvPr/>
        </p:nvPicPr>
        <p:blipFill rotWithShape="1">
          <a:blip r:embed="rId5"/>
          <a:srcRect l="40162" t="30610" r="9439" b="8624"/>
          <a:stretch/>
        </p:blipFill>
        <p:spPr>
          <a:xfrm>
            <a:off x="4211960" y="1081349"/>
            <a:ext cx="4608512" cy="2980802"/>
          </a:xfrm>
          <a:prstGeom prst="rect">
            <a:avLst/>
          </a:prstGeom>
        </p:spPr>
      </p:pic>
    </p:spTree>
    <p:extLst>
      <p:ext uri="{BB962C8B-B14F-4D97-AF65-F5344CB8AC3E}">
        <p14:creationId xmlns:p14="http://schemas.microsoft.com/office/powerpoint/2010/main" val="41803114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objekt 9">
            <a:extLst>
              <a:ext uri="{FF2B5EF4-FFF2-40B4-BE49-F238E27FC236}">
                <a16:creationId xmlns:a16="http://schemas.microsoft.com/office/drawing/2014/main" id="{EDAEA6F1-A4FB-579B-3359-749559430E2A}"/>
              </a:ext>
            </a:extLst>
          </p:cNvPr>
          <p:cNvPicPr>
            <a:picLocks noChangeAspect="1"/>
          </p:cNvPicPr>
          <p:nvPr/>
        </p:nvPicPr>
        <p:blipFill rotWithShape="1">
          <a:blip r:embed="rId2"/>
          <a:srcRect l="40163" t="30917" r="9438"/>
          <a:stretch/>
        </p:blipFill>
        <p:spPr>
          <a:xfrm>
            <a:off x="33928" y="56075"/>
            <a:ext cx="4608512" cy="3388791"/>
          </a:xfrm>
          <a:prstGeom prst="rect">
            <a:avLst/>
          </a:prstGeom>
        </p:spPr>
      </p:pic>
      <p:pic>
        <p:nvPicPr>
          <p:cNvPr id="8" name="Bildobjekt 7">
            <a:extLst>
              <a:ext uri="{FF2B5EF4-FFF2-40B4-BE49-F238E27FC236}">
                <a16:creationId xmlns:a16="http://schemas.microsoft.com/office/drawing/2014/main" id="{AB653D11-61F0-BFBF-D8FF-24F76A61C5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89973"/>
            <a:ext cx="1259344" cy="787090"/>
          </a:xfrm>
          <a:prstGeom prst="rect">
            <a:avLst/>
          </a:prstGeom>
        </p:spPr>
      </p:pic>
      <p:sp>
        <p:nvSpPr>
          <p:cNvPr id="9" name="Rektangel 8">
            <a:extLst>
              <a:ext uri="{FF2B5EF4-FFF2-40B4-BE49-F238E27FC236}">
                <a16:creationId xmlns:a16="http://schemas.microsoft.com/office/drawing/2014/main" id="{97B9761D-E6BE-A678-0D9C-9AC336D510D9}"/>
              </a:ext>
            </a:extLst>
          </p:cNvPr>
          <p:cNvSpPr/>
          <p:nvPr/>
        </p:nvSpPr>
        <p:spPr>
          <a:xfrm>
            <a:off x="6084168" y="89973"/>
            <a:ext cx="1764992" cy="307777"/>
          </a:xfrm>
          <a:prstGeom prst="rect">
            <a:avLst/>
          </a:prstGeom>
        </p:spPr>
        <p:txBody>
          <a:bodyPr wrap="square">
            <a:spAutoFit/>
          </a:bodyPr>
          <a:lstStyle/>
          <a:p>
            <a:r>
              <a:rPr lang="sv-SE" sz="1400" dirty="0">
                <a:solidFill>
                  <a:srgbClr val="FFFF00"/>
                </a:solidFill>
                <a:latin typeface="Arial" panose="020B0604020202020204" pitchFamily="34" charset="0"/>
                <a:cs typeface="Arial" panose="020B0604020202020204" pitchFamily="34" charset="0"/>
              </a:rPr>
              <a:t>NY BIOPSI!!!!</a:t>
            </a:r>
          </a:p>
        </p:txBody>
      </p:sp>
      <p:pic>
        <p:nvPicPr>
          <p:cNvPr id="7" name="Bildobjekt 6">
            <a:extLst>
              <a:ext uri="{FF2B5EF4-FFF2-40B4-BE49-F238E27FC236}">
                <a16:creationId xmlns:a16="http://schemas.microsoft.com/office/drawing/2014/main" id="{78E3F770-88C4-6785-3DFF-903CF538A8F6}"/>
              </a:ext>
            </a:extLst>
          </p:cNvPr>
          <p:cNvPicPr>
            <a:picLocks noChangeAspect="1"/>
          </p:cNvPicPr>
          <p:nvPr/>
        </p:nvPicPr>
        <p:blipFill rotWithShape="1">
          <a:blip r:embed="rId4"/>
          <a:srcRect l="40532" t="29449" r="9051" b="10365"/>
          <a:stretch/>
        </p:blipFill>
        <p:spPr>
          <a:xfrm>
            <a:off x="4512528" y="1776440"/>
            <a:ext cx="4610080" cy="2952328"/>
          </a:xfrm>
          <a:prstGeom prst="rect">
            <a:avLst/>
          </a:prstGeom>
        </p:spPr>
      </p:pic>
      <p:sp>
        <p:nvSpPr>
          <p:cNvPr id="11" name="Rektangel 10">
            <a:extLst>
              <a:ext uri="{FF2B5EF4-FFF2-40B4-BE49-F238E27FC236}">
                <a16:creationId xmlns:a16="http://schemas.microsoft.com/office/drawing/2014/main" id="{BFC32790-C2F5-8EFB-90C5-28CACF248789}"/>
              </a:ext>
            </a:extLst>
          </p:cNvPr>
          <p:cNvSpPr/>
          <p:nvPr/>
        </p:nvSpPr>
        <p:spPr>
          <a:xfrm>
            <a:off x="5580112" y="3132785"/>
            <a:ext cx="2376264" cy="312081"/>
          </a:xfrm>
          <a:prstGeom prst="rect">
            <a:avLst/>
          </a:prstGeom>
          <a:solidFill>
            <a:srgbClr val="FFFF00">
              <a:alpha val="20000"/>
            </a:srgbClr>
          </a:solidFill>
          <a:effectLst>
            <a:outerShdw blurRad="50800" dist="50800" dir="5400000" algn="ctr" rotWithShape="0">
              <a:srgbClr val="000000">
                <a:alpha val="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5309122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5E137E6F-A5D0-4112-8C26-839F5E389C47}"/>
              </a:ext>
            </a:extLst>
          </p:cNvPr>
          <p:cNvSpPr txBox="1">
            <a:spLocks noChangeArrowheads="1"/>
          </p:cNvSpPr>
          <p:nvPr/>
        </p:nvSpPr>
        <p:spPr>
          <a:xfrm>
            <a:off x="229515" y="333931"/>
            <a:ext cx="8684969" cy="4176648"/>
          </a:xfrm>
          <a:prstGeom prst="rect">
            <a:avLst/>
          </a:prstGeom>
        </p:spPr>
        <p:txBody>
          <a:bodyPr vert="horz" lIns="91440" tIns="45720" rIns="91440" bIns="45720" rtlCol="0" anchor="t">
            <a:normAutofit fontScale="77500" lnSpcReduction="20000"/>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0" indent="0">
              <a:buFont typeface="Wingdings" pitchFamily="2" charset="2"/>
              <a:buNone/>
            </a:pPr>
            <a:r>
              <a:rPr lang="sv-SE" altLang="sv-SE" sz="1800" b="1" dirty="0">
                <a:solidFill>
                  <a:srgbClr val="FFFF00"/>
                </a:solidFill>
              </a:rPr>
              <a:t>Kommande behandlingsformer</a:t>
            </a:r>
          </a:p>
          <a:p>
            <a:pPr marL="0" indent="0">
              <a:buFont typeface="Wingdings" pitchFamily="2" charset="2"/>
              <a:buNone/>
            </a:pPr>
            <a:endParaRPr lang="sv-SE" altLang="sv-SE" sz="1800" dirty="0">
              <a:solidFill>
                <a:srgbClr val="FFFF00"/>
              </a:solidFill>
            </a:endParaRPr>
          </a:p>
          <a:p>
            <a:pPr marL="0" indent="0">
              <a:buFont typeface="Wingdings" pitchFamily="2" charset="2"/>
              <a:buNone/>
            </a:pPr>
            <a:r>
              <a:rPr lang="sv-SE" altLang="sv-SE" sz="1800" b="1" dirty="0">
                <a:solidFill>
                  <a:srgbClr val="FFFF00"/>
                </a:solidFill>
              </a:rPr>
              <a:t>CAR-T-celler</a:t>
            </a:r>
          </a:p>
          <a:p>
            <a:pPr marL="0" indent="0">
              <a:buFont typeface="Wingdings" pitchFamily="2" charset="2"/>
              <a:buNone/>
            </a:pPr>
            <a:endParaRPr lang="sv-SE" altLang="sv-SE" sz="1800" dirty="0">
              <a:solidFill>
                <a:srgbClr val="FFFF00"/>
              </a:solidFill>
            </a:endParaRPr>
          </a:p>
          <a:p>
            <a:pPr marL="0" indent="0">
              <a:buFont typeface="Wingdings" pitchFamily="2" charset="2"/>
              <a:buNone/>
            </a:pPr>
            <a:r>
              <a:rPr lang="sv-SE" altLang="sv-SE" sz="1800" b="1" dirty="0">
                <a:solidFill>
                  <a:srgbClr val="FFFF00"/>
                </a:solidFill>
              </a:rPr>
              <a:t>Bispecifika antikroppar </a:t>
            </a:r>
            <a:r>
              <a:rPr lang="sv-SE" altLang="sv-SE" sz="1800" dirty="0">
                <a:solidFill>
                  <a:srgbClr val="FFFF00"/>
                </a:solidFill>
              </a:rPr>
              <a:t>– flera studiesites i Sverige (</a:t>
            </a:r>
            <a:r>
              <a:rPr lang="sv-SE" altLang="sv-SE" sz="1800" b="1" dirty="0" err="1">
                <a:solidFill>
                  <a:srgbClr val="FFFF00"/>
                </a:solidFill>
              </a:rPr>
              <a:t>epcoritamab</a:t>
            </a:r>
            <a:r>
              <a:rPr lang="sv-SE" altLang="sv-SE" sz="1800" dirty="0">
                <a:solidFill>
                  <a:srgbClr val="FFFF00"/>
                </a:solidFill>
              </a:rPr>
              <a:t>), utomlands även </a:t>
            </a:r>
            <a:r>
              <a:rPr lang="sv-SE" altLang="sv-SE" sz="1800" b="1" dirty="0" err="1">
                <a:solidFill>
                  <a:srgbClr val="FFFF00"/>
                </a:solidFill>
              </a:rPr>
              <a:t>odronextamab</a:t>
            </a:r>
            <a:r>
              <a:rPr lang="sv-SE" altLang="sv-SE" sz="1800" dirty="0">
                <a:solidFill>
                  <a:srgbClr val="FFFF00"/>
                </a:solidFill>
              </a:rPr>
              <a:t>. </a:t>
            </a:r>
            <a:r>
              <a:rPr lang="sv-SE" altLang="sv-SE" sz="1800" b="1" dirty="0" err="1">
                <a:solidFill>
                  <a:srgbClr val="FFFF00"/>
                </a:solidFill>
              </a:rPr>
              <a:t>Mosunetuzumab</a:t>
            </a:r>
            <a:r>
              <a:rPr lang="sv-SE" altLang="sv-SE" sz="1800" dirty="0">
                <a:solidFill>
                  <a:srgbClr val="FFFF00"/>
                </a:solidFill>
              </a:rPr>
              <a:t> (nystartad nordisk studie), godkänt men inte prisförhandlat. CD3/CD19-bsAk är på väg.</a:t>
            </a:r>
          </a:p>
          <a:p>
            <a:pPr marL="0" indent="0">
              <a:buFont typeface="Wingdings" pitchFamily="2" charset="2"/>
              <a:buNone/>
            </a:pPr>
            <a:endParaRPr lang="sv-SE" altLang="sv-SE" sz="1800" dirty="0">
              <a:solidFill>
                <a:srgbClr val="FFFF00"/>
              </a:solidFill>
            </a:endParaRPr>
          </a:p>
          <a:p>
            <a:pPr marL="0" indent="0">
              <a:buFont typeface="Wingdings" pitchFamily="2" charset="2"/>
              <a:buNone/>
            </a:pPr>
            <a:r>
              <a:rPr lang="sv-SE" altLang="sv-SE" sz="1800" dirty="0">
                <a:solidFill>
                  <a:srgbClr val="FFFF00"/>
                </a:solidFill>
              </a:rPr>
              <a:t>CD19-antikroppar – </a:t>
            </a:r>
            <a:r>
              <a:rPr lang="sv-SE" altLang="sv-SE" sz="1800" b="1" dirty="0" err="1">
                <a:solidFill>
                  <a:srgbClr val="FFFF00"/>
                </a:solidFill>
              </a:rPr>
              <a:t>tafasitamab</a:t>
            </a:r>
            <a:r>
              <a:rPr lang="sv-SE" altLang="sv-SE" sz="1800" dirty="0">
                <a:solidFill>
                  <a:srgbClr val="FFFF00"/>
                </a:solidFill>
              </a:rPr>
              <a:t>. Randomiserad fas III färdiginkluderad R2 v R2+tafa.</a:t>
            </a:r>
          </a:p>
          <a:p>
            <a:pPr marL="0" indent="0">
              <a:buFont typeface="Wingdings" pitchFamily="2" charset="2"/>
              <a:buNone/>
            </a:pPr>
            <a:endParaRPr lang="sv-SE" altLang="sv-SE" sz="1800" dirty="0">
              <a:solidFill>
                <a:srgbClr val="FFFF00"/>
              </a:solidFill>
            </a:endParaRPr>
          </a:p>
          <a:p>
            <a:pPr marL="0" indent="0">
              <a:buFont typeface="Wingdings" pitchFamily="2" charset="2"/>
              <a:buNone/>
            </a:pPr>
            <a:r>
              <a:rPr lang="sv-SE" altLang="sv-SE" sz="1800" dirty="0">
                <a:solidFill>
                  <a:srgbClr val="FFFF00"/>
                </a:solidFill>
              </a:rPr>
              <a:t>CD47-antikroppar – förstärker kraftigt </a:t>
            </a:r>
            <a:r>
              <a:rPr lang="sv-SE" altLang="sv-SE" sz="1800" dirty="0" err="1">
                <a:solidFill>
                  <a:srgbClr val="FFFF00"/>
                </a:solidFill>
              </a:rPr>
              <a:t>rituximabs</a:t>
            </a:r>
            <a:r>
              <a:rPr lang="sv-SE" altLang="sv-SE" sz="1800" dirty="0">
                <a:solidFill>
                  <a:srgbClr val="FFFF00"/>
                </a:solidFill>
              </a:rPr>
              <a:t> effekt (något bortglömda just nu)</a:t>
            </a:r>
          </a:p>
          <a:p>
            <a:pPr marL="0" indent="0">
              <a:buFont typeface="Wingdings" pitchFamily="2" charset="2"/>
              <a:buNone/>
            </a:pPr>
            <a:endParaRPr lang="sv-SE" altLang="sv-SE" sz="1800" dirty="0">
              <a:solidFill>
                <a:srgbClr val="FFFF00"/>
              </a:solidFill>
            </a:endParaRPr>
          </a:p>
          <a:p>
            <a:pPr marL="0" indent="0">
              <a:buFont typeface="Wingdings" pitchFamily="2" charset="2"/>
              <a:buNone/>
            </a:pPr>
            <a:r>
              <a:rPr lang="sv-SE" altLang="sv-SE" sz="1800" dirty="0">
                <a:solidFill>
                  <a:srgbClr val="FFFF00"/>
                </a:solidFill>
              </a:rPr>
              <a:t>Glöm inte </a:t>
            </a:r>
            <a:r>
              <a:rPr lang="sv-SE" altLang="sv-SE" sz="1800" dirty="0" err="1">
                <a:solidFill>
                  <a:srgbClr val="FFFF00"/>
                </a:solidFill>
              </a:rPr>
              <a:t>allogen</a:t>
            </a:r>
            <a:r>
              <a:rPr lang="sv-SE" altLang="sv-SE" sz="1800" dirty="0">
                <a:solidFill>
                  <a:srgbClr val="FFFF00"/>
                </a:solidFill>
              </a:rPr>
              <a:t> stamcellstransplantation – indikation finns om recidiv efter ASCT</a:t>
            </a:r>
          </a:p>
          <a:p>
            <a:pPr marL="0" indent="0">
              <a:buFont typeface="Wingdings" pitchFamily="2" charset="2"/>
              <a:buNone/>
            </a:pPr>
            <a:endParaRPr lang="sv-SE" altLang="sv-SE" sz="1800" dirty="0">
              <a:solidFill>
                <a:srgbClr val="FFFF00"/>
              </a:solidFill>
            </a:endParaRPr>
          </a:p>
          <a:p>
            <a:pPr marL="0" indent="0">
              <a:buFont typeface="Wingdings" pitchFamily="2" charset="2"/>
              <a:buNone/>
            </a:pPr>
            <a:r>
              <a:rPr lang="sv-SE" altLang="sv-SE" sz="1800" dirty="0">
                <a:solidFill>
                  <a:srgbClr val="FFFF00"/>
                </a:solidFill>
              </a:rPr>
              <a:t>PI3K-delta-hämmare – etablerad behandling men främst för </a:t>
            </a:r>
            <a:r>
              <a:rPr lang="sv-SE" altLang="sv-SE" sz="1800" dirty="0" err="1">
                <a:solidFill>
                  <a:srgbClr val="FFFF00"/>
                </a:solidFill>
              </a:rPr>
              <a:t>pat</a:t>
            </a:r>
            <a:r>
              <a:rPr lang="sv-SE" altLang="sv-SE" sz="1800" dirty="0">
                <a:solidFill>
                  <a:srgbClr val="FFFF00"/>
                </a:solidFill>
              </a:rPr>
              <a:t> som ej är transplantationskandidater, eller som brygga till allo. Dock kanske lämpligt för att potentiera rutinbehandling. </a:t>
            </a:r>
            <a:r>
              <a:rPr lang="sv-SE" altLang="sv-SE" sz="1800" dirty="0" err="1">
                <a:solidFill>
                  <a:srgbClr val="FFFF00"/>
                </a:solidFill>
              </a:rPr>
              <a:t>Preparatklassen</a:t>
            </a:r>
            <a:r>
              <a:rPr lang="sv-SE" altLang="sv-SE" sz="1800" dirty="0">
                <a:solidFill>
                  <a:srgbClr val="FFFF00"/>
                </a:solidFill>
              </a:rPr>
              <a:t> dock hotad av regulatoriska och pekuniära skäl.</a:t>
            </a:r>
          </a:p>
          <a:p>
            <a:pPr marL="0" indent="0">
              <a:buFont typeface="Wingdings" pitchFamily="2" charset="2"/>
              <a:buNone/>
            </a:pPr>
            <a:endParaRPr lang="sv-SE" altLang="sv-SE" sz="1800" dirty="0">
              <a:solidFill>
                <a:srgbClr val="FFFF00"/>
              </a:solidFill>
            </a:endParaRPr>
          </a:p>
          <a:p>
            <a:pPr marL="0" indent="0">
              <a:buFont typeface="Wingdings" pitchFamily="2" charset="2"/>
              <a:buNone/>
            </a:pPr>
            <a:r>
              <a:rPr lang="sv-SE" altLang="sv-SE" sz="1800" dirty="0">
                <a:solidFill>
                  <a:srgbClr val="FFFF00"/>
                </a:solidFill>
              </a:rPr>
              <a:t>EZH2-hämmare – </a:t>
            </a:r>
            <a:r>
              <a:rPr lang="sv-SE" altLang="sv-SE" sz="1800" b="1" dirty="0" err="1">
                <a:solidFill>
                  <a:srgbClr val="FFFF00"/>
                </a:solidFill>
              </a:rPr>
              <a:t>tazemetostat</a:t>
            </a:r>
            <a:r>
              <a:rPr lang="sv-SE" altLang="sv-SE" sz="1800" dirty="0">
                <a:solidFill>
                  <a:srgbClr val="FFFF00"/>
                </a:solidFill>
              </a:rPr>
              <a:t>, 92% respons hos </a:t>
            </a:r>
            <a:r>
              <a:rPr lang="sv-SE" altLang="sv-SE" sz="1800" dirty="0" err="1">
                <a:solidFill>
                  <a:srgbClr val="FFFF00"/>
                </a:solidFill>
              </a:rPr>
              <a:t>pat</a:t>
            </a:r>
            <a:r>
              <a:rPr lang="sv-SE" altLang="sv-SE" sz="1800" dirty="0">
                <a:solidFill>
                  <a:srgbClr val="FFFF00"/>
                </a:solidFill>
              </a:rPr>
              <a:t> som har EZH2-mutation.</a:t>
            </a:r>
          </a:p>
          <a:p>
            <a:pPr marL="0" indent="0">
              <a:buFont typeface="Wingdings" pitchFamily="2" charset="2"/>
              <a:buNone/>
            </a:pPr>
            <a:endParaRPr lang="sv-SE" altLang="sv-SE" sz="1800" dirty="0">
              <a:solidFill>
                <a:srgbClr val="FFFF00"/>
              </a:solidFill>
            </a:endParaRPr>
          </a:p>
        </p:txBody>
      </p:sp>
    </p:spTree>
    <p:extLst>
      <p:ext uri="{BB962C8B-B14F-4D97-AF65-F5344CB8AC3E}">
        <p14:creationId xmlns:p14="http://schemas.microsoft.com/office/powerpoint/2010/main" val="897850886"/>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ext, linje, Parallell, diagram&#10;&#10;Automatiskt genererad beskrivning">
            <a:extLst>
              <a:ext uri="{FF2B5EF4-FFF2-40B4-BE49-F238E27FC236}">
                <a16:creationId xmlns:a16="http://schemas.microsoft.com/office/drawing/2014/main" id="{C4C675AC-1E49-CF73-4D2B-EE45BBC47F0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28245" y="258968"/>
            <a:ext cx="2232279" cy="4461112"/>
          </a:xfrm>
          <a:prstGeom prst="rect">
            <a:avLst/>
          </a:prstGeom>
        </p:spPr>
      </p:pic>
      <p:sp>
        <p:nvSpPr>
          <p:cNvPr id="6" name="textruta 5">
            <a:extLst>
              <a:ext uri="{FF2B5EF4-FFF2-40B4-BE49-F238E27FC236}">
                <a16:creationId xmlns:a16="http://schemas.microsoft.com/office/drawing/2014/main" id="{A9A96BDF-A13D-17A5-B952-DCC63E40D58C}"/>
              </a:ext>
            </a:extLst>
          </p:cNvPr>
          <p:cNvSpPr txBox="1"/>
          <p:nvPr/>
        </p:nvSpPr>
        <p:spPr>
          <a:xfrm>
            <a:off x="402077" y="74302"/>
            <a:ext cx="6005547" cy="4595232"/>
          </a:xfrm>
          <a:prstGeom prst="rect">
            <a:avLst/>
          </a:prstGeom>
          <a:noFill/>
        </p:spPr>
        <p:txBody>
          <a:bodyPr wrap="square">
            <a:spAutoFit/>
          </a:bodyPr>
          <a:lstStyle/>
          <a:p>
            <a:pPr>
              <a:lnSpc>
                <a:spcPct val="115000"/>
              </a:lnSpc>
              <a:spcAft>
                <a:spcPts val="1000"/>
              </a:spcAft>
            </a:pPr>
            <a:r>
              <a:rPr lang="en-GB" sz="1800" b="1" dirty="0" err="1">
                <a:solidFill>
                  <a:srgbClr val="FFFF00"/>
                </a:solidFill>
                <a:effectLst/>
                <a:latin typeface="Arial" panose="020B0604020202020204" pitchFamily="34" charset="0"/>
                <a:ea typeface="Calibri" panose="020F0502020204030204" pitchFamily="34" charset="0"/>
              </a:rPr>
              <a:t>Tafasitamab</a:t>
            </a:r>
            <a:r>
              <a:rPr lang="en-GB" sz="1800" dirty="0">
                <a:solidFill>
                  <a:srgbClr val="FFFF00"/>
                </a:solidFill>
                <a:effectLst/>
                <a:latin typeface="Arial" panose="020B0604020202020204" pitchFamily="34" charset="0"/>
                <a:ea typeface="Calibri" panose="020F0502020204030204" pitchFamily="34" charset="0"/>
              </a:rPr>
              <a:t> </a:t>
            </a:r>
          </a:p>
          <a:p>
            <a:pPr>
              <a:lnSpc>
                <a:spcPct val="115000"/>
              </a:lnSpc>
              <a:spcAft>
                <a:spcPts val="1000"/>
              </a:spcAft>
            </a:pPr>
            <a:endParaRPr lang="en-GB" dirty="0">
              <a:solidFill>
                <a:srgbClr val="FFFF00"/>
              </a:solidFill>
              <a:latin typeface="Arial" panose="020B0604020202020204" pitchFamily="34" charset="0"/>
              <a:ea typeface="Calibri" panose="020F0502020204030204" pitchFamily="34" charset="0"/>
            </a:endParaRPr>
          </a:p>
          <a:p>
            <a:pPr>
              <a:lnSpc>
                <a:spcPct val="115000"/>
              </a:lnSpc>
              <a:spcAft>
                <a:spcPts val="1000"/>
              </a:spcAft>
            </a:pPr>
            <a:r>
              <a:rPr lang="en-GB" dirty="0">
                <a:solidFill>
                  <a:srgbClr val="FFFF00"/>
                </a:solidFill>
                <a:latin typeface="Arial" panose="020B0604020202020204" pitchFamily="34" charset="0"/>
                <a:ea typeface="Calibri" panose="020F0502020204030204" pitchFamily="34" charset="0"/>
              </a:rPr>
              <a:t>CD19 antibody.</a:t>
            </a:r>
          </a:p>
          <a:p>
            <a:pPr>
              <a:lnSpc>
                <a:spcPct val="115000"/>
              </a:lnSpc>
              <a:spcAft>
                <a:spcPts val="1000"/>
              </a:spcAft>
            </a:pPr>
            <a:r>
              <a:rPr lang="en-GB" dirty="0">
                <a:solidFill>
                  <a:srgbClr val="FFFF00"/>
                </a:solidFill>
                <a:latin typeface="Arial" panose="020B0604020202020204" pitchFamily="34" charset="0"/>
                <a:ea typeface="Calibri" panose="020F0502020204030204" pitchFamily="34" charset="0"/>
              </a:rPr>
              <a:t>Approved in relapsed DLBCL.</a:t>
            </a:r>
          </a:p>
          <a:p>
            <a:pPr>
              <a:lnSpc>
                <a:spcPct val="115000"/>
              </a:lnSpc>
              <a:spcAft>
                <a:spcPts val="1000"/>
              </a:spcAft>
            </a:pPr>
            <a:r>
              <a:rPr lang="en-GB" dirty="0">
                <a:solidFill>
                  <a:srgbClr val="FFFF00"/>
                </a:solidFill>
                <a:latin typeface="Arial" panose="020B0604020202020204" pitchFamily="34" charset="0"/>
                <a:ea typeface="Calibri" panose="020F0502020204030204" pitchFamily="34" charset="0"/>
              </a:rPr>
              <a:t>Approval was in combination with lenalidomide (40% CR)</a:t>
            </a:r>
          </a:p>
          <a:p>
            <a:pPr>
              <a:lnSpc>
                <a:spcPct val="115000"/>
              </a:lnSpc>
              <a:spcAft>
                <a:spcPts val="1000"/>
              </a:spcAft>
            </a:pPr>
            <a:endParaRPr lang="en-GB" dirty="0">
              <a:solidFill>
                <a:srgbClr val="FFFF00"/>
              </a:solidFill>
              <a:latin typeface="Arial" panose="020B0604020202020204" pitchFamily="34" charset="0"/>
              <a:ea typeface="Calibri" panose="020F0502020204030204" pitchFamily="34" charset="0"/>
            </a:endParaRPr>
          </a:p>
          <a:p>
            <a:pPr>
              <a:lnSpc>
                <a:spcPct val="115000"/>
              </a:lnSpc>
              <a:spcAft>
                <a:spcPts val="1000"/>
              </a:spcAft>
            </a:pPr>
            <a:r>
              <a:rPr lang="en-GB" dirty="0" err="1">
                <a:solidFill>
                  <a:srgbClr val="FFFF00"/>
                </a:solidFill>
                <a:latin typeface="Arial" panose="020B0604020202020204" pitchFamily="34" charset="0"/>
                <a:ea typeface="Calibri" panose="020F0502020204030204" pitchFamily="34" charset="0"/>
              </a:rPr>
              <a:t>Tafasitamab</a:t>
            </a:r>
            <a:r>
              <a:rPr lang="en-GB" dirty="0">
                <a:solidFill>
                  <a:srgbClr val="FFFF00"/>
                </a:solidFill>
                <a:latin typeface="Arial" panose="020B0604020202020204" pitchFamily="34" charset="0"/>
                <a:ea typeface="Calibri" panose="020F0502020204030204" pitchFamily="34" charset="0"/>
              </a:rPr>
              <a:t> is also effective in R/R follicular lymphoma, particularly when combined with lenalidomide.</a:t>
            </a:r>
          </a:p>
          <a:p>
            <a:pPr>
              <a:lnSpc>
                <a:spcPct val="115000"/>
              </a:lnSpc>
              <a:spcAft>
                <a:spcPts val="1000"/>
              </a:spcAft>
            </a:pPr>
            <a:r>
              <a:rPr lang="en-GB" dirty="0">
                <a:solidFill>
                  <a:srgbClr val="FFFF00"/>
                </a:solidFill>
                <a:latin typeface="Arial" panose="020B0604020202020204" pitchFamily="34" charset="0"/>
                <a:ea typeface="Calibri" panose="020F0502020204030204" pitchFamily="34" charset="0"/>
              </a:rPr>
              <a:t>Randomised commercial trial of R2 +/- </a:t>
            </a:r>
            <a:r>
              <a:rPr lang="en-GB" dirty="0" err="1">
                <a:solidFill>
                  <a:srgbClr val="FFFF00"/>
                </a:solidFill>
                <a:latin typeface="Arial" panose="020B0604020202020204" pitchFamily="34" charset="0"/>
                <a:ea typeface="Calibri" panose="020F0502020204030204" pitchFamily="34" charset="0"/>
              </a:rPr>
              <a:t>tafa</a:t>
            </a:r>
            <a:r>
              <a:rPr lang="en-GB" dirty="0">
                <a:solidFill>
                  <a:srgbClr val="FFFF00"/>
                </a:solidFill>
                <a:latin typeface="Arial" panose="020B0604020202020204" pitchFamily="34" charset="0"/>
                <a:ea typeface="Calibri" panose="020F0502020204030204" pitchFamily="34" charset="0"/>
              </a:rPr>
              <a:t> (INMIND) has completed inclusion.</a:t>
            </a:r>
          </a:p>
          <a:p>
            <a:pPr>
              <a:lnSpc>
                <a:spcPct val="115000"/>
              </a:lnSpc>
              <a:spcAft>
                <a:spcPts val="1000"/>
              </a:spcAft>
            </a:pPr>
            <a:r>
              <a:rPr lang="en-GB" dirty="0">
                <a:solidFill>
                  <a:srgbClr val="FFFF00"/>
                </a:solidFill>
                <a:latin typeface="Arial" panose="020B0604020202020204" pitchFamily="34" charset="0"/>
                <a:ea typeface="Calibri" panose="020F0502020204030204" pitchFamily="34" charset="0"/>
              </a:rPr>
              <a:t>R2 and R2 + </a:t>
            </a:r>
            <a:r>
              <a:rPr lang="en-GB" dirty="0" err="1">
                <a:solidFill>
                  <a:srgbClr val="FFFF00"/>
                </a:solidFill>
                <a:latin typeface="Arial" panose="020B0604020202020204" pitchFamily="34" charset="0"/>
                <a:ea typeface="Calibri" panose="020F0502020204030204" pitchFamily="34" charset="0"/>
              </a:rPr>
              <a:t>tafa</a:t>
            </a:r>
            <a:r>
              <a:rPr lang="en-GB" dirty="0">
                <a:solidFill>
                  <a:srgbClr val="FFFF00"/>
                </a:solidFill>
                <a:latin typeface="Arial" panose="020B0604020202020204" pitchFamily="34" charset="0"/>
                <a:ea typeface="Calibri" panose="020F0502020204030204" pitchFamily="34" charset="0"/>
              </a:rPr>
              <a:t> have virtually the same (low) toxicity</a:t>
            </a:r>
          </a:p>
        </p:txBody>
      </p:sp>
      <p:sp>
        <p:nvSpPr>
          <p:cNvPr id="8" name="textruta 7">
            <a:extLst>
              <a:ext uri="{FF2B5EF4-FFF2-40B4-BE49-F238E27FC236}">
                <a16:creationId xmlns:a16="http://schemas.microsoft.com/office/drawing/2014/main" id="{98DCA23E-D634-CE03-8F09-EED08AE80A4D}"/>
              </a:ext>
            </a:extLst>
          </p:cNvPr>
          <p:cNvSpPr txBox="1"/>
          <p:nvPr/>
        </p:nvSpPr>
        <p:spPr>
          <a:xfrm>
            <a:off x="5430758" y="4699866"/>
            <a:ext cx="4027252" cy="369332"/>
          </a:xfrm>
          <a:prstGeom prst="rect">
            <a:avLst/>
          </a:prstGeom>
          <a:noFill/>
        </p:spPr>
        <p:txBody>
          <a:bodyPr wrap="square">
            <a:spAutoFit/>
          </a:bodyPr>
          <a:lstStyle/>
          <a:p>
            <a:r>
              <a:rPr lang="en-GB" dirty="0">
                <a:solidFill>
                  <a:srgbClr val="FFFF00"/>
                </a:solidFill>
                <a:latin typeface="Arial" panose="020B0604020202020204" pitchFamily="34" charset="0"/>
                <a:ea typeface="Calibri" panose="020F0502020204030204" pitchFamily="34" charset="0"/>
              </a:rPr>
              <a:t>Salles et al. Lancet Oncology 2020</a:t>
            </a:r>
            <a:endParaRPr lang="sv-SE" dirty="0"/>
          </a:p>
        </p:txBody>
      </p:sp>
    </p:spTree>
    <p:extLst>
      <p:ext uri="{BB962C8B-B14F-4D97-AF65-F5344CB8AC3E}">
        <p14:creationId xmlns:p14="http://schemas.microsoft.com/office/powerpoint/2010/main" val="7108730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ombination mechanism of action of tafasitamab and lenalidomide. 41">
            <a:extLst>
              <a:ext uri="{FF2B5EF4-FFF2-40B4-BE49-F238E27FC236}">
                <a16:creationId xmlns:a16="http://schemas.microsoft.com/office/drawing/2014/main" id="{9569D121-3447-D06C-3CE9-69043ACCF8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1439" y="151340"/>
            <a:ext cx="7046083" cy="4840820"/>
          </a:xfrm>
          <a:prstGeom prst="rect">
            <a:avLst/>
          </a:prstGeom>
          <a:noFill/>
          <a:extLst>
            <a:ext uri="{909E8E84-426E-40DD-AFC4-6F175D3DCCD1}">
              <a14:hiddenFill xmlns:a14="http://schemas.microsoft.com/office/drawing/2010/main">
                <a:solidFill>
                  <a:srgbClr val="FFFFFF"/>
                </a:solidFill>
              </a14:hiddenFill>
            </a:ext>
          </a:extLst>
        </p:spPr>
      </p:pic>
      <p:sp>
        <p:nvSpPr>
          <p:cNvPr id="2" name="textruta 1">
            <a:extLst>
              <a:ext uri="{FF2B5EF4-FFF2-40B4-BE49-F238E27FC236}">
                <a16:creationId xmlns:a16="http://schemas.microsoft.com/office/drawing/2014/main" id="{8CEA84E0-FAF9-D42F-088F-4270ABCAE53D}"/>
              </a:ext>
            </a:extLst>
          </p:cNvPr>
          <p:cNvSpPr txBox="1"/>
          <p:nvPr/>
        </p:nvSpPr>
        <p:spPr>
          <a:xfrm>
            <a:off x="402077" y="74302"/>
            <a:ext cx="1672383" cy="383823"/>
          </a:xfrm>
          <a:prstGeom prst="rect">
            <a:avLst/>
          </a:prstGeom>
          <a:noFill/>
        </p:spPr>
        <p:txBody>
          <a:bodyPr wrap="square">
            <a:spAutoFit/>
          </a:bodyPr>
          <a:lstStyle/>
          <a:p>
            <a:pPr>
              <a:lnSpc>
                <a:spcPct val="115000"/>
              </a:lnSpc>
              <a:spcAft>
                <a:spcPts val="1000"/>
              </a:spcAft>
            </a:pPr>
            <a:r>
              <a:rPr lang="en-GB" sz="1800" b="1" dirty="0" err="1">
                <a:solidFill>
                  <a:srgbClr val="FFFF00"/>
                </a:solidFill>
                <a:effectLst/>
                <a:latin typeface="Arial" panose="020B0604020202020204" pitchFamily="34" charset="0"/>
                <a:ea typeface="Calibri" panose="020F0502020204030204" pitchFamily="34" charset="0"/>
              </a:rPr>
              <a:t>Tafasitamab</a:t>
            </a:r>
            <a:r>
              <a:rPr lang="en-GB" sz="1800" dirty="0">
                <a:solidFill>
                  <a:srgbClr val="FFFF00"/>
                </a:solidFill>
                <a:effectLst/>
                <a:latin typeface="Arial" panose="020B0604020202020204" pitchFamily="34" charset="0"/>
                <a:ea typeface="Calibri" panose="020F0502020204030204" pitchFamily="34" charset="0"/>
              </a:rPr>
              <a:t> </a:t>
            </a:r>
            <a:endParaRPr lang="en-GB" dirty="0">
              <a:solidFill>
                <a:srgbClr val="FFFF00"/>
              </a:solidFill>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3815190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5" name="Picture 3">
            <a:extLst>
              <a:ext uri="{FF2B5EF4-FFF2-40B4-BE49-F238E27FC236}">
                <a16:creationId xmlns:a16="http://schemas.microsoft.com/office/drawing/2014/main" id="{30D6329C-1DBC-C06B-5416-C0E2E2A5C8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63158" y="156979"/>
            <a:ext cx="2502694"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1717" name="Rectangle 5">
            <a:extLst>
              <a:ext uri="{FF2B5EF4-FFF2-40B4-BE49-F238E27FC236}">
                <a16:creationId xmlns:a16="http://schemas.microsoft.com/office/drawing/2014/main" id="{FB64AEF4-D85A-8B3B-4497-509B7FF13D37}"/>
              </a:ext>
            </a:extLst>
          </p:cNvPr>
          <p:cNvSpPr>
            <a:spLocks noGrp="1" noChangeArrowheads="1"/>
          </p:cNvSpPr>
          <p:nvPr>
            <p:ph type="body" idx="4294967295"/>
          </p:nvPr>
        </p:nvSpPr>
        <p:spPr>
          <a:xfrm>
            <a:off x="173373" y="156979"/>
            <a:ext cx="6403273" cy="4123318"/>
          </a:xfrm>
        </p:spPr>
        <p:txBody>
          <a:bodyPr>
            <a:normAutofit/>
          </a:bodyPr>
          <a:lstStyle/>
          <a:p>
            <a:pPr marL="285750" indent="-285750">
              <a:lnSpc>
                <a:spcPct val="90000"/>
              </a:lnSpc>
              <a:buNone/>
            </a:pPr>
            <a:r>
              <a:rPr lang="sv-SE" altLang="sv-SE" sz="1400" dirty="0"/>
              <a:t>The </a:t>
            </a:r>
            <a:r>
              <a:rPr lang="sv-SE" altLang="sv-SE" sz="1400" dirty="0" err="1"/>
              <a:t>most</a:t>
            </a:r>
            <a:r>
              <a:rPr lang="sv-SE" altLang="sv-SE" sz="1400" dirty="0"/>
              <a:t> common indolent </a:t>
            </a:r>
            <a:r>
              <a:rPr lang="sv-SE" altLang="sv-SE" sz="1400" dirty="0" err="1"/>
              <a:t>nodal</a:t>
            </a:r>
            <a:r>
              <a:rPr lang="sv-SE" altLang="sv-SE" sz="1400" dirty="0"/>
              <a:t> </a:t>
            </a:r>
            <a:r>
              <a:rPr lang="sv-SE" altLang="sv-SE" sz="1400" dirty="0" err="1"/>
              <a:t>lymphoma</a:t>
            </a:r>
            <a:r>
              <a:rPr lang="sv-SE" altLang="sv-SE" sz="1400" dirty="0"/>
              <a:t> in the Western </a:t>
            </a:r>
            <a:r>
              <a:rPr lang="sv-SE" altLang="sv-SE" sz="1400" dirty="0" err="1"/>
              <a:t>world</a:t>
            </a:r>
            <a:endParaRPr lang="sv-SE" altLang="sv-SE" sz="1400" dirty="0"/>
          </a:p>
          <a:p>
            <a:pPr marL="285750" indent="-285750">
              <a:lnSpc>
                <a:spcPct val="90000"/>
              </a:lnSpc>
              <a:buNone/>
            </a:pPr>
            <a:r>
              <a:rPr lang="sv-SE" altLang="sv-SE" sz="1400" dirty="0"/>
              <a:t>20</a:t>
            </a:r>
            <a:r>
              <a:rPr lang="sv-SE" altLang="sv-SE" sz="1400" dirty="0">
                <a:cs typeface="Arial" panose="020B0604020202020204" pitchFamily="34" charset="0"/>
              </a:rPr>
              <a:t>–</a:t>
            </a:r>
            <a:r>
              <a:rPr lang="sv-SE" altLang="sv-SE" sz="1400" dirty="0"/>
              <a:t>30% </a:t>
            </a:r>
            <a:r>
              <a:rPr lang="sv-SE" altLang="sv-SE" sz="1400" dirty="0" err="1"/>
              <a:t>of</a:t>
            </a:r>
            <a:r>
              <a:rPr lang="sv-SE" altLang="sv-SE" sz="1400" dirty="0"/>
              <a:t> all </a:t>
            </a:r>
            <a:r>
              <a:rPr lang="sv-SE" altLang="sv-SE" sz="1400" dirty="0" err="1"/>
              <a:t>lymphomas</a:t>
            </a:r>
            <a:endParaRPr lang="sv-SE" altLang="sv-SE" sz="1400" dirty="0"/>
          </a:p>
          <a:p>
            <a:pPr marL="285750" indent="-285750">
              <a:lnSpc>
                <a:spcPct val="90000"/>
              </a:lnSpc>
              <a:buNone/>
            </a:pPr>
            <a:endParaRPr lang="sv-SE" altLang="sv-SE" sz="1400" dirty="0"/>
          </a:p>
          <a:p>
            <a:pPr marL="285750" indent="-285750">
              <a:lnSpc>
                <a:spcPct val="90000"/>
              </a:lnSpc>
              <a:buNone/>
            </a:pPr>
            <a:r>
              <a:rPr lang="sv-SE" altLang="sv-SE" sz="1400" dirty="0" err="1"/>
              <a:t>More</a:t>
            </a:r>
            <a:r>
              <a:rPr lang="sv-SE" altLang="sv-SE" sz="1400" dirty="0"/>
              <a:t> common in </a:t>
            </a:r>
            <a:r>
              <a:rPr lang="sv-SE" altLang="sv-SE" sz="1400" dirty="0" err="1"/>
              <a:t>whites</a:t>
            </a:r>
            <a:r>
              <a:rPr lang="sv-SE" altLang="sv-SE" sz="1400" dirty="0"/>
              <a:t>, </a:t>
            </a:r>
            <a:r>
              <a:rPr lang="sv-SE" altLang="sv-SE" sz="1400" dirty="0" err="1"/>
              <a:t>than</a:t>
            </a:r>
            <a:r>
              <a:rPr lang="sv-SE" altLang="sv-SE" sz="1400" dirty="0"/>
              <a:t> in blacks or </a:t>
            </a:r>
            <a:r>
              <a:rPr lang="sv-SE" altLang="sv-SE" sz="1400" dirty="0" err="1"/>
              <a:t>Asians</a:t>
            </a:r>
            <a:endParaRPr lang="sv-SE" altLang="sv-SE" sz="1400" dirty="0"/>
          </a:p>
          <a:p>
            <a:pPr marL="285750" indent="-285750">
              <a:lnSpc>
                <a:spcPct val="90000"/>
              </a:lnSpc>
              <a:buNone/>
            </a:pPr>
            <a:r>
              <a:rPr lang="sv-SE" altLang="sv-SE" sz="1400" dirty="0" err="1"/>
              <a:t>About</a:t>
            </a:r>
            <a:r>
              <a:rPr lang="sv-SE" altLang="sv-SE" sz="1400" dirty="0"/>
              <a:t> 260-280 </a:t>
            </a:r>
            <a:r>
              <a:rPr lang="sv-SE" altLang="sv-SE" sz="1400" dirty="0" err="1"/>
              <a:t>cases</a:t>
            </a:r>
            <a:r>
              <a:rPr lang="sv-SE" altLang="sv-SE" sz="1400" dirty="0"/>
              <a:t>/</a:t>
            </a:r>
            <a:r>
              <a:rPr lang="sv-SE" altLang="sv-SE" sz="1400" dirty="0" err="1"/>
              <a:t>year</a:t>
            </a:r>
            <a:r>
              <a:rPr lang="sv-SE" altLang="sv-SE" sz="1400" dirty="0"/>
              <a:t> in Sweden</a:t>
            </a:r>
          </a:p>
          <a:p>
            <a:pPr marL="285750" indent="-285750">
              <a:lnSpc>
                <a:spcPct val="90000"/>
              </a:lnSpc>
              <a:buNone/>
            </a:pPr>
            <a:r>
              <a:rPr lang="sv-SE" altLang="sv-SE" sz="1400" dirty="0" err="1"/>
              <a:t>More</a:t>
            </a:r>
            <a:r>
              <a:rPr lang="sv-SE" altLang="sv-SE" sz="1400" dirty="0"/>
              <a:t> common in </a:t>
            </a:r>
            <a:r>
              <a:rPr lang="sv-SE" altLang="sv-SE" sz="1400" dirty="0" err="1"/>
              <a:t>women</a:t>
            </a:r>
            <a:r>
              <a:rPr lang="sv-SE" altLang="sv-SE" sz="1400" dirty="0"/>
              <a:t> (50.5%)</a:t>
            </a:r>
          </a:p>
          <a:p>
            <a:pPr marL="285750" indent="-285750">
              <a:lnSpc>
                <a:spcPct val="90000"/>
              </a:lnSpc>
              <a:buNone/>
            </a:pPr>
            <a:r>
              <a:rPr lang="sv-SE" altLang="sv-SE" sz="1400" dirty="0"/>
              <a:t>Median age 65 </a:t>
            </a:r>
            <a:r>
              <a:rPr lang="sv-SE" altLang="sv-SE" sz="1400" dirty="0" err="1"/>
              <a:t>years</a:t>
            </a:r>
            <a:r>
              <a:rPr lang="sv-SE" altLang="sv-SE" sz="1400" dirty="0"/>
              <a:t> (18</a:t>
            </a:r>
            <a:r>
              <a:rPr lang="sv-SE" altLang="sv-SE" sz="1400" dirty="0">
                <a:cs typeface="Arial" panose="020B0604020202020204" pitchFamily="34" charset="0"/>
              </a:rPr>
              <a:t>–100)</a:t>
            </a:r>
            <a:endParaRPr lang="sv-SE" altLang="sv-SE" sz="1400" dirty="0"/>
          </a:p>
          <a:p>
            <a:pPr marL="285750" indent="-285750">
              <a:lnSpc>
                <a:spcPct val="90000"/>
              </a:lnSpc>
              <a:buNone/>
            </a:pPr>
            <a:r>
              <a:rPr lang="sv-SE" altLang="sv-SE" sz="1400" dirty="0" err="1"/>
              <a:t>Usually</a:t>
            </a:r>
            <a:r>
              <a:rPr lang="sv-SE" altLang="sv-SE" sz="1400" dirty="0"/>
              <a:t> </a:t>
            </a:r>
            <a:r>
              <a:rPr lang="sv-SE" altLang="sv-SE" sz="1400" dirty="0" err="1"/>
              <a:t>nodal</a:t>
            </a:r>
            <a:r>
              <a:rPr lang="sv-SE" altLang="sv-SE" sz="1400" dirty="0"/>
              <a:t> </a:t>
            </a:r>
            <a:r>
              <a:rPr lang="sv-SE" altLang="sv-SE" sz="1400" dirty="0" err="1"/>
              <a:t>disease</a:t>
            </a:r>
            <a:r>
              <a:rPr lang="sv-SE" altLang="sv-SE" sz="1400" dirty="0"/>
              <a:t> </a:t>
            </a:r>
          </a:p>
          <a:p>
            <a:pPr marL="285750" indent="-285750">
              <a:lnSpc>
                <a:spcPct val="90000"/>
              </a:lnSpc>
              <a:buNone/>
            </a:pPr>
            <a:r>
              <a:rPr lang="sv-SE" altLang="sv-SE" sz="1400" dirty="0"/>
              <a:t>80%-90% </a:t>
            </a:r>
            <a:r>
              <a:rPr lang="sv-SE" altLang="sv-SE" sz="1400" dirty="0" err="1"/>
              <a:t>have</a:t>
            </a:r>
            <a:r>
              <a:rPr lang="sv-SE" altLang="sv-SE" sz="1400" dirty="0"/>
              <a:t> </a:t>
            </a:r>
            <a:r>
              <a:rPr lang="sv-SE" altLang="sv-SE" sz="1400" dirty="0" err="1"/>
              <a:t>stage</a:t>
            </a:r>
            <a:r>
              <a:rPr lang="sv-SE" altLang="sv-SE" sz="1400" dirty="0"/>
              <a:t> II-IV </a:t>
            </a:r>
            <a:r>
              <a:rPr lang="sv-SE" altLang="sv-SE" sz="1400" dirty="0" err="1"/>
              <a:t>disease</a:t>
            </a:r>
            <a:endParaRPr lang="sv-SE" altLang="sv-SE" sz="1400" dirty="0"/>
          </a:p>
          <a:p>
            <a:pPr marL="285750" indent="-285750">
              <a:lnSpc>
                <a:spcPct val="90000"/>
              </a:lnSpc>
              <a:buNone/>
            </a:pPr>
            <a:r>
              <a:rPr lang="sv-SE" altLang="sv-SE" sz="1400" dirty="0"/>
              <a:t>50% </a:t>
            </a:r>
            <a:r>
              <a:rPr lang="sv-SE" altLang="sv-SE" sz="1400" dirty="0" err="1"/>
              <a:t>have</a:t>
            </a:r>
            <a:r>
              <a:rPr lang="sv-SE" altLang="sv-SE" sz="1400" dirty="0"/>
              <a:t> </a:t>
            </a:r>
            <a:r>
              <a:rPr lang="sv-SE" altLang="sv-SE" sz="1400" dirty="0" err="1"/>
              <a:t>bone-marrow</a:t>
            </a:r>
            <a:r>
              <a:rPr lang="sv-SE" altLang="sv-SE" sz="1400" dirty="0"/>
              <a:t> </a:t>
            </a:r>
            <a:r>
              <a:rPr lang="sv-SE" altLang="sv-SE" sz="1400" dirty="0" err="1"/>
              <a:t>involvement</a:t>
            </a:r>
            <a:endParaRPr lang="sv-SE" altLang="sv-SE" sz="1400" dirty="0"/>
          </a:p>
          <a:p>
            <a:pPr marL="285750" indent="-285750">
              <a:lnSpc>
                <a:spcPct val="90000"/>
              </a:lnSpc>
              <a:buNone/>
            </a:pPr>
            <a:r>
              <a:rPr lang="sv-SE" altLang="sv-SE" sz="1400" dirty="0"/>
              <a:t>30% </a:t>
            </a:r>
            <a:r>
              <a:rPr lang="sv-SE" altLang="sv-SE" sz="1400" dirty="0" err="1"/>
              <a:t>have</a:t>
            </a:r>
            <a:r>
              <a:rPr lang="sv-SE" altLang="sv-SE" sz="1400" dirty="0"/>
              <a:t> </a:t>
            </a:r>
            <a:r>
              <a:rPr lang="sv-SE" altLang="sv-SE" sz="1400" dirty="0" err="1"/>
              <a:t>elevated</a:t>
            </a:r>
            <a:r>
              <a:rPr lang="sv-SE" altLang="sv-SE" sz="1400" dirty="0"/>
              <a:t> LDH</a:t>
            </a:r>
          </a:p>
          <a:p>
            <a:pPr marL="285750" indent="-285750">
              <a:lnSpc>
                <a:spcPct val="90000"/>
              </a:lnSpc>
              <a:buNone/>
            </a:pPr>
            <a:r>
              <a:rPr lang="sv-SE" altLang="sv-SE" sz="1400" dirty="0"/>
              <a:t>20% </a:t>
            </a:r>
            <a:r>
              <a:rPr lang="sv-SE" altLang="sv-SE" sz="1400" dirty="0" err="1"/>
              <a:t>have</a:t>
            </a:r>
            <a:r>
              <a:rPr lang="sv-SE" altLang="sv-SE" sz="1400" dirty="0"/>
              <a:t> B-symptoms</a:t>
            </a:r>
          </a:p>
          <a:p>
            <a:pPr marL="285750" indent="-285750">
              <a:lnSpc>
                <a:spcPct val="90000"/>
              </a:lnSpc>
              <a:buNone/>
            </a:pPr>
            <a:r>
              <a:rPr lang="sv-SE" altLang="sv-SE" sz="1400" dirty="0" err="1"/>
              <a:t>Sometimes</a:t>
            </a:r>
            <a:r>
              <a:rPr lang="sv-SE" altLang="sv-SE" sz="1400" dirty="0"/>
              <a:t> </a:t>
            </a:r>
            <a:r>
              <a:rPr lang="sv-SE" altLang="sv-SE" sz="1400" dirty="0" err="1"/>
              <a:t>decade</a:t>
            </a:r>
            <a:r>
              <a:rPr lang="sv-SE" altLang="sv-SE" sz="1400" dirty="0"/>
              <a:t>-long </a:t>
            </a:r>
            <a:r>
              <a:rPr lang="sv-SE" altLang="sv-SE" sz="1400" dirty="0" err="1"/>
              <a:t>history</a:t>
            </a:r>
            <a:r>
              <a:rPr lang="sv-SE" altLang="sv-SE" sz="1400" dirty="0"/>
              <a:t> </a:t>
            </a:r>
            <a:r>
              <a:rPr lang="sv-SE" altLang="sv-SE" sz="1400" dirty="0" err="1"/>
              <a:t>of</a:t>
            </a:r>
            <a:r>
              <a:rPr lang="sv-SE" altLang="sv-SE" sz="1400" dirty="0"/>
              <a:t> lumps </a:t>
            </a:r>
            <a:r>
              <a:rPr lang="sv-SE" altLang="sv-SE" sz="1400" dirty="0" err="1"/>
              <a:t>before</a:t>
            </a:r>
            <a:r>
              <a:rPr lang="sv-SE" altLang="sv-SE" sz="1400" dirty="0"/>
              <a:t> </a:t>
            </a:r>
            <a:r>
              <a:rPr lang="sv-SE" altLang="sv-SE" sz="1400" dirty="0" err="1"/>
              <a:t>diagnosis</a:t>
            </a:r>
            <a:endParaRPr lang="sv-SE" altLang="sv-SE" sz="1400" dirty="0"/>
          </a:p>
          <a:p>
            <a:pPr marL="285750" indent="-285750">
              <a:lnSpc>
                <a:spcPct val="90000"/>
              </a:lnSpc>
              <a:buNone/>
            </a:pPr>
            <a:endParaRPr lang="sv-SE" altLang="sv-SE" sz="1400" dirty="0"/>
          </a:p>
          <a:p>
            <a:pPr marL="285750" indent="-285750">
              <a:lnSpc>
                <a:spcPct val="90000"/>
              </a:lnSpc>
              <a:buNone/>
            </a:pPr>
            <a:r>
              <a:rPr lang="sv-SE" altLang="sv-SE" sz="1400" dirty="0" err="1"/>
              <a:t>Historical</a:t>
            </a:r>
            <a:r>
              <a:rPr lang="sv-SE" altLang="sv-SE" sz="1400" dirty="0"/>
              <a:t> </a:t>
            </a:r>
            <a:r>
              <a:rPr lang="sv-SE" altLang="sv-SE" sz="1400" dirty="0" err="1"/>
              <a:t>survival</a:t>
            </a:r>
            <a:r>
              <a:rPr lang="sv-SE" altLang="sv-SE" sz="1400" dirty="0"/>
              <a:t>: median 9 </a:t>
            </a:r>
            <a:r>
              <a:rPr lang="sv-SE" altLang="sv-SE" sz="1400" dirty="0" err="1"/>
              <a:t>years</a:t>
            </a:r>
            <a:r>
              <a:rPr lang="sv-SE" altLang="sv-SE" sz="1400" dirty="0"/>
              <a:t> (</a:t>
            </a:r>
            <a:r>
              <a:rPr lang="sv-SE" altLang="sv-SE" sz="1400" dirty="0" err="1"/>
              <a:t>range</a:t>
            </a:r>
            <a:r>
              <a:rPr lang="sv-SE" altLang="sv-SE" sz="1400" dirty="0"/>
              <a:t>, &lt;1 to &gt;30 </a:t>
            </a:r>
            <a:r>
              <a:rPr lang="sv-SE" altLang="sv-SE" sz="1400" dirty="0" err="1"/>
              <a:t>years</a:t>
            </a:r>
            <a:r>
              <a:rPr lang="sv-SE" altLang="sv-SE" sz="1400" dirty="0"/>
              <a:t>)</a:t>
            </a:r>
          </a:p>
          <a:p>
            <a:pPr marL="285750" indent="-285750">
              <a:lnSpc>
                <a:spcPct val="90000"/>
              </a:lnSpc>
              <a:buNone/>
            </a:pPr>
            <a:r>
              <a:rPr lang="sv-SE" altLang="sv-SE" sz="1400" dirty="0" err="1"/>
              <a:t>Today</a:t>
            </a:r>
            <a:r>
              <a:rPr lang="sv-SE" altLang="sv-SE" sz="1400" dirty="0"/>
              <a:t>: median at </a:t>
            </a:r>
            <a:r>
              <a:rPr lang="sv-SE" altLang="sv-SE" sz="1400" dirty="0" err="1"/>
              <a:t>least</a:t>
            </a:r>
            <a:r>
              <a:rPr lang="sv-SE" altLang="sv-SE" sz="1400" dirty="0"/>
              <a:t> 15 </a:t>
            </a:r>
            <a:r>
              <a:rPr lang="sv-SE" altLang="sv-SE" sz="1400" dirty="0" err="1"/>
              <a:t>years</a:t>
            </a:r>
            <a:r>
              <a:rPr lang="sv-SE" altLang="sv-SE" sz="1400" dirty="0"/>
              <a:t>, </a:t>
            </a:r>
            <a:r>
              <a:rPr lang="sv-SE" altLang="sv-SE" sz="1400" dirty="0" err="1"/>
              <a:t>probably</a:t>
            </a:r>
            <a:r>
              <a:rPr lang="sv-SE" altLang="sv-SE" sz="1400" dirty="0"/>
              <a:t> </a:t>
            </a:r>
            <a:r>
              <a:rPr lang="sv-SE" altLang="sv-SE" sz="1400" dirty="0" err="1"/>
              <a:t>longer</a:t>
            </a:r>
            <a:endParaRPr lang="sv-SE" altLang="sv-SE" sz="14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CBDDB80F-A418-2742-75D3-EA683BEBA531}"/>
              </a:ext>
            </a:extLst>
          </p:cNvPr>
          <p:cNvSpPr txBox="1"/>
          <p:nvPr/>
        </p:nvSpPr>
        <p:spPr>
          <a:xfrm>
            <a:off x="1290537" y="379027"/>
            <a:ext cx="6342434" cy="3445174"/>
          </a:xfrm>
          <a:prstGeom prst="rect">
            <a:avLst/>
          </a:prstGeom>
          <a:noFill/>
        </p:spPr>
        <p:txBody>
          <a:bodyPr wrap="square">
            <a:spAutoFit/>
          </a:bodyPr>
          <a:lstStyle/>
          <a:p>
            <a:pPr algn="ctr">
              <a:lnSpc>
                <a:spcPct val="115000"/>
              </a:lnSpc>
              <a:spcAft>
                <a:spcPts val="1000"/>
              </a:spcAft>
            </a:pPr>
            <a:r>
              <a:rPr lang="en-GB" sz="1800" b="1" dirty="0">
                <a:solidFill>
                  <a:srgbClr val="FFFF00"/>
                </a:solidFill>
                <a:effectLst/>
                <a:latin typeface="Arial" panose="020B0604020202020204" pitchFamily="34" charset="0"/>
                <a:ea typeface="Calibri" panose="020F0502020204030204" pitchFamily="34" charset="0"/>
              </a:rPr>
              <a:t>FLIRT</a:t>
            </a:r>
            <a:r>
              <a:rPr lang="en-GB" sz="1800" dirty="0">
                <a:solidFill>
                  <a:srgbClr val="FFFF00"/>
                </a:solidFill>
                <a:effectLst/>
                <a:latin typeface="Arial" panose="020B0604020202020204" pitchFamily="34" charset="0"/>
                <a:ea typeface="Calibri" panose="020F0502020204030204" pitchFamily="34" charset="0"/>
              </a:rPr>
              <a:t> </a:t>
            </a:r>
            <a:endParaRPr lang="sv-SE" sz="1800" dirty="0">
              <a:solidFill>
                <a:srgbClr val="FFFF00"/>
              </a:solidFill>
              <a:effectLst/>
              <a:latin typeface="Times New Roman" panose="02020603050405020304" pitchFamily="18" charset="0"/>
              <a:ea typeface="Calibri" panose="020F0502020204030204" pitchFamily="34" charset="0"/>
            </a:endParaRPr>
          </a:p>
          <a:p>
            <a:pPr algn="ctr">
              <a:lnSpc>
                <a:spcPct val="115000"/>
              </a:lnSpc>
              <a:spcAft>
                <a:spcPts val="1000"/>
              </a:spcAft>
            </a:pPr>
            <a:r>
              <a:rPr lang="en-GB" sz="1800" dirty="0">
                <a:solidFill>
                  <a:srgbClr val="FFFF00"/>
                </a:solidFill>
                <a:effectLst/>
                <a:latin typeface="Arial" panose="020B0604020202020204" pitchFamily="34" charset="0"/>
                <a:ea typeface="Calibri" panose="020F0502020204030204" pitchFamily="34" charset="0"/>
              </a:rPr>
              <a:t>Primary treatment of follicular lymphoma with rituximab-lenalidomide-</a:t>
            </a:r>
            <a:r>
              <a:rPr lang="en-GB" sz="1800" dirty="0" err="1">
                <a:solidFill>
                  <a:srgbClr val="FFFF00"/>
                </a:solidFill>
                <a:effectLst/>
                <a:latin typeface="Arial" panose="020B0604020202020204" pitchFamily="34" charset="0"/>
                <a:ea typeface="Calibri" panose="020F0502020204030204" pitchFamily="34" charset="0"/>
              </a:rPr>
              <a:t>tafasitamab</a:t>
            </a:r>
            <a:r>
              <a:rPr lang="en-GB" sz="1800" dirty="0">
                <a:solidFill>
                  <a:srgbClr val="FFFF00"/>
                </a:solidFill>
                <a:effectLst/>
                <a:latin typeface="Arial" panose="020B0604020202020204" pitchFamily="34" charset="0"/>
                <a:ea typeface="Calibri" panose="020F0502020204030204" pitchFamily="34" charset="0"/>
              </a:rPr>
              <a:t> for high-risk disease and rituximab-lenalidomide with a 1:1 randomization to </a:t>
            </a:r>
            <a:r>
              <a:rPr lang="en-GB" sz="1800" dirty="0" err="1">
                <a:solidFill>
                  <a:srgbClr val="FFFF00"/>
                </a:solidFill>
                <a:effectLst/>
                <a:latin typeface="Arial" panose="020B0604020202020204" pitchFamily="34" charset="0"/>
                <a:ea typeface="Calibri" panose="020F0502020204030204" pitchFamily="34" charset="0"/>
              </a:rPr>
              <a:t>tafasitamab</a:t>
            </a:r>
            <a:r>
              <a:rPr lang="en-GB" sz="1800" dirty="0">
                <a:solidFill>
                  <a:srgbClr val="FFFF00"/>
                </a:solidFill>
                <a:effectLst/>
                <a:latin typeface="Arial" panose="020B0604020202020204" pitchFamily="34" charset="0"/>
                <a:ea typeface="Calibri" panose="020F0502020204030204" pitchFamily="34" charset="0"/>
              </a:rPr>
              <a:t> for low-risk disease: a phase II study – NLG-FL7 (</a:t>
            </a:r>
            <a:r>
              <a:rPr lang="en-GB" sz="1800" b="1" dirty="0">
                <a:solidFill>
                  <a:srgbClr val="FF0000"/>
                </a:solidFill>
                <a:effectLst/>
                <a:latin typeface="Arial" panose="020B0604020202020204" pitchFamily="34" charset="0"/>
                <a:ea typeface="Calibri" panose="020F0502020204030204" pitchFamily="34" charset="0"/>
              </a:rPr>
              <a:t>F</a:t>
            </a:r>
            <a:r>
              <a:rPr lang="en-GB" sz="1800" dirty="0">
                <a:solidFill>
                  <a:srgbClr val="FFFF00"/>
                </a:solidFill>
                <a:effectLst/>
                <a:latin typeface="Arial" panose="020B0604020202020204" pitchFamily="34" charset="0"/>
                <a:ea typeface="Calibri" panose="020F0502020204030204" pitchFamily="34" charset="0"/>
              </a:rPr>
              <a:t>ollicular </a:t>
            </a:r>
            <a:r>
              <a:rPr lang="en-GB" sz="1800" b="1" dirty="0">
                <a:solidFill>
                  <a:srgbClr val="FF0000"/>
                </a:solidFill>
                <a:effectLst/>
                <a:latin typeface="Arial" panose="020B0604020202020204" pitchFamily="34" charset="0"/>
                <a:ea typeface="Calibri" panose="020F0502020204030204" pitchFamily="34" charset="0"/>
              </a:rPr>
              <a:t>l</a:t>
            </a:r>
            <a:r>
              <a:rPr lang="en-GB" sz="1800" dirty="0">
                <a:solidFill>
                  <a:srgbClr val="FFFF00"/>
                </a:solidFill>
                <a:effectLst/>
                <a:latin typeface="Arial" panose="020B0604020202020204" pitchFamily="34" charset="0"/>
                <a:ea typeface="Calibri" panose="020F0502020204030204" pitchFamily="34" charset="0"/>
              </a:rPr>
              <a:t>ymphoma, lenal</a:t>
            </a:r>
            <a:r>
              <a:rPr lang="en-GB" sz="1800" b="1" dirty="0">
                <a:solidFill>
                  <a:srgbClr val="FF0000"/>
                </a:solidFill>
                <a:effectLst/>
                <a:latin typeface="Arial" panose="020B0604020202020204" pitchFamily="34" charset="0"/>
                <a:ea typeface="Calibri" panose="020F0502020204030204" pitchFamily="34" charset="0"/>
              </a:rPr>
              <a:t>i</a:t>
            </a:r>
            <a:r>
              <a:rPr lang="en-GB" sz="1800" dirty="0">
                <a:solidFill>
                  <a:srgbClr val="FFFF00"/>
                </a:solidFill>
                <a:effectLst/>
                <a:latin typeface="Arial" panose="020B0604020202020204" pitchFamily="34" charset="0"/>
                <a:ea typeface="Calibri" panose="020F0502020204030204" pitchFamily="34" charset="0"/>
              </a:rPr>
              <a:t>domide, </a:t>
            </a:r>
            <a:r>
              <a:rPr lang="en-GB" sz="1800" b="1" dirty="0">
                <a:solidFill>
                  <a:srgbClr val="FF0000"/>
                </a:solidFill>
                <a:effectLst/>
                <a:latin typeface="Arial" panose="020B0604020202020204" pitchFamily="34" charset="0"/>
                <a:ea typeface="Calibri" panose="020F0502020204030204" pitchFamily="34" charset="0"/>
              </a:rPr>
              <a:t>r</a:t>
            </a:r>
            <a:r>
              <a:rPr lang="en-GB" sz="1800" dirty="0">
                <a:solidFill>
                  <a:srgbClr val="FFFF00"/>
                </a:solidFill>
                <a:effectLst/>
                <a:latin typeface="Arial" panose="020B0604020202020204" pitchFamily="34" charset="0"/>
                <a:ea typeface="Calibri" panose="020F0502020204030204" pitchFamily="34" charset="0"/>
              </a:rPr>
              <a:t>ituximab, </a:t>
            </a:r>
            <a:r>
              <a:rPr lang="en-GB" sz="1800" b="1" dirty="0" err="1">
                <a:solidFill>
                  <a:srgbClr val="FF0000"/>
                </a:solidFill>
                <a:effectLst/>
                <a:latin typeface="Arial" panose="020B0604020202020204" pitchFamily="34" charset="0"/>
                <a:ea typeface="Calibri" panose="020F0502020204030204" pitchFamily="34" charset="0"/>
              </a:rPr>
              <a:t>t</a:t>
            </a:r>
            <a:r>
              <a:rPr lang="en-GB" sz="1800" dirty="0" err="1">
                <a:solidFill>
                  <a:srgbClr val="FFFF00"/>
                </a:solidFill>
                <a:effectLst/>
                <a:latin typeface="Arial" panose="020B0604020202020204" pitchFamily="34" charset="0"/>
                <a:ea typeface="Calibri" panose="020F0502020204030204" pitchFamily="34" charset="0"/>
              </a:rPr>
              <a:t>afasitamab</a:t>
            </a:r>
            <a:r>
              <a:rPr lang="en-GB" sz="1800" dirty="0">
                <a:solidFill>
                  <a:srgbClr val="FFFF00"/>
                </a:solidFill>
                <a:effectLst/>
                <a:latin typeface="Arial" panose="020B0604020202020204" pitchFamily="34" charset="0"/>
                <a:ea typeface="Calibri" panose="020F0502020204030204" pitchFamily="34" charset="0"/>
              </a:rPr>
              <a:t>: </a:t>
            </a:r>
            <a:r>
              <a:rPr lang="en-GB" sz="1800" b="1" dirty="0">
                <a:solidFill>
                  <a:srgbClr val="FFFF00"/>
                </a:solidFill>
                <a:effectLst/>
                <a:latin typeface="Arial" panose="020B0604020202020204" pitchFamily="34" charset="0"/>
                <a:ea typeface="Calibri" panose="020F0502020204030204" pitchFamily="34" charset="0"/>
              </a:rPr>
              <a:t>FLIRT</a:t>
            </a:r>
            <a:r>
              <a:rPr lang="en-GB" sz="1800" dirty="0">
                <a:solidFill>
                  <a:srgbClr val="FFFF00"/>
                </a:solidFill>
                <a:effectLst/>
                <a:latin typeface="Arial" panose="020B0604020202020204" pitchFamily="34" charset="0"/>
                <a:ea typeface="Calibri" panose="020F0502020204030204" pitchFamily="34" charset="0"/>
              </a:rPr>
              <a:t>)</a:t>
            </a:r>
          </a:p>
          <a:p>
            <a:pPr algn="ctr">
              <a:lnSpc>
                <a:spcPct val="115000"/>
              </a:lnSpc>
              <a:spcAft>
                <a:spcPts val="1000"/>
              </a:spcAft>
            </a:pPr>
            <a:endParaRPr lang="en-GB" dirty="0">
              <a:solidFill>
                <a:srgbClr val="FFFF00"/>
              </a:solidFill>
              <a:latin typeface="Arial" panose="020B0604020202020204" pitchFamily="34" charset="0"/>
              <a:ea typeface="Calibri" panose="020F0502020204030204" pitchFamily="34" charset="0"/>
            </a:endParaRPr>
          </a:p>
          <a:p>
            <a:pPr algn="ctr">
              <a:lnSpc>
                <a:spcPct val="115000"/>
              </a:lnSpc>
              <a:spcAft>
                <a:spcPts val="1000"/>
              </a:spcAft>
            </a:pPr>
            <a:r>
              <a:rPr lang="en-GB" sz="1800" dirty="0">
                <a:effectLst/>
                <a:latin typeface="Arial" panose="020B0604020202020204" pitchFamily="34" charset="0"/>
                <a:ea typeface="Calibri" panose="020F0502020204030204" pitchFamily="34" charset="0"/>
              </a:rPr>
              <a:t>(a risk-adapted trial)</a:t>
            </a:r>
          </a:p>
          <a:p>
            <a:pPr algn="ctr">
              <a:lnSpc>
                <a:spcPct val="115000"/>
              </a:lnSpc>
              <a:spcAft>
                <a:spcPts val="1000"/>
              </a:spcAft>
            </a:pPr>
            <a:endParaRPr lang="en-GB" dirty="0">
              <a:solidFill>
                <a:srgbClr val="FFFF00"/>
              </a:solidFill>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9550392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83009C9-0E72-A6D9-EB05-3CFC44A77EC4}"/>
              </a:ext>
            </a:extLst>
          </p:cNvPr>
          <p:cNvSpPr>
            <a:spLocks noGrp="1"/>
          </p:cNvSpPr>
          <p:nvPr>
            <p:ph type="title"/>
          </p:nvPr>
        </p:nvSpPr>
        <p:spPr/>
        <p:txBody>
          <a:bodyPr/>
          <a:lstStyle/>
          <a:p>
            <a:endParaRPr lang="sv-SE"/>
          </a:p>
        </p:txBody>
      </p:sp>
      <p:sp>
        <p:nvSpPr>
          <p:cNvPr id="3" name="Platshållare för innehåll 2">
            <a:extLst>
              <a:ext uri="{FF2B5EF4-FFF2-40B4-BE49-F238E27FC236}">
                <a16:creationId xmlns:a16="http://schemas.microsoft.com/office/drawing/2014/main" id="{E25DE7DF-CD2C-F1AB-B402-BF7C4FE2570D}"/>
              </a:ext>
            </a:extLst>
          </p:cNvPr>
          <p:cNvSpPr>
            <a:spLocks noGrp="1"/>
          </p:cNvSpPr>
          <p:nvPr>
            <p:ph idx="1"/>
          </p:nvPr>
        </p:nvSpPr>
        <p:spPr/>
        <p:txBody>
          <a:bodyPr/>
          <a:lstStyle/>
          <a:p>
            <a:endParaRPr lang="sv-SE"/>
          </a:p>
        </p:txBody>
      </p:sp>
      <p:pic>
        <p:nvPicPr>
          <p:cNvPr id="4" name="Bildobjekt 3">
            <a:extLst>
              <a:ext uri="{FF2B5EF4-FFF2-40B4-BE49-F238E27FC236}">
                <a16:creationId xmlns:a16="http://schemas.microsoft.com/office/drawing/2014/main" id="{201ABCC6-72F7-3F54-BEF9-D917AAF13F32}"/>
              </a:ext>
            </a:extLst>
          </p:cNvPr>
          <p:cNvPicPr>
            <a:picLocks noChangeAspect="1"/>
          </p:cNvPicPr>
          <p:nvPr/>
        </p:nvPicPr>
        <p:blipFill>
          <a:blip r:embed="rId2"/>
          <a:stretch>
            <a:fillRect/>
          </a:stretch>
        </p:blipFill>
        <p:spPr>
          <a:xfrm>
            <a:off x="22214" y="0"/>
            <a:ext cx="9099572" cy="5143500"/>
          </a:xfrm>
          <a:prstGeom prst="rect">
            <a:avLst/>
          </a:prstGeom>
        </p:spPr>
      </p:pic>
    </p:spTree>
    <p:extLst>
      <p:ext uri="{BB962C8B-B14F-4D97-AF65-F5344CB8AC3E}">
        <p14:creationId xmlns:p14="http://schemas.microsoft.com/office/powerpoint/2010/main" val="9020867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a:extLst>
              <a:ext uri="{FF2B5EF4-FFF2-40B4-BE49-F238E27FC236}">
                <a16:creationId xmlns:a16="http://schemas.microsoft.com/office/drawing/2014/main" id="{3A90ED42-B92A-A367-5A09-9E34EFE00495}"/>
              </a:ext>
            </a:extLst>
          </p:cNvPr>
          <p:cNvSpPr txBox="1"/>
          <p:nvPr/>
        </p:nvSpPr>
        <p:spPr>
          <a:xfrm>
            <a:off x="304799" y="95827"/>
            <a:ext cx="7308715" cy="3558859"/>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sv-SE" sz="1800" b="1" i="0" u="none" strike="noStrike" kern="1200" cap="none" spc="0" normalizeH="0" baseline="0" noProof="0" dirty="0" err="1">
                <a:ln>
                  <a:noFill/>
                </a:ln>
                <a:solidFill>
                  <a:srgbClr val="FFFFFF"/>
                </a:solidFill>
                <a:effectLst/>
                <a:uLnTx/>
                <a:uFillTx/>
                <a:latin typeface="Arial"/>
                <a:ea typeface="Calibri" panose="020F0502020204030204" pitchFamily="34" charset="0"/>
                <a:cs typeface="Arial"/>
              </a:rPr>
              <a:t>Summary</a:t>
            </a:r>
            <a:r>
              <a:rPr kumimoji="0" lang="sv-SE" sz="1800" b="1" i="0" u="none" strike="noStrike" kern="1200" cap="none" spc="0" normalizeH="0" baseline="0" noProof="0" dirty="0">
                <a:ln>
                  <a:noFill/>
                </a:ln>
                <a:solidFill>
                  <a:srgbClr val="FFFFFF"/>
                </a:solidFill>
                <a:effectLst/>
                <a:uLnTx/>
                <a:uFillTx/>
                <a:latin typeface="Arial"/>
                <a:ea typeface="Calibri" panose="020F0502020204030204" pitchFamily="34" charset="0"/>
                <a:cs typeface="Arial"/>
              </a:rPr>
              <a:t> </a:t>
            </a:r>
            <a:r>
              <a:rPr kumimoji="0" lang="sv-SE" sz="1800" b="1" i="0" u="none" strike="noStrike" kern="1200" cap="none" spc="0" normalizeH="0" baseline="0" noProof="0" dirty="0" err="1">
                <a:ln>
                  <a:noFill/>
                </a:ln>
                <a:solidFill>
                  <a:srgbClr val="FFFFFF"/>
                </a:solidFill>
                <a:effectLst/>
                <a:uLnTx/>
                <a:uFillTx/>
                <a:latin typeface="Arial"/>
                <a:ea typeface="Calibri" panose="020F0502020204030204" pitchFamily="34" charset="0"/>
                <a:cs typeface="Arial"/>
              </a:rPr>
              <a:t>of</a:t>
            </a:r>
            <a:r>
              <a:rPr kumimoji="0" lang="sv-SE" sz="1800" b="1" i="0" u="none" strike="noStrike" kern="1200" cap="none" spc="0" normalizeH="0" baseline="0" noProof="0" dirty="0">
                <a:ln>
                  <a:noFill/>
                </a:ln>
                <a:solidFill>
                  <a:srgbClr val="FFFFFF"/>
                </a:solidFill>
                <a:effectLst/>
                <a:uLnTx/>
                <a:uFillTx/>
                <a:latin typeface="Arial"/>
                <a:ea typeface="Calibri" panose="020F0502020204030204" pitchFamily="34" charset="0"/>
                <a:cs typeface="Arial"/>
              </a:rPr>
              <a:t> </a:t>
            </a:r>
            <a:r>
              <a:rPr kumimoji="0" lang="sv-SE" sz="1800" b="1" i="0" u="none" strike="noStrike" kern="1200" cap="none" spc="0" normalizeH="0" baseline="0" noProof="0" dirty="0" err="1">
                <a:ln>
                  <a:noFill/>
                </a:ln>
                <a:solidFill>
                  <a:srgbClr val="FFFFFF"/>
                </a:solidFill>
                <a:effectLst/>
                <a:uLnTx/>
                <a:uFillTx/>
                <a:latin typeface="Arial"/>
                <a:ea typeface="Calibri" panose="020F0502020204030204" pitchFamily="34" charset="0"/>
                <a:cs typeface="Arial"/>
              </a:rPr>
              <a:t>treatment</a:t>
            </a:r>
            <a:r>
              <a:rPr kumimoji="0" lang="sv-SE" sz="1800" b="1" i="0" u="none" strike="noStrike" kern="1200" cap="none" spc="0" normalizeH="0" baseline="0" noProof="0" dirty="0">
                <a:ln>
                  <a:noFill/>
                </a:ln>
                <a:solidFill>
                  <a:srgbClr val="FFFFFF"/>
                </a:solidFill>
                <a:effectLst/>
                <a:uLnTx/>
                <a:uFillTx/>
                <a:latin typeface="Arial"/>
                <a:ea typeface="Calibri" panose="020F0502020204030204" pitchFamily="34" charset="0"/>
                <a:cs typeface="Arial"/>
              </a:rPr>
              <a:t> in FLIRT</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Arial"/>
              <a:ea typeface="Calibri" panose="020F0502020204030204" pitchFamily="34" charset="0"/>
              <a:cs typeface="Arial"/>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sv-SE" sz="1800" b="0" i="0" u="sng" strike="noStrike" kern="1200" cap="none" spc="0" normalizeH="0" baseline="0" noProof="0" dirty="0" err="1">
                <a:ln>
                  <a:noFill/>
                </a:ln>
                <a:solidFill>
                  <a:srgbClr val="FFFFFF"/>
                </a:solidFill>
                <a:effectLst/>
                <a:uLnTx/>
                <a:uFillTx/>
                <a:latin typeface="Arial"/>
                <a:ea typeface="Calibri" panose="020F0502020204030204" pitchFamily="34" charset="0"/>
                <a:cs typeface="Arial"/>
              </a:rPr>
              <a:t>Low</a:t>
            </a:r>
            <a:r>
              <a:rPr kumimoji="0" lang="sv-SE" sz="1800" b="0" i="0" u="sng" strike="noStrike" kern="1200" cap="none" spc="0" normalizeH="0" baseline="0" noProof="0" dirty="0">
                <a:ln>
                  <a:noFill/>
                </a:ln>
                <a:solidFill>
                  <a:srgbClr val="FFFFFF"/>
                </a:solidFill>
                <a:effectLst/>
                <a:uLnTx/>
                <a:uFillTx/>
                <a:latin typeface="Arial"/>
                <a:ea typeface="Calibri" panose="020F0502020204030204" pitchFamily="34" charset="0"/>
                <a:cs typeface="Arial"/>
              </a:rPr>
              <a:t> risk</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sv-SE" sz="1800" b="0" i="0" u="none" strike="noStrike" kern="1200" cap="none" spc="0" normalizeH="0" baseline="0" noProof="0" dirty="0">
                <a:ln>
                  <a:noFill/>
                </a:ln>
                <a:solidFill>
                  <a:srgbClr val="FFFFFF"/>
                </a:solidFill>
                <a:effectLst/>
                <a:uLnTx/>
                <a:uFillTx/>
                <a:latin typeface="Arial"/>
                <a:ea typeface="Calibri" panose="020F0502020204030204" pitchFamily="34" charset="0"/>
                <a:cs typeface="Arial"/>
              </a:rPr>
              <a:t>R x 8. Lena 15 mg for 28 + 112 = 140 </a:t>
            </a:r>
            <a:r>
              <a:rPr kumimoji="0" lang="sv-SE" sz="1800" b="0" i="0" u="none" strike="noStrike" kern="1200" cap="none" spc="0" normalizeH="0" baseline="0" noProof="0" dirty="0" err="1">
                <a:ln>
                  <a:noFill/>
                </a:ln>
                <a:solidFill>
                  <a:srgbClr val="FFFFFF"/>
                </a:solidFill>
                <a:effectLst/>
                <a:uLnTx/>
                <a:uFillTx/>
                <a:latin typeface="Arial"/>
                <a:ea typeface="Calibri" panose="020F0502020204030204" pitchFamily="34" charset="0"/>
                <a:cs typeface="Arial"/>
              </a:rPr>
              <a:t>days</a:t>
            </a:r>
            <a:r>
              <a:rPr kumimoji="0" lang="sv-SE" sz="1800" b="0" i="0" u="none" strike="noStrike" kern="1200" cap="none" spc="0" normalizeH="0" baseline="0" noProof="0" dirty="0">
                <a:ln>
                  <a:noFill/>
                </a:ln>
                <a:solidFill>
                  <a:srgbClr val="FFFFFF"/>
                </a:solidFill>
                <a:effectLst/>
                <a:uLnTx/>
                <a:uFillTx/>
                <a:latin typeface="Arial"/>
                <a:ea typeface="Calibri" panose="020F0502020204030204" pitchFamily="34" charset="0"/>
                <a:cs typeface="Arial"/>
              </a:rPr>
              <a:t> (126 </a:t>
            </a:r>
            <a:r>
              <a:rPr kumimoji="0" lang="sv-SE" sz="1800" b="0" i="0" u="none" strike="noStrike" kern="1200" cap="none" spc="0" normalizeH="0" baseline="0" noProof="0" dirty="0" err="1">
                <a:ln>
                  <a:noFill/>
                </a:ln>
                <a:solidFill>
                  <a:srgbClr val="FFFFFF"/>
                </a:solidFill>
                <a:effectLst/>
                <a:uLnTx/>
                <a:uFillTx/>
                <a:latin typeface="Arial"/>
                <a:ea typeface="Calibri" panose="020F0502020204030204" pitchFamily="34" charset="0"/>
                <a:cs typeface="Arial"/>
              </a:rPr>
              <a:t>days</a:t>
            </a:r>
            <a:r>
              <a:rPr kumimoji="0" lang="sv-SE" sz="1800" b="0" i="0" u="none" strike="noStrike" kern="1200" cap="none" spc="0" normalizeH="0" baseline="0" noProof="0" dirty="0">
                <a:ln>
                  <a:noFill/>
                </a:ln>
                <a:solidFill>
                  <a:srgbClr val="FFFFFF"/>
                </a:solidFill>
                <a:effectLst/>
                <a:uLnTx/>
                <a:uFillTx/>
                <a:latin typeface="Arial"/>
                <a:ea typeface="Calibri" panose="020F0502020204030204" pitchFamily="34" charset="0"/>
                <a:cs typeface="Arial"/>
              </a:rPr>
              <a:t> in 35/10).</a:t>
            </a:r>
          </a:p>
          <a:p>
            <a:pPr marL="0" marR="0" lvl="0" indent="0" algn="l" defTabSz="914400" rtl="0" eaLnBrk="1" fontAlgn="auto" latinLnBrk="0" hangingPunct="1">
              <a:lnSpc>
                <a:spcPct val="107000"/>
              </a:lnSpc>
              <a:spcBef>
                <a:spcPts val="0"/>
              </a:spcBef>
              <a:spcAft>
                <a:spcPts val="800"/>
              </a:spcAft>
              <a:buClrTx/>
              <a:buSzTx/>
              <a:buFontTx/>
              <a:buNone/>
              <a:tabLst/>
              <a:defRPr/>
            </a:pPr>
            <a:r>
              <a:rPr lang="sv-SE" dirty="0">
                <a:solidFill>
                  <a:srgbClr val="FFFFFF"/>
                </a:solidFill>
                <a:latin typeface="Arial"/>
                <a:ea typeface="Calibri" panose="020F0502020204030204" pitchFamily="34" charset="0"/>
                <a:cs typeface="Arial"/>
              </a:rPr>
              <a:t>+/- </a:t>
            </a:r>
            <a:r>
              <a:rPr lang="sv-SE" dirty="0" err="1">
                <a:solidFill>
                  <a:srgbClr val="FFFFFF"/>
                </a:solidFill>
                <a:latin typeface="Arial"/>
                <a:ea typeface="Calibri" panose="020F0502020204030204" pitchFamily="34" charset="0"/>
                <a:cs typeface="Arial"/>
              </a:rPr>
              <a:t>Tafasitamab</a:t>
            </a:r>
            <a:r>
              <a:rPr lang="sv-SE" dirty="0">
                <a:solidFill>
                  <a:srgbClr val="FFFFFF"/>
                </a:solidFill>
                <a:latin typeface="Arial"/>
                <a:ea typeface="Calibri" panose="020F0502020204030204" pitchFamily="34" charset="0"/>
                <a:cs typeface="Arial"/>
              </a:rPr>
              <a:t> 12 </a:t>
            </a:r>
            <a:r>
              <a:rPr lang="sv-SE" dirty="0" err="1">
                <a:solidFill>
                  <a:srgbClr val="FFFFFF"/>
                </a:solidFill>
                <a:latin typeface="Arial"/>
                <a:ea typeface="Calibri" panose="020F0502020204030204" pitchFamily="34" charset="0"/>
                <a:cs typeface="Arial"/>
              </a:rPr>
              <a:t>doses</a:t>
            </a:r>
            <a:endParaRPr lang="sv-SE" dirty="0">
              <a:solidFill>
                <a:srgbClr val="FFFFFF"/>
              </a:solidFill>
              <a:latin typeface="Arial"/>
              <a:ea typeface="Calibri" panose="020F0502020204030204" pitchFamily="34" charset="0"/>
              <a:cs typeface="Arial"/>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sv-SE" sz="1800" b="0" i="0" u="none" strike="noStrike" kern="1200" cap="none" spc="0" normalizeH="0" baseline="0" noProof="0" dirty="0">
              <a:ln>
                <a:noFill/>
              </a:ln>
              <a:solidFill>
                <a:srgbClr val="FFFFFF"/>
              </a:solidFill>
              <a:effectLst/>
              <a:uLnTx/>
              <a:uFillTx/>
              <a:latin typeface="Arial"/>
              <a:ea typeface="Calibri" panose="020F0502020204030204" pitchFamily="34" charset="0"/>
              <a:cs typeface="Arial"/>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sv-SE" u="sng" dirty="0" err="1">
                <a:solidFill>
                  <a:srgbClr val="FFFFFF"/>
                </a:solidFill>
                <a:latin typeface="Arial"/>
                <a:ea typeface="Calibri" panose="020F0502020204030204" pitchFamily="34" charset="0"/>
                <a:cs typeface="Arial"/>
              </a:rPr>
              <a:t>High</a:t>
            </a:r>
            <a:r>
              <a:rPr lang="sv-SE" u="sng" dirty="0">
                <a:solidFill>
                  <a:srgbClr val="FFFFFF"/>
                </a:solidFill>
                <a:latin typeface="Arial"/>
                <a:ea typeface="Calibri" panose="020F0502020204030204" pitchFamily="34" charset="0"/>
                <a:cs typeface="Arial"/>
              </a:rPr>
              <a:t> risk</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sv-SE" sz="1800" b="0" i="0" u="none" strike="noStrike" kern="1200" cap="none" spc="0" normalizeH="0" baseline="0" noProof="0" dirty="0">
                <a:ln>
                  <a:noFill/>
                </a:ln>
                <a:solidFill>
                  <a:srgbClr val="FFFFFF"/>
                </a:solidFill>
                <a:effectLst/>
                <a:uLnTx/>
                <a:uFillTx/>
                <a:latin typeface="Arial"/>
                <a:ea typeface="Calibri" panose="020F0502020204030204" pitchFamily="34" charset="0"/>
                <a:cs typeface="Arial"/>
              </a:rPr>
              <a:t>R x 8. Lena 15 mg for 2</a:t>
            </a:r>
            <a:r>
              <a:rPr lang="sv-SE" dirty="0">
                <a:solidFill>
                  <a:srgbClr val="FFFFFF"/>
                </a:solidFill>
                <a:latin typeface="Arial"/>
                <a:ea typeface="Calibri" panose="020F0502020204030204" pitchFamily="34" charset="0"/>
                <a:cs typeface="Arial"/>
              </a:rPr>
              <a:t>8 + 112 + 126 = 266 </a:t>
            </a:r>
            <a:r>
              <a:rPr lang="sv-SE" dirty="0" err="1">
                <a:solidFill>
                  <a:srgbClr val="FFFFFF"/>
                </a:solidFill>
                <a:latin typeface="Arial"/>
                <a:ea typeface="Calibri" panose="020F0502020204030204" pitchFamily="34" charset="0"/>
                <a:cs typeface="Arial"/>
              </a:rPr>
              <a:t>days</a:t>
            </a:r>
            <a:endParaRPr lang="sv-SE" dirty="0">
              <a:solidFill>
                <a:srgbClr val="FFFFFF"/>
              </a:solidFill>
              <a:latin typeface="Arial"/>
              <a:ea typeface="Calibri" panose="020F0502020204030204" pitchFamily="34" charset="0"/>
              <a:cs typeface="Arial"/>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sv-SE" dirty="0" err="1">
                <a:solidFill>
                  <a:srgbClr val="FFFFFF"/>
                </a:solidFill>
                <a:latin typeface="Arial"/>
                <a:ea typeface="Calibri" panose="020F0502020204030204" pitchFamily="34" charset="0"/>
                <a:cs typeface="Arial"/>
              </a:rPr>
              <a:t>Tafasitamab</a:t>
            </a:r>
            <a:r>
              <a:rPr lang="sv-SE" dirty="0">
                <a:solidFill>
                  <a:srgbClr val="FFFFFF"/>
                </a:solidFill>
                <a:latin typeface="Arial"/>
                <a:ea typeface="Calibri" panose="020F0502020204030204" pitchFamily="34" charset="0"/>
                <a:cs typeface="Arial"/>
              </a:rPr>
              <a:t> 12 + 6 = 18 </a:t>
            </a:r>
            <a:r>
              <a:rPr lang="sv-SE" dirty="0" err="1">
                <a:solidFill>
                  <a:srgbClr val="FFFFFF"/>
                </a:solidFill>
                <a:latin typeface="Arial"/>
                <a:ea typeface="Calibri" panose="020F0502020204030204" pitchFamily="34" charset="0"/>
                <a:cs typeface="Arial"/>
              </a:rPr>
              <a:t>doses</a:t>
            </a:r>
            <a:endParaRPr kumimoji="0" lang="sv-SE" sz="1800" b="0" i="0" u="none" strike="noStrike" kern="1200" cap="none" spc="0" normalizeH="0" baseline="0" noProof="0" dirty="0">
              <a:ln>
                <a:noFill/>
              </a:ln>
              <a:solidFill>
                <a:srgbClr val="FFFFFF"/>
              </a:solidFill>
              <a:effectLst/>
              <a:uLnTx/>
              <a:uFillTx/>
              <a:latin typeface="Arial"/>
              <a:ea typeface="Calibri" panose="020F0502020204030204" pitchFamily="34" charset="0"/>
              <a:cs typeface="Arial"/>
            </a:endParaRPr>
          </a:p>
        </p:txBody>
      </p:sp>
    </p:spTree>
    <p:extLst>
      <p:ext uri="{BB962C8B-B14F-4D97-AF65-F5344CB8AC3E}">
        <p14:creationId xmlns:p14="http://schemas.microsoft.com/office/powerpoint/2010/main" val="42177863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Nordic Countries Map Region | ChurchofJesusChristTemples.org">
            <a:extLst>
              <a:ext uri="{FF2B5EF4-FFF2-40B4-BE49-F238E27FC236}">
                <a16:creationId xmlns:a16="http://schemas.microsoft.com/office/drawing/2014/main" id="{BC0614E9-58D4-57B3-565E-0E4D00FC3D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8" t="1127" r="168" b="13887"/>
          <a:stretch/>
        </p:blipFill>
        <p:spPr bwMode="auto">
          <a:xfrm>
            <a:off x="2538484" y="287924"/>
            <a:ext cx="6090313" cy="4567652"/>
          </a:xfrm>
          <a:prstGeom prst="rect">
            <a:avLst/>
          </a:prstGeom>
          <a:noFill/>
          <a:extLst>
            <a:ext uri="{909E8E84-426E-40DD-AFC4-6F175D3DCCD1}">
              <a14:hiddenFill xmlns:a14="http://schemas.microsoft.com/office/drawing/2010/main">
                <a:solidFill>
                  <a:srgbClr val="FFFFFF"/>
                </a:solidFill>
              </a14:hiddenFill>
            </a:ext>
          </a:extLst>
        </p:spPr>
      </p:pic>
      <p:sp>
        <p:nvSpPr>
          <p:cNvPr id="4" name="textruta 3">
            <a:extLst>
              <a:ext uri="{FF2B5EF4-FFF2-40B4-BE49-F238E27FC236}">
                <a16:creationId xmlns:a16="http://schemas.microsoft.com/office/drawing/2014/main" id="{2FB24ED1-B2CD-9F49-E90D-984C1BD7C249}"/>
              </a:ext>
            </a:extLst>
          </p:cNvPr>
          <p:cNvSpPr txBox="1"/>
          <p:nvPr/>
        </p:nvSpPr>
        <p:spPr>
          <a:xfrm>
            <a:off x="147746" y="221691"/>
            <a:ext cx="2244136" cy="830612"/>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1800" b="1"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mn-cs"/>
              </a:rPr>
              <a:t>FLIRT</a:t>
            </a:r>
            <a:r>
              <a:rPr kumimoji="0" lang="en-GB" sz="18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mn-cs"/>
              </a:rPr>
              <a:t> </a:t>
            </a:r>
            <a:endParaRPr kumimoji="0" lang="sv-SE" sz="1800" b="0" i="0" u="none" strike="noStrike" kern="1200" cap="none" spc="0" normalizeH="0" baseline="0" noProof="0" dirty="0">
              <a:ln>
                <a:noFill/>
              </a:ln>
              <a:solidFill>
                <a:srgbClr val="FF0000"/>
              </a:solidFill>
              <a:effectLst/>
              <a:uLnTx/>
              <a:uFillTx/>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GB" sz="1800" b="0" i="0" u="none" strike="noStrike" kern="1200" cap="none" spc="0" normalizeH="0" baseline="0" noProof="0" dirty="0">
                <a:ln>
                  <a:noFill/>
                </a:ln>
                <a:solidFill>
                  <a:srgbClr val="FF0000"/>
                </a:solidFill>
                <a:effectLst/>
                <a:uLnTx/>
                <a:uFillTx/>
                <a:latin typeface="Arial" panose="020B0604020202020204" pitchFamily="34" charset="0"/>
                <a:ea typeface="Calibri" panose="020F0502020204030204" pitchFamily="34" charset="0"/>
                <a:cs typeface="+mn-cs"/>
              </a:rPr>
              <a:t>Also in Iceland!</a:t>
            </a:r>
          </a:p>
        </p:txBody>
      </p:sp>
      <p:graphicFrame>
        <p:nvGraphicFramePr>
          <p:cNvPr id="3" name="Tabell 2">
            <a:extLst>
              <a:ext uri="{FF2B5EF4-FFF2-40B4-BE49-F238E27FC236}">
                <a16:creationId xmlns:a16="http://schemas.microsoft.com/office/drawing/2014/main" id="{7A212660-BBC1-149C-D6BA-1D4C746F5B56}"/>
              </a:ext>
            </a:extLst>
          </p:cNvPr>
          <p:cNvGraphicFramePr>
            <a:graphicFrameLocks noGrp="1"/>
          </p:cNvGraphicFramePr>
          <p:nvPr/>
        </p:nvGraphicFramePr>
        <p:xfrm>
          <a:off x="221047" y="1168279"/>
          <a:ext cx="2244136" cy="3715710"/>
        </p:xfrm>
        <a:graphic>
          <a:graphicData uri="http://schemas.openxmlformats.org/drawingml/2006/table">
            <a:tbl>
              <a:tblPr>
                <a:tableStyleId>{5C22544A-7EE6-4342-B048-85BDC9FD1C3A}</a:tableStyleId>
              </a:tblPr>
              <a:tblGrid>
                <a:gridCol w="1250830">
                  <a:extLst>
                    <a:ext uri="{9D8B030D-6E8A-4147-A177-3AD203B41FA5}">
                      <a16:colId xmlns:a16="http://schemas.microsoft.com/office/drawing/2014/main" val="2219372302"/>
                    </a:ext>
                  </a:extLst>
                </a:gridCol>
                <a:gridCol w="993306">
                  <a:extLst>
                    <a:ext uri="{9D8B030D-6E8A-4147-A177-3AD203B41FA5}">
                      <a16:colId xmlns:a16="http://schemas.microsoft.com/office/drawing/2014/main" val="3532460153"/>
                    </a:ext>
                  </a:extLst>
                </a:gridCol>
              </a:tblGrid>
              <a:tr h="89626">
                <a:tc>
                  <a:txBody>
                    <a:bodyPr/>
                    <a:lstStyle/>
                    <a:p>
                      <a:pPr algn="l" fontAlgn="b"/>
                      <a:r>
                        <a:rPr lang="sv-SE" sz="600" u="none" strike="noStrike" dirty="0">
                          <a:effectLst/>
                        </a:rPr>
                        <a:t>Site</a:t>
                      </a:r>
                      <a:endParaRPr lang="sv-SE" sz="600" b="0" i="0" u="none" strike="noStrike" dirty="0">
                        <a:solidFill>
                          <a:srgbClr val="000000"/>
                        </a:solidFill>
                        <a:effectLst/>
                        <a:latin typeface="Calibri" panose="020F0502020204030204" pitchFamily="34" charset="0"/>
                      </a:endParaRPr>
                    </a:p>
                  </a:txBody>
                  <a:tcPr marL="5191" marR="5191" marT="5191" marB="0" anchor="b"/>
                </a:tc>
                <a:tc>
                  <a:txBody>
                    <a:bodyPr/>
                    <a:lstStyle/>
                    <a:p>
                      <a:pPr algn="l" fontAlgn="b"/>
                      <a:r>
                        <a:rPr lang="sv-SE" sz="600" u="none" strike="noStrike">
                          <a:effectLst/>
                        </a:rPr>
                        <a:t>City</a:t>
                      </a:r>
                      <a:endParaRPr lang="sv-SE" sz="600" b="0" i="0" u="none" strike="noStrike">
                        <a:solidFill>
                          <a:srgbClr val="000000"/>
                        </a:solidFill>
                        <a:effectLst/>
                        <a:latin typeface="Calibri" panose="020F0502020204030204" pitchFamily="34" charset="0"/>
                      </a:endParaRPr>
                    </a:p>
                  </a:txBody>
                  <a:tcPr marL="5191" marR="5191" marT="5191" marB="0" anchor="b"/>
                </a:tc>
                <a:extLst>
                  <a:ext uri="{0D108BD9-81ED-4DB2-BD59-A6C34878D82A}">
                    <a16:rowId xmlns:a16="http://schemas.microsoft.com/office/drawing/2014/main" val="2684196510"/>
                  </a:ext>
                </a:extLst>
              </a:tr>
              <a:tr h="89626">
                <a:tc>
                  <a:txBody>
                    <a:bodyPr/>
                    <a:lstStyle/>
                    <a:p>
                      <a:pPr algn="l" fontAlgn="b"/>
                      <a:endParaRPr lang="sv-SE" sz="600" b="0" i="0" u="none" strike="noStrike">
                        <a:solidFill>
                          <a:srgbClr val="000000"/>
                        </a:solidFill>
                        <a:effectLst/>
                        <a:latin typeface="Calibri" panose="020F0502020204030204" pitchFamily="34" charset="0"/>
                      </a:endParaRPr>
                    </a:p>
                  </a:txBody>
                  <a:tcPr marL="5191" marR="5191" marT="5191" marB="0" anchor="b"/>
                </a:tc>
                <a:tc>
                  <a:txBody>
                    <a:bodyPr/>
                    <a:lstStyle/>
                    <a:p>
                      <a:pPr algn="l" fontAlgn="b"/>
                      <a:endParaRPr lang="sv-SE" sz="600" b="0" i="0" u="none" strike="noStrike" dirty="0">
                        <a:solidFill>
                          <a:srgbClr val="000000"/>
                        </a:solidFill>
                        <a:effectLst/>
                        <a:latin typeface="Calibri" panose="020F0502020204030204" pitchFamily="34" charset="0"/>
                      </a:endParaRPr>
                    </a:p>
                  </a:txBody>
                  <a:tcPr marL="5191" marR="5191" marT="5191" marB="0" anchor="b"/>
                </a:tc>
                <a:extLst>
                  <a:ext uri="{0D108BD9-81ED-4DB2-BD59-A6C34878D82A}">
                    <a16:rowId xmlns:a16="http://schemas.microsoft.com/office/drawing/2014/main" val="995435208"/>
                  </a:ext>
                </a:extLst>
              </a:tr>
              <a:tr h="89626">
                <a:tc>
                  <a:txBody>
                    <a:bodyPr/>
                    <a:lstStyle/>
                    <a:p>
                      <a:pPr algn="l" fontAlgn="b"/>
                      <a:r>
                        <a:rPr lang="sv-SE" sz="600" u="none" strike="noStrike">
                          <a:effectLst/>
                        </a:rPr>
                        <a:t>Karolinska University Hospital</a:t>
                      </a:r>
                      <a:endParaRPr lang="sv-SE" sz="600" b="0" i="0" u="none" strike="noStrike">
                        <a:solidFill>
                          <a:srgbClr val="000000"/>
                        </a:solidFill>
                        <a:effectLst/>
                        <a:latin typeface="Calibri" panose="020F0502020204030204" pitchFamily="34" charset="0"/>
                      </a:endParaRPr>
                    </a:p>
                  </a:txBody>
                  <a:tcPr marL="5191" marR="5191" marT="5191" marB="0" anchor="b"/>
                </a:tc>
                <a:tc>
                  <a:txBody>
                    <a:bodyPr/>
                    <a:lstStyle/>
                    <a:p>
                      <a:pPr algn="l" fontAlgn="b"/>
                      <a:r>
                        <a:rPr lang="sv-SE" sz="600" u="none" strike="noStrike">
                          <a:effectLst/>
                        </a:rPr>
                        <a:t>Stockholm</a:t>
                      </a:r>
                      <a:endParaRPr lang="sv-SE" sz="600" b="0" i="0" u="none" strike="noStrike">
                        <a:solidFill>
                          <a:srgbClr val="000000"/>
                        </a:solidFill>
                        <a:effectLst/>
                        <a:latin typeface="Calibri" panose="020F0502020204030204" pitchFamily="34" charset="0"/>
                      </a:endParaRPr>
                    </a:p>
                  </a:txBody>
                  <a:tcPr marL="5191" marR="5191" marT="5191" marB="0" anchor="b"/>
                </a:tc>
                <a:extLst>
                  <a:ext uri="{0D108BD9-81ED-4DB2-BD59-A6C34878D82A}">
                    <a16:rowId xmlns:a16="http://schemas.microsoft.com/office/drawing/2014/main" val="343852811"/>
                  </a:ext>
                </a:extLst>
              </a:tr>
              <a:tr h="89626">
                <a:tc>
                  <a:txBody>
                    <a:bodyPr/>
                    <a:lstStyle/>
                    <a:p>
                      <a:pPr algn="l" fontAlgn="b"/>
                      <a:r>
                        <a:rPr lang="sv-SE" sz="600" u="none" strike="noStrike">
                          <a:effectLst/>
                        </a:rPr>
                        <a:t>Uppsala University Hospital</a:t>
                      </a:r>
                      <a:endParaRPr lang="sv-SE" sz="600" b="0" i="0" u="none" strike="noStrike">
                        <a:solidFill>
                          <a:srgbClr val="000000"/>
                        </a:solidFill>
                        <a:effectLst/>
                        <a:latin typeface="Calibri" panose="020F0502020204030204" pitchFamily="34" charset="0"/>
                      </a:endParaRPr>
                    </a:p>
                  </a:txBody>
                  <a:tcPr marL="5191" marR="5191" marT="5191" marB="0" anchor="b"/>
                </a:tc>
                <a:tc>
                  <a:txBody>
                    <a:bodyPr/>
                    <a:lstStyle/>
                    <a:p>
                      <a:pPr algn="l" fontAlgn="b"/>
                      <a:r>
                        <a:rPr lang="sv-SE" sz="600" u="none" strike="noStrike">
                          <a:effectLst/>
                        </a:rPr>
                        <a:t>Uppsala</a:t>
                      </a:r>
                      <a:endParaRPr lang="sv-SE" sz="600" b="0" i="0" u="none" strike="noStrike">
                        <a:solidFill>
                          <a:srgbClr val="000000"/>
                        </a:solidFill>
                        <a:effectLst/>
                        <a:latin typeface="Calibri" panose="020F0502020204030204" pitchFamily="34" charset="0"/>
                      </a:endParaRPr>
                    </a:p>
                  </a:txBody>
                  <a:tcPr marL="5191" marR="5191" marT="5191" marB="0" anchor="b"/>
                </a:tc>
                <a:extLst>
                  <a:ext uri="{0D108BD9-81ED-4DB2-BD59-A6C34878D82A}">
                    <a16:rowId xmlns:a16="http://schemas.microsoft.com/office/drawing/2014/main" val="3640513240"/>
                  </a:ext>
                </a:extLst>
              </a:tr>
              <a:tr h="89626">
                <a:tc>
                  <a:txBody>
                    <a:bodyPr/>
                    <a:lstStyle/>
                    <a:p>
                      <a:pPr algn="l" fontAlgn="b"/>
                      <a:r>
                        <a:rPr lang="sv-SE" sz="600" u="none" strike="noStrike">
                          <a:effectLst/>
                        </a:rPr>
                        <a:t>Sahlgrenska University Hospital</a:t>
                      </a:r>
                      <a:endParaRPr lang="sv-SE" sz="600" b="0" i="0" u="none" strike="noStrike">
                        <a:solidFill>
                          <a:srgbClr val="000000"/>
                        </a:solidFill>
                        <a:effectLst/>
                        <a:latin typeface="Calibri" panose="020F0502020204030204" pitchFamily="34" charset="0"/>
                      </a:endParaRPr>
                    </a:p>
                  </a:txBody>
                  <a:tcPr marL="5191" marR="5191" marT="5191" marB="0" anchor="b"/>
                </a:tc>
                <a:tc>
                  <a:txBody>
                    <a:bodyPr/>
                    <a:lstStyle/>
                    <a:p>
                      <a:pPr algn="l" fontAlgn="b"/>
                      <a:r>
                        <a:rPr lang="sv-SE" sz="600" u="none" strike="noStrike" dirty="0">
                          <a:effectLst/>
                        </a:rPr>
                        <a:t>Gothenburg</a:t>
                      </a:r>
                      <a:endParaRPr lang="sv-SE" sz="600" b="0" i="0" u="none" strike="noStrike" dirty="0">
                        <a:solidFill>
                          <a:srgbClr val="000000"/>
                        </a:solidFill>
                        <a:effectLst/>
                        <a:latin typeface="Calibri" panose="020F0502020204030204" pitchFamily="34" charset="0"/>
                      </a:endParaRPr>
                    </a:p>
                  </a:txBody>
                  <a:tcPr marL="5191" marR="5191" marT="5191" marB="0" anchor="b"/>
                </a:tc>
                <a:extLst>
                  <a:ext uri="{0D108BD9-81ED-4DB2-BD59-A6C34878D82A}">
                    <a16:rowId xmlns:a16="http://schemas.microsoft.com/office/drawing/2014/main" val="1087916705"/>
                  </a:ext>
                </a:extLst>
              </a:tr>
              <a:tr h="89626">
                <a:tc>
                  <a:txBody>
                    <a:bodyPr/>
                    <a:lstStyle/>
                    <a:p>
                      <a:pPr algn="l" fontAlgn="b"/>
                      <a:r>
                        <a:rPr lang="sv-SE" sz="600" u="none" strike="noStrike">
                          <a:effectLst/>
                        </a:rPr>
                        <a:t>Skåne University Hospital</a:t>
                      </a:r>
                      <a:endParaRPr lang="sv-SE" sz="600" b="0" i="0" u="none" strike="noStrike">
                        <a:solidFill>
                          <a:srgbClr val="000000"/>
                        </a:solidFill>
                        <a:effectLst/>
                        <a:latin typeface="Calibri" panose="020F0502020204030204" pitchFamily="34" charset="0"/>
                      </a:endParaRPr>
                    </a:p>
                  </a:txBody>
                  <a:tcPr marL="5191" marR="5191" marT="5191" marB="0" anchor="b"/>
                </a:tc>
                <a:tc>
                  <a:txBody>
                    <a:bodyPr/>
                    <a:lstStyle/>
                    <a:p>
                      <a:pPr algn="l" fontAlgn="b"/>
                      <a:r>
                        <a:rPr lang="sv-SE" sz="600" u="none" strike="noStrike">
                          <a:effectLst/>
                        </a:rPr>
                        <a:t>Lund</a:t>
                      </a:r>
                      <a:endParaRPr lang="sv-SE" sz="600" b="0" i="0" u="none" strike="noStrike">
                        <a:solidFill>
                          <a:srgbClr val="000000"/>
                        </a:solidFill>
                        <a:effectLst/>
                        <a:latin typeface="Calibri" panose="020F0502020204030204" pitchFamily="34" charset="0"/>
                      </a:endParaRPr>
                    </a:p>
                  </a:txBody>
                  <a:tcPr marL="5191" marR="5191" marT="5191" marB="0" anchor="b"/>
                </a:tc>
                <a:extLst>
                  <a:ext uri="{0D108BD9-81ED-4DB2-BD59-A6C34878D82A}">
                    <a16:rowId xmlns:a16="http://schemas.microsoft.com/office/drawing/2014/main" val="108049028"/>
                  </a:ext>
                </a:extLst>
              </a:tr>
              <a:tr h="89626">
                <a:tc>
                  <a:txBody>
                    <a:bodyPr/>
                    <a:lstStyle/>
                    <a:p>
                      <a:pPr algn="l" fontAlgn="b"/>
                      <a:r>
                        <a:rPr lang="sv-SE" sz="600" u="none" strike="noStrike">
                          <a:effectLst/>
                        </a:rPr>
                        <a:t>Umeå University Hospital</a:t>
                      </a:r>
                      <a:endParaRPr lang="sv-SE" sz="600" b="0" i="0" u="none" strike="noStrike">
                        <a:solidFill>
                          <a:srgbClr val="000000"/>
                        </a:solidFill>
                        <a:effectLst/>
                        <a:latin typeface="Calibri" panose="020F0502020204030204" pitchFamily="34" charset="0"/>
                      </a:endParaRPr>
                    </a:p>
                  </a:txBody>
                  <a:tcPr marL="5191" marR="5191" marT="5191" marB="0" anchor="b"/>
                </a:tc>
                <a:tc>
                  <a:txBody>
                    <a:bodyPr/>
                    <a:lstStyle/>
                    <a:p>
                      <a:pPr algn="l" fontAlgn="b"/>
                      <a:r>
                        <a:rPr lang="sv-SE" sz="600" u="none" strike="noStrike">
                          <a:effectLst/>
                        </a:rPr>
                        <a:t>Umeå</a:t>
                      </a:r>
                      <a:endParaRPr lang="sv-SE" sz="600" b="0" i="0" u="none" strike="noStrike">
                        <a:solidFill>
                          <a:srgbClr val="000000"/>
                        </a:solidFill>
                        <a:effectLst/>
                        <a:latin typeface="Calibri" panose="020F0502020204030204" pitchFamily="34" charset="0"/>
                      </a:endParaRPr>
                    </a:p>
                  </a:txBody>
                  <a:tcPr marL="5191" marR="5191" marT="5191" marB="0" anchor="b"/>
                </a:tc>
                <a:extLst>
                  <a:ext uri="{0D108BD9-81ED-4DB2-BD59-A6C34878D82A}">
                    <a16:rowId xmlns:a16="http://schemas.microsoft.com/office/drawing/2014/main" val="4196344376"/>
                  </a:ext>
                </a:extLst>
              </a:tr>
              <a:tr h="89626">
                <a:tc>
                  <a:txBody>
                    <a:bodyPr/>
                    <a:lstStyle/>
                    <a:p>
                      <a:pPr algn="l" fontAlgn="b"/>
                      <a:r>
                        <a:rPr lang="sv-SE" sz="600" u="none" strike="noStrike">
                          <a:effectLst/>
                        </a:rPr>
                        <a:t>Sunderby sjukhus</a:t>
                      </a:r>
                      <a:endParaRPr lang="sv-SE" sz="600" b="0" i="0" u="none" strike="noStrike">
                        <a:solidFill>
                          <a:srgbClr val="000000"/>
                        </a:solidFill>
                        <a:effectLst/>
                        <a:latin typeface="Calibri" panose="020F0502020204030204" pitchFamily="34" charset="0"/>
                      </a:endParaRPr>
                    </a:p>
                  </a:txBody>
                  <a:tcPr marL="5191" marR="5191" marT="5191" marB="0" anchor="b"/>
                </a:tc>
                <a:tc>
                  <a:txBody>
                    <a:bodyPr/>
                    <a:lstStyle/>
                    <a:p>
                      <a:pPr algn="l" fontAlgn="b"/>
                      <a:r>
                        <a:rPr lang="sv-SE" sz="600" u="none" strike="noStrike">
                          <a:effectLst/>
                        </a:rPr>
                        <a:t>Luleå</a:t>
                      </a:r>
                      <a:endParaRPr lang="sv-SE" sz="600" b="0" i="0" u="none" strike="noStrike">
                        <a:solidFill>
                          <a:srgbClr val="000000"/>
                        </a:solidFill>
                        <a:effectLst/>
                        <a:latin typeface="Calibri" panose="020F0502020204030204" pitchFamily="34" charset="0"/>
                      </a:endParaRPr>
                    </a:p>
                  </a:txBody>
                  <a:tcPr marL="5191" marR="5191" marT="5191" marB="0" anchor="b"/>
                </a:tc>
                <a:extLst>
                  <a:ext uri="{0D108BD9-81ED-4DB2-BD59-A6C34878D82A}">
                    <a16:rowId xmlns:a16="http://schemas.microsoft.com/office/drawing/2014/main" val="4105854022"/>
                  </a:ext>
                </a:extLst>
              </a:tr>
              <a:tr h="89626">
                <a:tc>
                  <a:txBody>
                    <a:bodyPr/>
                    <a:lstStyle/>
                    <a:p>
                      <a:pPr algn="l" fontAlgn="b"/>
                      <a:r>
                        <a:rPr lang="sv-SE" sz="600" u="none" strike="noStrike">
                          <a:effectLst/>
                        </a:rPr>
                        <a:t>Västmanlands sjukhus</a:t>
                      </a:r>
                      <a:endParaRPr lang="sv-SE" sz="600" b="0" i="0" u="none" strike="noStrike">
                        <a:solidFill>
                          <a:srgbClr val="000000"/>
                        </a:solidFill>
                        <a:effectLst/>
                        <a:latin typeface="Calibri" panose="020F0502020204030204" pitchFamily="34" charset="0"/>
                      </a:endParaRPr>
                    </a:p>
                  </a:txBody>
                  <a:tcPr marL="5191" marR="5191" marT="5191" marB="0" anchor="b"/>
                </a:tc>
                <a:tc>
                  <a:txBody>
                    <a:bodyPr/>
                    <a:lstStyle/>
                    <a:p>
                      <a:pPr algn="l" fontAlgn="b"/>
                      <a:r>
                        <a:rPr lang="sv-SE" sz="600" u="none" strike="noStrike">
                          <a:effectLst/>
                        </a:rPr>
                        <a:t>Västerås</a:t>
                      </a:r>
                      <a:endParaRPr lang="sv-SE" sz="600" b="0" i="0" u="none" strike="noStrike">
                        <a:solidFill>
                          <a:srgbClr val="000000"/>
                        </a:solidFill>
                        <a:effectLst/>
                        <a:latin typeface="Calibri" panose="020F0502020204030204" pitchFamily="34" charset="0"/>
                      </a:endParaRPr>
                    </a:p>
                  </a:txBody>
                  <a:tcPr marL="5191" marR="5191" marT="5191" marB="0" anchor="b"/>
                </a:tc>
                <a:extLst>
                  <a:ext uri="{0D108BD9-81ED-4DB2-BD59-A6C34878D82A}">
                    <a16:rowId xmlns:a16="http://schemas.microsoft.com/office/drawing/2014/main" val="2223866177"/>
                  </a:ext>
                </a:extLst>
              </a:tr>
              <a:tr h="121063">
                <a:tc>
                  <a:txBody>
                    <a:bodyPr/>
                    <a:lstStyle/>
                    <a:p>
                      <a:pPr algn="l" fontAlgn="b"/>
                      <a:r>
                        <a:rPr lang="sv-SE" sz="600" u="none" strike="noStrike">
                          <a:effectLst/>
                        </a:rPr>
                        <a:t>Centralsjukhuset Karlstad</a:t>
                      </a:r>
                      <a:endParaRPr lang="sv-SE" sz="600" b="0" i="0" u="none" strike="noStrike">
                        <a:solidFill>
                          <a:srgbClr val="000000"/>
                        </a:solidFill>
                        <a:effectLst/>
                        <a:latin typeface="Calibri" panose="020F0502020204030204" pitchFamily="34" charset="0"/>
                      </a:endParaRPr>
                    </a:p>
                  </a:txBody>
                  <a:tcPr marL="5191" marR="5191" marT="5191" marB="0" anchor="b"/>
                </a:tc>
                <a:tc>
                  <a:txBody>
                    <a:bodyPr/>
                    <a:lstStyle/>
                    <a:p>
                      <a:pPr algn="l" fontAlgn="b"/>
                      <a:r>
                        <a:rPr lang="sv-SE" sz="600" u="none" strike="noStrike">
                          <a:effectLst/>
                        </a:rPr>
                        <a:t>Karlstad</a:t>
                      </a:r>
                      <a:endParaRPr lang="sv-SE" sz="600" b="0" i="0" u="none" strike="noStrike">
                        <a:solidFill>
                          <a:srgbClr val="000000"/>
                        </a:solidFill>
                        <a:effectLst/>
                        <a:latin typeface="Calibri" panose="020F0502020204030204" pitchFamily="34" charset="0"/>
                      </a:endParaRPr>
                    </a:p>
                  </a:txBody>
                  <a:tcPr marL="5191" marR="5191" marT="5191" marB="0" anchor="b"/>
                </a:tc>
                <a:extLst>
                  <a:ext uri="{0D108BD9-81ED-4DB2-BD59-A6C34878D82A}">
                    <a16:rowId xmlns:a16="http://schemas.microsoft.com/office/drawing/2014/main" val="799301743"/>
                  </a:ext>
                </a:extLst>
              </a:tr>
              <a:tr h="109258">
                <a:tc>
                  <a:txBody>
                    <a:bodyPr/>
                    <a:lstStyle/>
                    <a:p>
                      <a:pPr algn="l" fontAlgn="b"/>
                      <a:r>
                        <a:rPr lang="sv-SE" sz="600" u="none" strike="noStrike" dirty="0">
                          <a:effectLst/>
                        </a:rPr>
                        <a:t>Uddevalla sjukhus</a:t>
                      </a:r>
                      <a:endParaRPr lang="sv-SE" sz="600" b="0" i="0" u="none" strike="noStrike" dirty="0">
                        <a:solidFill>
                          <a:srgbClr val="000000"/>
                        </a:solidFill>
                        <a:effectLst/>
                        <a:latin typeface="Calibri" panose="020F0502020204030204" pitchFamily="34" charset="0"/>
                      </a:endParaRPr>
                    </a:p>
                  </a:txBody>
                  <a:tcPr marL="5191" marR="5191" marT="5191" marB="0" anchor="b"/>
                </a:tc>
                <a:tc>
                  <a:txBody>
                    <a:bodyPr/>
                    <a:lstStyle/>
                    <a:p>
                      <a:pPr algn="l" fontAlgn="b"/>
                      <a:r>
                        <a:rPr lang="sv-SE" sz="600" u="none" strike="noStrike">
                          <a:effectLst/>
                        </a:rPr>
                        <a:t>Uddevalla</a:t>
                      </a:r>
                      <a:endParaRPr lang="sv-SE" sz="600" b="0" i="0" u="none" strike="noStrike">
                        <a:solidFill>
                          <a:srgbClr val="000000"/>
                        </a:solidFill>
                        <a:effectLst/>
                        <a:latin typeface="Calibri" panose="020F0502020204030204" pitchFamily="34" charset="0"/>
                      </a:endParaRPr>
                    </a:p>
                  </a:txBody>
                  <a:tcPr marL="5191" marR="5191" marT="5191" marB="0" anchor="b"/>
                </a:tc>
                <a:extLst>
                  <a:ext uri="{0D108BD9-81ED-4DB2-BD59-A6C34878D82A}">
                    <a16:rowId xmlns:a16="http://schemas.microsoft.com/office/drawing/2014/main" val="1697419803"/>
                  </a:ext>
                </a:extLst>
              </a:tr>
              <a:tr h="89626">
                <a:tc>
                  <a:txBody>
                    <a:bodyPr/>
                    <a:lstStyle/>
                    <a:p>
                      <a:pPr algn="l" fontAlgn="b"/>
                      <a:r>
                        <a:rPr lang="sv-SE" sz="600" u="none" strike="noStrike">
                          <a:effectLst/>
                        </a:rPr>
                        <a:t>Södra Älvsborgs sjukhus </a:t>
                      </a:r>
                      <a:endParaRPr lang="sv-SE" sz="600" b="0" i="0" u="none" strike="noStrike">
                        <a:solidFill>
                          <a:srgbClr val="000000"/>
                        </a:solidFill>
                        <a:effectLst/>
                        <a:latin typeface="Calibri" panose="020F0502020204030204" pitchFamily="34" charset="0"/>
                      </a:endParaRPr>
                    </a:p>
                  </a:txBody>
                  <a:tcPr marL="5191" marR="5191" marT="5191" marB="0" anchor="b"/>
                </a:tc>
                <a:tc>
                  <a:txBody>
                    <a:bodyPr/>
                    <a:lstStyle/>
                    <a:p>
                      <a:pPr algn="l" fontAlgn="b"/>
                      <a:r>
                        <a:rPr lang="sv-SE" sz="600" u="none" strike="noStrike">
                          <a:effectLst/>
                        </a:rPr>
                        <a:t>Borås</a:t>
                      </a:r>
                      <a:endParaRPr lang="sv-SE" sz="600" b="0" i="0" u="none" strike="noStrike">
                        <a:solidFill>
                          <a:srgbClr val="000000"/>
                        </a:solidFill>
                        <a:effectLst/>
                        <a:latin typeface="Calibri" panose="020F0502020204030204" pitchFamily="34" charset="0"/>
                      </a:endParaRPr>
                    </a:p>
                  </a:txBody>
                  <a:tcPr marL="5191" marR="5191" marT="5191" marB="0" anchor="b"/>
                </a:tc>
                <a:extLst>
                  <a:ext uri="{0D108BD9-81ED-4DB2-BD59-A6C34878D82A}">
                    <a16:rowId xmlns:a16="http://schemas.microsoft.com/office/drawing/2014/main" val="4198859002"/>
                  </a:ext>
                </a:extLst>
              </a:tr>
              <a:tr h="89626">
                <a:tc>
                  <a:txBody>
                    <a:bodyPr/>
                    <a:lstStyle/>
                    <a:p>
                      <a:pPr algn="l" fontAlgn="b"/>
                      <a:r>
                        <a:rPr lang="sv-SE" sz="600" u="none" strike="noStrike">
                          <a:effectLst/>
                        </a:rPr>
                        <a:t>Hallands sjukhus</a:t>
                      </a:r>
                      <a:endParaRPr lang="sv-SE" sz="600" b="0" i="0" u="none" strike="noStrike">
                        <a:solidFill>
                          <a:srgbClr val="000000"/>
                        </a:solidFill>
                        <a:effectLst/>
                        <a:latin typeface="Calibri" panose="020F0502020204030204" pitchFamily="34" charset="0"/>
                      </a:endParaRPr>
                    </a:p>
                  </a:txBody>
                  <a:tcPr marL="5191" marR="5191" marT="5191" marB="0" anchor="b"/>
                </a:tc>
                <a:tc>
                  <a:txBody>
                    <a:bodyPr/>
                    <a:lstStyle/>
                    <a:p>
                      <a:pPr algn="l" fontAlgn="b"/>
                      <a:r>
                        <a:rPr lang="sv-SE" sz="600" u="none" strike="noStrike">
                          <a:effectLst/>
                        </a:rPr>
                        <a:t>Halmstad</a:t>
                      </a:r>
                      <a:endParaRPr lang="sv-SE" sz="600" b="0" i="0" u="none" strike="noStrike">
                        <a:solidFill>
                          <a:srgbClr val="000000"/>
                        </a:solidFill>
                        <a:effectLst/>
                        <a:latin typeface="Calibri" panose="020F0502020204030204" pitchFamily="34" charset="0"/>
                      </a:endParaRPr>
                    </a:p>
                  </a:txBody>
                  <a:tcPr marL="5191" marR="5191" marT="5191" marB="0" anchor="b"/>
                </a:tc>
                <a:extLst>
                  <a:ext uri="{0D108BD9-81ED-4DB2-BD59-A6C34878D82A}">
                    <a16:rowId xmlns:a16="http://schemas.microsoft.com/office/drawing/2014/main" val="559478683"/>
                  </a:ext>
                </a:extLst>
              </a:tr>
              <a:tr h="89626">
                <a:tc>
                  <a:txBody>
                    <a:bodyPr/>
                    <a:lstStyle/>
                    <a:p>
                      <a:pPr algn="l" fontAlgn="b"/>
                      <a:endParaRPr lang="sv-SE" sz="600" b="0" i="0" u="none" strike="noStrike">
                        <a:solidFill>
                          <a:srgbClr val="000000"/>
                        </a:solidFill>
                        <a:effectLst/>
                        <a:latin typeface="Calibri" panose="020F0502020204030204" pitchFamily="34" charset="0"/>
                      </a:endParaRPr>
                    </a:p>
                  </a:txBody>
                  <a:tcPr marL="5191" marR="5191" marT="5191" marB="0" anchor="b"/>
                </a:tc>
                <a:tc>
                  <a:txBody>
                    <a:bodyPr/>
                    <a:lstStyle/>
                    <a:p>
                      <a:pPr algn="l" fontAlgn="b"/>
                      <a:endParaRPr lang="sv-SE" sz="600" b="0" i="0" u="none" strike="noStrike">
                        <a:solidFill>
                          <a:srgbClr val="000000"/>
                        </a:solidFill>
                        <a:effectLst/>
                        <a:latin typeface="Calibri" panose="020F0502020204030204" pitchFamily="34" charset="0"/>
                      </a:endParaRPr>
                    </a:p>
                  </a:txBody>
                  <a:tcPr marL="5191" marR="5191" marT="5191" marB="0" anchor="b"/>
                </a:tc>
                <a:extLst>
                  <a:ext uri="{0D108BD9-81ED-4DB2-BD59-A6C34878D82A}">
                    <a16:rowId xmlns:a16="http://schemas.microsoft.com/office/drawing/2014/main" val="1346496008"/>
                  </a:ext>
                </a:extLst>
              </a:tr>
              <a:tr h="89626">
                <a:tc>
                  <a:txBody>
                    <a:bodyPr/>
                    <a:lstStyle/>
                    <a:p>
                      <a:pPr algn="l" fontAlgn="b"/>
                      <a:r>
                        <a:rPr lang="sv-SE" sz="600" u="none" strike="noStrike">
                          <a:effectLst/>
                        </a:rPr>
                        <a:t>Helsinki University Hospital</a:t>
                      </a:r>
                      <a:endParaRPr lang="sv-SE" sz="600" b="0" i="0" u="none" strike="noStrike">
                        <a:solidFill>
                          <a:srgbClr val="000000"/>
                        </a:solidFill>
                        <a:effectLst/>
                        <a:latin typeface="Calibri" panose="020F0502020204030204" pitchFamily="34" charset="0"/>
                      </a:endParaRPr>
                    </a:p>
                  </a:txBody>
                  <a:tcPr marL="5191" marR="5191" marT="5191" marB="0" anchor="b"/>
                </a:tc>
                <a:tc>
                  <a:txBody>
                    <a:bodyPr/>
                    <a:lstStyle/>
                    <a:p>
                      <a:pPr algn="l" fontAlgn="b"/>
                      <a:r>
                        <a:rPr lang="sv-SE" sz="600" u="none" strike="noStrike">
                          <a:effectLst/>
                        </a:rPr>
                        <a:t>Helsinki</a:t>
                      </a:r>
                      <a:endParaRPr lang="sv-SE" sz="600" b="0" i="0" u="none" strike="noStrike">
                        <a:solidFill>
                          <a:srgbClr val="000000"/>
                        </a:solidFill>
                        <a:effectLst/>
                        <a:latin typeface="Calibri" panose="020F0502020204030204" pitchFamily="34" charset="0"/>
                      </a:endParaRPr>
                    </a:p>
                  </a:txBody>
                  <a:tcPr marL="5191" marR="5191" marT="5191" marB="0" anchor="b"/>
                </a:tc>
                <a:extLst>
                  <a:ext uri="{0D108BD9-81ED-4DB2-BD59-A6C34878D82A}">
                    <a16:rowId xmlns:a16="http://schemas.microsoft.com/office/drawing/2014/main" val="4152169381"/>
                  </a:ext>
                </a:extLst>
              </a:tr>
              <a:tr h="89626">
                <a:tc>
                  <a:txBody>
                    <a:bodyPr/>
                    <a:lstStyle/>
                    <a:p>
                      <a:pPr algn="l" fontAlgn="b"/>
                      <a:r>
                        <a:rPr lang="sv-SE" sz="600" u="none" strike="noStrike">
                          <a:effectLst/>
                        </a:rPr>
                        <a:t>Oulo University Hospital</a:t>
                      </a:r>
                      <a:endParaRPr lang="sv-SE" sz="600" b="0" i="0" u="none" strike="noStrike">
                        <a:solidFill>
                          <a:srgbClr val="000000"/>
                        </a:solidFill>
                        <a:effectLst/>
                        <a:latin typeface="Calibri" panose="020F0502020204030204" pitchFamily="34" charset="0"/>
                      </a:endParaRPr>
                    </a:p>
                  </a:txBody>
                  <a:tcPr marL="5191" marR="5191" marT="5191" marB="0" anchor="b"/>
                </a:tc>
                <a:tc>
                  <a:txBody>
                    <a:bodyPr/>
                    <a:lstStyle/>
                    <a:p>
                      <a:pPr algn="l" fontAlgn="b"/>
                      <a:r>
                        <a:rPr lang="sv-SE" sz="600" u="none" strike="noStrike" dirty="0">
                          <a:effectLst/>
                        </a:rPr>
                        <a:t>Oulo</a:t>
                      </a:r>
                      <a:endParaRPr lang="sv-SE" sz="600" b="0" i="0" u="none" strike="noStrike" dirty="0">
                        <a:solidFill>
                          <a:srgbClr val="000000"/>
                        </a:solidFill>
                        <a:effectLst/>
                        <a:latin typeface="Calibri" panose="020F0502020204030204" pitchFamily="34" charset="0"/>
                      </a:endParaRPr>
                    </a:p>
                  </a:txBody>
                  <a:tcPr marL="5191" marR="5191" marT="5191" marB="0" anchor="b"/>
                </a:tc>
                <a:extLst>
                  <a:ext uri="{0D108BD9-81ED-4DB2-BD59-A6C34878D82A}">
                    <a16:rowId xmlns:a16="http://schemas.microsoft.com/office/drawing/2014/main" val="1746179389"/>
                  </a:ext>
                </a:extLst>
              </a:tr>
              <a:tr h="89626">
                <a:tc>
                  <a:txBody>
                    <a:bodyPr/>
                    <a:lstStyle/>
                    <a:p>
                      <a:pPr algn="l" fontAlgn="b"/>
                      <a:r>
                        <a:rPr lang="sv-SE" sz="600" u="none" strike="noStrike">
                          <a:effectLst/>
                        </a:rPr>
                        <a:t>Kuopio University Hospital</a:t>
                      </a:r>
                      <a:endParaRPr lang="sv-SE" sz="600" b="0" i="0" u="none" strike="noStrike">
                        <a:solidFill>
                          <a:srgbClr val="000000"/>
                        </a:solidFill>
                        <a:effectLst/>
                        <a:latin typeface="Calibri" panose="020F0502020204030204" pitchFamily="34" charset="0"/>
                      </a:endParaRPr>
                    </a:p>
                  </a:txBody>
                  <a:tcPr marL="5191" marR="5191" marT="5191" marB="0" anchor="b"/>
                </a:tc>
                <a:tc>
                  <a:txBody>
                    <a:bodyPr/>
                    <a:lstStyle/>
                    <a:p>
                      <a:pPr algn="l" fontAlgn="b"/>
                      <a:r>
                        <a:rPr lang="sv-SE" sz="600" u="none" strike="noStrike">
                          <a:effectLst/>
                        </a:rPr>
                        <a:t>Kuopio</a:t>
                      </a:r>
                      <a:endParaRPr lang="sv-SE" sz="600" b="0" i="0" u="none" strike="noStrike">
                        <a:solidFill>
                          <a:srgbClr val="000000"/>
                        </a:solidFill>
                        <a:effectLst/>
                        <a:latin typeface="Calibri" panose="020F0502020204030204" pitchFamily="34" charset="0"/>
                      </a:endParaRPr>
                    </a:p>
                  </a:txBody>
                  <a:tcPr marL="5191" marR="5191" marT="5191" marB="0" anchor="b"/>
                </a:tc>
                <a:extLst>
                  <a:ext uri="{0D108BD9-81ED-4DB2-BD59-A6C34878D82A}">
                    <a16:rowId xmlns:a16="http://schemas.microsoft.com/office/drawing/2014/main" val="831977788"/>
                  </a:ext>
                </a:extLst>
              </a:tr>
              <a:tr h="89626">
                <a:tc>
                  <a:txBody>
                    <a:bodyPr/>
                    <a:lstStyle/>
                    <a:p>
                      <a:pPr algn="l" fontAlgn="b"/>
                      <a:r>
                        <a:rPr lang="sv-SE" sz="600" u="none" strike="noStrike">
                          <a:effectLst/>
                        </a:rPr>
                        <a:t>Tampere University Hospital</a:t>
                      </a:r>
                      <a:endParaRPr lang="sv-SE" sz="600" b="0" i="0" u="none" strike="noStrike">
                        <a:solidFill>
                          <a:srgbClr val="000000"/>
                        </a:solidFill>
                        <a:effectLst/>
                        <a:latin typeface="Calibri" panose="020F0502020204030204" pitchFamily="34" charset="0"/>
                      </a:endParaRPr>
                    </a:p>
                  </a:txBody>
                  <a:tcPr marL="5191" marR="5191" marT="5191" marB="0" anchor="b"/>
                </a:tc>
                <a:tc>
                  <a:txBody>
                    <a:bodyPr/>
                    <a:lstStyle/>
                    <a:p>
                      <a:pPr algn="l" fontAlgn="b"/>
                      <a:r>
                        <a:rPr lang="sv-SE" sz="600" u="none" strike="noStrike">
                          <a:effectLst/>
                        </a:rPr>
                        <a:t>Tampere</a:t>
                      </a:r>
                      <a:endParaRPr lang="sv-SE" sz="600" b="0" i="0" u="none" strike="noStrike">
                        <a:solidFill>
                          <a:srgbClr val="000000"/>
                        </a:solidFill>
                        <a:effectLst/>
                        <a:latin typeface="Calibri" panose="020F0502020204030204" pitchFamily="34" charset="0"/>
                      </a:endParaRPr>
                    </a:p>
                  </a:txBody>
                  <a:tcPr marL="5191" marR="5191" marT="5191" marB="0" anchor="b"/>
                </a:tc>
                <a:extLst>
                  <a:ext uri="{0D108BD9-81ED-4DB2-BD59-A6C34878D82A}">
                    <a16:rowId xmlns:a16="http://schemas.microsoft.com/office/drawing/2014/main" val="2666169197"/>
                  </a:ext>
                </a:extLst>
              </a:tr>
              <a:tr h="103304">
                <a:tc>
                  <a:txBody>
                    <a:bodyPr/>
                    <a:lstStyle/>
                    <a:p>
                      <a:pPr algn="l" fontAlgn="b"/>
                      <a:r>
                        <a:rPr lang="sv-SE" sz="600" u="none" strike="noStrike">
                          <a:effectLst/>
                        </a:rPr>
                        <a:t>Turku University Hospital</a:t>
                      </a:r>
                      <a:endParaRPr lang="sv-SE" sz="600" b="0" i="0" u="none" strike="noStrike">
                        <a:solidFill>
                          <a:srgbClr val="000000"/>
                        </a:solidFill>
                        <a:effectLst/>
                        <a:latin typeface="Calibri" panose="020F0502020204030204" pitchFamily="34" charset="0"/>
                      </a:endParaRPr>
                    </a:p>
                  </a:txBody>
                  <a:tcPr marL="5191" marR="5191" marT="5191" marB="0" anchor="b"/>
                </a:tc>
                <a:tc>
                  <a:txBody>
                    <a:bodyPr/>
                    <a:lstStyle/>
                    <a:p>
                      <a:pPr algn="l" fontAlgn="b"/>
                      <a:r>
                        <a:rPr lang="sv-SE" sz="600" u="none" strike="noStrike">
                          <a:effectLst/>
                        </a:rPr>
                        <a:t>Turku</a:t>
                      </a:r>
                      <a:endParaRPr lang="sv-SE" sz="600" b="0" i="0" u="none" strike="noStrike">
                        <a:solidFill>
                          <a:srgbClr val="000000"/>
                        </a:solidFill>
                        <a:effectLst/>
                        <a:latin typeface="Calibri" panose="020F0502020204030204" pitchFamily="34" charset="0"/>
                      </a:endParaRPr>
                    </a:p>
                  </a:txBody>
                  <a:tcPr marL="5191" marR="5191" marT="5191" marB="0" anchor="b"/>
                </a:tc>
                <a:extLst>
                  <a:ext uri="{0D108BD9-81ED-4DB2-BD59-A6C34878D82A}">
                    <a16:rowId xmlns:a16="http://schemas.microsoft.com/office/drawing/2014/main" val="4250467420"/>
                  </a:ext>
                </a:extLst>
              </a:tr>
              <a:tr h="89626">
                <a:tc>
                  <a:txBody>
                    <a:bodyPr/>
                    <a:lstStyle/>
                    <a:p>
                      <a:pPr algn="l" fontAlgn="b"/>
                      <a:endParaRPr lang="sv-SE" sz="600" b="0" i="0" u="none" strike="noStrike">
                        <a:solidFill>
                          <a:srgbClr val="000000"/>
                        </a:solidFill>
                        <a:effectLst/>
                        <a:latin typeface="Calibri" panose="020F0502020204030204" pitchFamily="34" charset="0"/>
                      </a:endParaRPr>
                    </a:p>
                  </a:txBody>
                  <a:tcPr marL="5191" marR="5191" marT="5191" marB="0" anchor="b"/>
                </a:tc>
                <a:tc>
                  <a:txBody>
                    <a:bodyPr/>
                    <a:lstStyle/>
                    <a:p>
                      <a:pPr algn="l" fontAlgn="b"/>
                      <a:endParaRPr lang="sv-SE" sz="600" b="0" i="0" u="none" strike="noStrike">
                        <a:solidFill>
                          <a:srgbClr val="000000"/>
                        </a:solidFill>
                        <a:effectLst/>
                        <a:latin typeface="Calibri" panose="020F0502020204030204" pitchFamily="34" charset="0"/>
                      </a:endParaRPr>
                    </a:p>
                  </a:txBody>
                  <a:tcPr marL="5191" marR="5191" marT="5191" marB="0" anchor="b"/>
                </a:tc>
                <a:extLst>
                  <a:ext uri="{0D108BD9-81ED-4DB2-BD59-A6C34878D82A}">
                    <a16:rowId xmlns:a16="http://schemas.microsoft.com/office/drawing/2014/main" val="2855328274"/>
                  </a:ext>
                </a:extLst>
              </a:tr>
              <a:tr h="89626">
                <a:tc>
                  <a:txBody>
                    <a:bodyPr/>
                    <a:lstStyle/>
                    <a:p>
                      <a:pPr algn="l" fontAlgn="b"/>
                      <a:r>
                        <a:rPr lang="sv-SE" sz="600" u="none" strike="noStrike">
                          <a:effectLst/>
                        </a:rPr>
                        <a:t>Landspitali</a:t>
                      </a:r>
                      <a:endParaRPr lang="sv-SE" sz="600" b="0" i="0" u="none" strike="noStrike">
                        <a:solidFill>
                          <a:srgbClr val="000000"/>
                        </a:solidFill>
                        <a:effectLst/>
                        <a:latin typeface="Calibri" panose="020F0502020204030204" pitchFamily="34" charset="0"/>
                      </a:endParaRPr>
                    </a:p>
                  </a:txBody>
                  <a:tcPr marL="5191" marR="5191" marT="5191" marB="0" anchor="b"/>
                </a:tc>
                <a:tc>
                  <a:txBody>
                    <a:bodyPr/>
                    <a:lstStyle/>
                    <a:p>
                      <a:pPr algn="l" fontAlgn="b"/>
                      <a:r>
                        <a:rPr lang="sv-SE" sz="600" u="none" strike="noStrike">
                          <a:effectLst/>
                        </a:rPr>
                        <a:t>Reykjavik</a:t>
                      </a:r>
                      <a:endParaRPr lang="sv-SE" sz="600" b="0" i="0" u="none" strike="noStrike">
                        <a:solidFill>
                          <a:srgbClr val="000000"/>
                        </a:solidFill>
                        <a:effectLst/>
                        <a:latin typeface="Calibri" panose="020F0502020204030204" pitchFamily="34" charset="0"/>
                      </a:endParaRPr>
                    </a:p>
                  </a:txBody>
                  <a:tcPr marL="5191" marR="5191" marT="5191" marB="0" anchor="b"/>
                </a:tc>
                <a:extLst>
                  <a:ext uri="{0D108BD9-81ED-4DB2-BD59-A6C34878D82A}">
                    <a16:rowId xmlns:a16="http://schemas.microsoft.com/office/drawing/2014/main" val="1347713661"/>
                  </a:ext>
                </a:extLst>
              </a:tr>
              <a:tr h="89626">
                <a:tc>
                  <a:txBody>
                    <a:bodyPr/>
                    <a:lstStyle/>
                    <a:p>
                      <a:pPr algn="l" fontAlgn="b"/>
                      <a:endParaRPr lang="sv-SE" sz="600" b="0" i="0" u="none" strike="noStrike">
                        <a:solidFill>
                          <a:srgbClr val="000000"/>
                        </a:solidFill>
                        <a:effectLst/>
                        <a:latin typeface="Calibri" panose="020F0502020204030204" pitchFamily="34" charset="0"/>
                      </a:endParaRPr>
                    </a:p>
                  </a:txBody>
                  <a:tcPr marL="5191" marR="5191" marT="5191" marB="0" anchor="b"/>
                </a:tc>
                <a:tc>
                  <a:txBody>
                    <a:bodyPr/>
                    <a:lstStyle/>
                    <a:p>
                      <a:pPr algn="l" fontAlgn="b"/>
                      <a:endParaRPr lang="sv-SE" sz="600" b="0" i="0" u="none" strike="noStrike">
                        <a:solidFill>
                          <a:srgbClr val="000000"/>
                        </a:solidFill>
                        <a:effectLst/>
                        <a:latin typeface="Calibri" panose="020F0502020204030204" pitchFamily="34" charset="0"/>
                      </a:endParaRPr>
                    </a:p>
                  </a:txBody>
                  <a:tcPr marL="5191" marR="5191" marT="5191" marB="0" anchor="b"/>
                </a:tc>
                <a:extLst>
                  <a:ext uri="{0D108BD9-81ED-4DB2-BD59-A6C34878D82A}">
                    <a16:rowId xmlns:a16="http://schemas.microsoft.com/office/drawing/2014/main" val="1117311964"/>
                  </a:ext>
                </a:extLst>
              </a:tr>
              <a:tr h="89626">
                <a:tc>
                  <a:txBody>
                    <a:bodyPr/>
                    <a:lstStyle/>
                    <a:p>
                      <a:pPr algn="l" fontAlgn="b"/>
                      <a:r>
                        <a:rPr lang="sv-SE" sz="600" u="none" strike="noStrike">
                          <a:effectLst/>
                        </a:rPr>
                        <a:t>Aarhus University Hospital</a:t>
                      </a:r>
                      <a:endParaRPr lang="sv-SE" sz="600" b="0" i="0" u="none" strike="noStrike">
                        <a:solidFill>
                          <a:srgbClr val="000000"/>
                        </a:solidFill>
                        <a:effectLst/>
                        <a:latin typeface="Calibri" panose="020F0502020204030204" pitchFamily="34" charset="0"/>
                      </a:endParaRPr>
                    </a:p>
                  </a:txBody>
                  <a:tcPr marL="5191" marR="5191" marT="5191" marB="0" anchor="b"/>
                </a:tc>
                <a:tc>
                  <a:txBody>
                    <a:bodyPr/>
                    <a:lstStyle/>
                    <a:p>
                      <a:pPr algn="l" fontAlgn="b"/>
                      <a:r>
                        <a:rPr lang="sv-SE" sz="600" u="none" strike="noStrike">
                          <a:effectLst/>
                        </a:rPr>
                        <a:t>Aarhus</a:t>
                      </a:r>
                      <a:endParaRPr lang="sv-SE" sz="600" b="0" i="0" u="none" strike="noStrike">
                        <a:solidFill>
                          <a:srgbClr val="000000"/>
                        </a:solidFill>
                        <a:effectLst/>
                        <a:latin typeface="Calibri" panose="020F0502020204030204" pitchFamily="34" charset="0"/>
                      </a:endParaRPr>
                    </a:p>
                  </a:txBody>
                  <a:tcPr marL="5191" marR="5191" marT="5191" marB="0" anchor="b"/>
                </a:tc>
                <a:extLst>
                  <a:ext uri="{0D108BD9-81ED-4DB2-BD59-A6C34878D82A}">
                    <a16:rowId xmlns:a16="http://schemas.microsoft.com/office/drawing/2014/main" val="2222770898"/>
                  </a:ext>
                </a:extLst>
              </a:tr>
              <a:tr h="89626">
                <a:tc>
                  <a:txBody>
                    <a:bodyPr/>
                    <a:lstStyle/>
                    <a:p>
                      <a:pPr algn="l" fontAlgn="b"/>
                      <a:r>
                        <a:rPr lang="sv-SE" sz="600" u="none" strike="noStrike">
                          <a:effectLst/>
                        </a:rPr>
                        <a:t>Odense University Hospital</a:t>
                      </a:r>
                      <a:endParaRPr lang="sv-SE" sz="600" b="0" i="0" u="none" strike="noStrike">
                        <a:solidFill>
                          <a:srgbClr val="000000"/>
                        </a:solidFill>
                        <a:effectLst/>
                        <a:latin typeface="Calibri" panose="020F0502020204030204" pitchFamily="34" charset="0"/>
                      </a:endParaRPr>
                    </a:p>
                  </a:txBody>
                  <a:tcPr marL="5191" marR="5191" marT="5191" marB="0" anchor="b"/>
                </a:tc>
                <a:tc>
                  <a:txBody>
                    <a:bodyPr/>
                    <a:lstStyle/>
                    <a:p>
                      <a:pPr algn="l" fontAlgn="b"/>
                      <a:r>
                        <a:rPr lang="sv-SE" sz="600" u="none" strike="noStrike">
                          <a:effectLst/>
                        </a:rPr>
                        <a:t>Odense</a:t>
                      </a:r>
                      <a:endParaRPr lang="sv-SE" sz="600" b="0" i="0" u="none" strike="noStrike">
                        <a:solidFill>
                          <a:srgbClr val="000000"/>
                        </a:solidFill>
                        <a:effectLst/>
                        <a:latin typeface="Calibri" panose="020F0502020204030204" pitchFamily="34" charset="0"/>
                      </a:endParaRPr>
                    </a:p>
                  </a:txBody>
                  <a:tcPr marL="5191" marR="5191" marT="5191" marB="0" anchor="b"/>
                </a:tc>
                <a:extLst>
                  <a:ext uri="{0D108BD9-81ED-4DB2-BD59-A6C34878D82A}">
                    <a16:rowId xmlns:a16="http://schemas.microsoft.com/office/drawing/2014/main" val="1933018567"/>
                  </a:ext>
                </a:extLst>
              </a:tr>
              <a:tr h="89626">
                <a:tc>
                  <a:txBody>
                    <a:bodyPr/>
                    <a:lstStyle/>
                    <a:p>
                      <a:pPr algn="l" fontAlgn="b"/>
                      <a:r>
                        <a:rPr lang="sv-SE" sz="600" u="none" strike="noStrike">
                          <a:effectLst/>
                        </a:rPr>
                        <a:t>Roskilde University Hospital</a:t>
                      </a:r>
                      <a:endParaRPr lang="sv-SE" sz="600" b="0" i="0" u="none" strike="noStrike">
                        <a:solidFill>
                          <a:srgbClr val="000000"/>
                        </a:solidFill>
                        <a:effectLst/>
                        <a:latin typeface="Calibri" panose="020F0502020204030204" pitchFamily="34" charset="0"/>
                      </a:endParaRPr>
                    </a:p>
                  </a:txBody>
                  <a:tcPr marL="5191" marR="5191" marT="5191" marB="0" anchor="b"/>
                </a:tc>
                <a:tc>
                  <a:txBody>
                    <a:bodyPr/>
                    <a:lstStyle/>
                    <a:p>
                      <a:pPr algn="l" fontAlgn="b"/>
                      <a:r>
                        <a:rPr lang="sv-SE" sz="600" u="none" strike="noStrike">
                          <a:effectLst/>
                        </a:rPr>
                        <a:t>Roskilde</a:t>
                      </a:r>
                      <a:endParaRPr lang="sv-SE" sz="600" b="0" i="0" u="none" strike="noStrike">
                        <a:solidFill>
                          <a:srgbClr val="000000"/>
                        </a:solidFill>
                        <a:effectLst/>
                        <a:latin typeface="Calibri" panose="020F0502020204030204" pitchFamily="34" charset="0"/>
                      </a:endParaRPr>
                    </a:p>
                  </a:txBody>
                  <a:tcPr marL="5191" marR="5191" marT="5191" marB="0" anchor="b"/>
                </a:tc>
                <a:extLst>
                  <a:ext uri="{0D108BD9-81ED-4DB2-BD59-A6C34878D82A}">
                    <a16:rowId xmlns:a16="http://schemas.microsoft.com/office/drawing/2014/main" val="2930437956"/>
                  </a:ext>
                </a:extLst>
              </a:tr>
              <a:tr h="89626">
                <a:tc>
                  <a:txBody>
                    <a:bodyPr/>
                    <a:lstStyle/>
                    <a:p>
                      <a:pPr algn="l" fontAlgn="b"/>
                      <a:r>
                        <a:rPr lang="sv-SE" sz="600" u="none" strike="noStrike">
                          <a:effectLst/>
                        </a:rPr>
                        <a:t>Rigshospitalet</a:t>
                      </a:r>
                      <a:endParaRPr lang="sv-SE" sz="600" b="0" i="0" u="none" strike="noStrike">
                        <a:solidFill>
                          <a:srgbClr val="000000"/>
                        </a:solidFill>
                        <a:effectLst/>
                        <a:latin typeface="Calibri" panose="020F0502020204030204" pitchFamily="34" charset="0"/>
                      </a:endParaRPr>
                    </a:p>
                  </a:txBody>
                  <a:tcPr marL="5191" marR="5191" marT="5191" marB="0" anchor="b"/>
                </a:tc>
                <a:tc>
                  <a:txBody>
                    <a:bodyPr/>
                    <a:lstStyle/>
                    <a:p>
                      <a:pPr algn="l" fontAlgn="b"/>
                      <a:r>
                        <a:rPr lang="sv-SE" sz="600" u="none" strike="noStrike">
                          <a:effectLst/>
                        </a:rPr>
                        <a:t>Copenhagen</a:t>
                      </a:r>
                      <a:endParaRPr lang="sv-SE" sz="600" b="0" i="0" u="none" strike="noStrike">
                        <a:solidFill>
                          <a:srgbClr val="000000"/>
                        </a:solidFill>
                        <a:effectLst/>
                        <a:latin typeface="Calibri" panose="020F0502020204030204" pitchFamily="34" charset="0"/>
                      </a:endParaRPr>
                    </a:p>
                  </a:txBody>
                  <a:tcPr marL="5191" marR="5191" marT="5191" marB="0" anchor="b"/>
                </a:tc>
                <a:extLst>
                  <a:ext uri="{0D108BD9-81ED-4DB2-BD59-A6C34878D82A}">
                    <a16:rowId xmlns:a16="http://schemas.microsoft.com/office/drawing/2014/main" val="2926365203"/>
                  </a:ext>
                </a:extLst>
              </a:tr>
              <a:tr h="89626">
                <a:tc>
                  <a:txBody>
                    <a:bodyPr/>
                    <a:lstStyle/>
                    <a:p>
                      <a:pPr algn="l" fontAlgn="b"/>
                      <a:r>
                        <a:rPr lang="sv-SE" sz="600" u="none" strike="noStrike">
                          <a:effectLst/>
                        </a:rPr>
                        <a:t>Aalborg University Hospital</a:t>
                      </a:r>
                      <a:endParaRPr lang="sv-SE" sz="600" b="0" i="0" u="none" strike="noStrike">
                        <a:solidFill>
                          <a:srgbClr val="000000"/>
                        </a:solidFill>
                        <a:effectLst/>
                        <a:latin typeface="Calibri" panose="020F0502020204030204" pitchFamily="34" charset="0"/>
                      </a:endParaRPr>
                    </a:p>
                  </a:txBody>
                  <a:tcPr marL="5191" marR="5191" marT="5191" marB="0" anchor="b"/>
                </a:tc>
                <a:tc>
                  <a:txBody>
                    <a:bodyPr/>
                    <a:lstStyle/>
                    <a:p>
                      <a:pPr algn="l" fontAlgn="b"/>
                      <a:r>
                        <a:rPr lang="sv-SE" sz="600" u="none" strike="noStrike">
                          <a:effectLst/>
                        </a:rPr>
                        <a:t>Aalborg</a:t>
                      </a:r>
                      <a:endParaRPr lang="sv-SE" sz="600" b="0" i="0" u="none" strike="noStrike">
                        <a:solidFill>
                          <a:srgbClr val="000000"/>
                        </a:solidFill>
                        <a:effectLst/>
                        <a:latin typeface="Calibri" panose="020F0502020204030204" pitchFamily="34" charset="0"/>
                      </a:endParaRPr>
                    </a:p>
                  </a:txBody>
                  <a:tcPr marL="5191" marR="5191" marT="5191" marB="0" anchor="b"/>
                </a:tc>
                <a:extLst>
                  <a:ext uri="{0D108BD9-81ED-4DB2-BD59-A6C34878D82A}">
                    <a16:rowId xmlns:a16="http://schemas.microsoft.com/office/drawing/2014/main" val="373890050"/>
                  </a:ext>
                </a:extLst>
              </a:tr>
              <a:tr h="89626">
                <a:tc>
                  <a:txBody>
                    <a:bodyPr/>
                    <a:lstStyle/>
                    <a:p>
                      <a:pPr algn="l" fontAlgn="b"/>
                      <a:r>
                        <a:rPr lang="sv-SE" sz="600" u="none" strike="noStrike">
                          <a:effectLst/>
                        </a:rPr>
                        <a:t>Regionshospitalet Gødstrup</a:t>
                      </a:r>
                      <a:endParaRPr lang="sv-SE" sz="600" b="0" i="0" u="none" strike="noStrike">
                        <a:solidFill>
                          <a:srgbClr val="000000"/>
                        </a:solidFill>
                        <a:effectLst/>
                        <a:latin typeface="Calibri" panose="020F0502020204030204" pitchFamily="34" charset="0"/>
                      </a:endParaRPr>
                    </a:p>
                  </a:txBody>
                  <a:tcPr marL="5191" marR="5191" marT="5191" marB="0" anchor="b"/>
                </a:tc>
                <a:tc>
                  <a:txBody>
                    <a:bodyPr/>
                    <a:lstStyle/>
                    <a:p>
                      <a:pPr algn="l" fontAlgn="b"/>
                      <a:r>
                        <a:rPr lang="sv-SE" sz="600" u="none" strike="noStrike">
                          <a:effectLst/>
                        </a:rPr>
                        <a:t>Holstebro</a:t>
                      </a:r>
                      <a:endParaRPr lang="sv-SE" sz="600" b="0" i="0" u="none" strike="noStrike">
                        <a:solidFill>
                          <a:srgbClr val="000000"/>
                        </a:solidFill>
                        <a:effectLst/>
                        <a:latin typeface="Calibri" panose="020F0502020204030204" pitchFamily="34" charset="0"/>
                      </a:endParaRPr>
                    </a:p>
                  </a:txBody>
                  <a:tcPr marL="5191" marR="5191" marT="5191" marB="0" anchor="b"/>
                </a:tc>
                <a:extLst>
                  <a:ext uri="{0D108BD9-81ED-4DB2-BD59-A6C34878D82A}">
                    <a16:rowId xmlns:a16="http://schemas.microsoft.com/office/drawing/2014/main" val="1936945152"/>
                  </a:ext>
                </a:extLst>
              </a:tr>
              <a:tr h="89626">
                <a:tc>
                  <a:txBody>
                    <a:bodyPr/>
                    <a:lstStyle/>
                    <a:p>
                      <a:pPr algn="l" fontAlgn="b"/>
                      <a:r>
                        <a:rPr lang="sv-SE" sz="600" u="none" strike="noStrike">
                          <a:effectLst/>
                        </a:rPr>
                        <a:t>Sygehus Lillebælt</a:t>
                      </a:r>
                      <a:endParaRPr lang="sv-SE" sz="600" b="0" i="0" u="none" strike="noStrike">
                        <a:solidFill>
                          <a:srgbClr val="000000"/>
                        </a:solidFill>
                        <a:effectLst/>
                        <a:latin typeface="Calibri" panose="020F0502020204030204" pitchFamily="34" charset="0"/>
                      </a:endParaRPr>
                    </a:p>
                  </a:txBody>
                  <a:tcPr marL="5191" marR="5191" marT="5191" marB="0" anchor="b"/>
                </a:tc>
                <a:tc>
                  <a:txBody>
                    <a:bodyPr/>
                    <a:lstStyle/>
                    <a:p>
                      <a:pPr algn="l" fontAlgn="b"/>
                      <a:r>
                        <a:rPr lang="sv-SE" sz="600" u="none" strike="noStrike">
                          <a:effectLst/>
                        </a:rPr>
                        <a:t>Vejle</a:t>
                      </a:r>
                      <a:endParaRPr lang="sv-SE" sz="600" b="0" i="0" u="none" strike="noStrike">
                        <a:solidFill>
                          <a:srgbClr val="000000"/>
                        </a:solidFill>
                        <a:effectLst/>
                        <a:latin typeface="Calibri" panose="020F0502020204030204" pitchFamily="34" charset="0"/>
                      </a:endParaRPr>
                    </a:p>
                  </a:txBody>
                  <a:tcPr marL="5191" marR="5191" marT="5191" marB="0" anchor="b"/>
                </a:tc>
                <a:extLst>
                  <a:ext uri="{0D108BD9-81ED-4DB2-BD59-A6C34878D82A}">
                    <a16:rowId xmlns:a16="http://schemas.microsoft.com/office/drawing/2014/main" val="1491300700"/>
                  </a:ext>
                </a:extLst>
              </a:tr>
              <a:tr h="89626">
                <a:tc>
                  <a:txBody>
                    <a:bodyPr/>
                    <a:lstStyle/>
                    <a:p>
                      <a:pPr algn="l" fontAlgn="b"/>
                      <a:endParaRPr lang="sv-SE" sz="600" b="0" i="0" u="none" strike="noStrike" dirty="0">
                        <a:solidFill>
                          <a:srgbClr val="000000"/>
                        </a:solidFill>
                        <a:effectLst/>
                        <a:latin typeface="Calibri" panose="020F0502020204030204" pitchFamily="34" charset="0"/>
                      </a:endParaRPr>
                    </a:p>
                  </a:txBody>
                  <a:tcPr marL="5191" marR="5191" marT="5191" marB="0" anchor="b"/>
                </a:tc>
                <a:tc>
                  <a:txBody>
                    <a:bodyPr/>
                    <a:lstStyle/>
                    <a:p>
                      <a:pPr algn="l" fontAlgn="b"/>
                      <a:endParaRPr lang="sv-SE" sz="600" b="0" i="0" u="none" strike="noStrike" dirty="0">
                        <a:solidFill>
                          <a:srgbClr val="000000"/>
                        </a:solidFill>
                        <a:effectLst/>
                        <a:latin typeface="Calibri" panose="020F0502020204030204" pitchFamily="34" charset="0"/>
                      </a:endParaRPr>
                    </a:p>
                  </a:txBody>
                  <a:tcPr marL="5191" marR="5191" marT="5191" marB="0" anchor="b"/>
                </a:tc>
                <a:extLst>
                  <a:ext uri="{0D108BD9-81ED-4DB2-BD59-A6C34878D82A}">
                    <a16:rowId xmlns:a16="http://schemas.microsoft.com/office/drawing/2014/main" val="1857742559"/>
                  </a:ext>
                </a:extLst>
              </a:tr>
              <a:tr h="89626">
                <a:tc>
                  <a:txBody>
                    <a:bodyPr/>
                    <a:lstStyle/>
                    <a:p>
                      <a:pPr algn="l" fontAlgn="b"/>
                      <a:r>
                        <a:rPr lang="sv-SE" sz="600" u="none" strike="noStrike" dirty="0">
                          <a:effectLst/>
                        </a:rPr>
                        <a:t>Oslo University Hospital</a:t>
                      </a:r>
                      <a:endParaRPr lang="sv-SE" sz="600" b="0" i="0" u="none" strike="noStrike" dirty="0">
                        <a:solidFill>
                          <a:srgbClr val="000000"/>
                        </a:solidFill>
                        <a:effectLst/>
                        <a:latin typeface="Calibri" panose="020F0502020204030204" pitchFamily="34" charset="0"/>
                      </a:endParaRPr>
                    </a:p>
                  </a:txBody>
                  <a:tcPr marL="5191" marR="5191" marT="5191" marB="0" anchor="b"/>
                </a:tc>
                <a:tc>
                  <a:txBody>
                    <a:bodyPr/>
                    <a:lstStyle/>
                    <a:p>
                      <a:pPr algn="l" fontAlgn="b"/>
                      <a:r>
                        <a:rPr lang="sv-SE" sz="600" u="none" strike="noStrike" dirty="0">
                          <a:effectLst/>
                        </a:rPr>
                        <a:t>Oslo</a:t>
                      </a:r>
                      <a:endParaRPr lang="sv-SE" sz="600" b="0" i="0" u="none" strike="noStrike" dirty="0">
                        <a:solidFill>
                          <a:srgbClr val="000000"/>
                        </a:solidFill>
                        <a:effectLst/>
                        <a:latin typeface="Calibri" panose="020F0502020204030204" pitchFamily="34" charset="0"/>
                      </a:endParaRPr>
                    </a:p>
                  </a:txBody>
                  <a:tcPr marL="5191" marR="5191" marT="5191" marB="0" anchor="b"/>
                </a:tc>
                <a:extLst>
                  <a:ext uri="{0D108BD9-81ED-4DB2-BD59-A6C34878D82A}">
                    <a16:rowId xmlns:a16="http://schemas.microsoft.com/office/drawing/2014/main" val="2670917788"/>
                  </a:ext>
                </a:extLst>
              </a:tr>
              <a:tr h="89626">
                <a:tc>
                  <a:txBody>
                    <a:bodyPr/>
                    <a:lstStyle/>
                    <a:p>
                      <a:pPr algn="l" fontAlgn="b"/>
                      <a:r>
                        <a:rPr lang="sv-SE" sz="600" b="0" i="0" u="none" strike="noStrike" dirty="0" err="1">
                          <a:solidFill>
                            <a:srgbClr val="000000"/>
                          </a:solidFill>
                          <a:effectLst/>
                          <a:latin typeface="Calibri" panose="020F0502020204030204" pitchFamily="34" charset="0"/>
                        </a:rPr>
                        <a:t>Haukeland</a:t>
                      </a:r>
                      <a:r>
                        <a:rPr lang="sv-SE" sz="600" b="0" i="0" u="none" strike="noStrike" dirty="0">
                          <a:solidFill>
                            <a:srgbClr val="000000"/>
                          </a:solidFill>
                          <a:effectLst/>
                          <a:latin typeface="Calibri" panose="020F0502020204030204" pitchFamily="34" charset="0"/>
                        </a:rPr>
                        <a:t> </a:t>
                      </a:r>
                      <a:r>
                        <a:rPr lang="sv-SE" sz="600" u="none" strike="noStrike" dirty="0">
                          <a:effectLst/>
                        </a:rPr>
                        <a:t>University Hospital</a:t>
                      </a:r>
                      <a:endParaRPr lang="sv-SE" sz="600" b="0" i="0" u="none" strike="noStrike" dirty="0">
                        <a:solidFill>
                          <a:srgbClr val="000000"/>
                        </a:solidFill>
                        <a:effectLst/>
                        <a:latin typeface="Calibri" panose="020F0502020204030204" pitchFamily="34" charset="0"/>
                      </a:endParaRPr>
                    </a:p>
                  </a:txBody>
                  <a:tcPr marL="5191" marR="5191" marT="5191" marB="0" anchor="b"/>
                </a:tc>
                <a:tc>
                  <a:txBody>
                    <a:bodyPr/>
                    <a:lstStyle/>
                    <a:p>
                      <a:pPr algn="l" fontAlgn="b"/>
                      <a:r>
                        <a:rPr lang="sv-SE" sz="600" b="0" i="0" u="none" strike="noStrike" dirty="0">
                          <a:solidFill>
                            <a:srgbClr val="000000"/>
                          </a:solidFill>
                          <a:effectLst/>
                          <a:latin typeface="Calibri" panose="020F0502020204030204" pitchFamily="34" charset="0"/>
                        </a:rPr>
                        <a:t>Bergen</a:t>
                      </a:r>
                    </a:p>
                  </a:txBody>
                  <a:tcPr marL="5191" marR="5191" marT="5191" marB="0" anchor="b"/>
                </a:tc>
                <a:extLst>
                  <a:ext uri="{0D108BD9-81ED-4DB2-BD59-A6C34878D82A}">
                    <a16:rowId xmlns:a16="http://schemas.microsoft.com/office/drawing/2014/main" val="129330945"/>
                  </a:ext>
                </a:extLst>
              </a:tr>
              <a:tr h="89626">
                <a:tc>
                  <a:txBody>
                    <a:bodyPr/>
                    <a:lstStyle/>
                    <a:p>
                      <a:pPr algn="l" fontAlgn="b"/>
                      <a:r>
                        <a:rPr lang="sv-SE" sz="600" b="0" i="0" u="none" strike="noStrike" dirty="0">
                          <a:solidFill>
                            <a:srgbClr val="000000"/>
                          </a:solidFill>
                          <a:effectLst/>
                          <a:latin typeface="Calibri" panose="020F0502020204030204" pitchFamily="34" charset="0"/>
                        </a:rPr>
                        <a:t>Tönsberg Hospital</a:t>
                      </a:r>
                    </a:p>
                  </a:txBody>
                  <a:tcPr marL="5191" marR="5191" marT="5191" marB="0" anchor="b"/>
                </a:tc>
                <a:tc>
                  <a:txBody>
                    <a:bodyPr/>
                    <a:lstStyle/>
                    <a:p>
                      <a:pPr algn="l" fontAlgn="b"/>
                      <a:r>
                        <a:rPr lang="sv-SE" sz="600" b="0" i="0" u="none" strike="noStrike" dirty="0">
                          <a:solidFill>
                            <a:srgbClr val="000000"/>
                          </a:solidFill>
                          <a:effectLst/>
                          <a:latin typeface="Calibri" panose="020F0502020204030204" pitchFamily="34" charset="0"/>
                        </a:rPr>
                        <a:t>Tönsberg</a:t>
                      </a:r>
                    </a:p>
                  </a:txBody>
                  <a:tcPr marL="5191" marR="5191" marT="5191" marB="0" anchor="b"/>
                </a:tc>
                <a:extLst>
                  <a:ext uri="{0D108BD9-81ED-4DB2-BD59-A6C34878D82A}">
                    <a16:rowId xmlns:a16="http://schemas.microsoft.com/office/drawing/2014/main" val="250855500"/>
                  </a:ext>
                </a:extLst>
              </a:tr>
              <a:tr h="89626">
                <a:tc>
                  <a:txBody>
                    <a:bodyPr/>
                    <a:lstStyle/>
                    <a:p>
                      <a:pPr algn="l" fontAlgn="b"/>
                      <a:r>
                        <a:rPr lang="sv-SE" sz="600" b="0" i="0" u="none" strike="noStrike" dirty="0" err="1">
                          <a:solidFill>
                            <a:srgbClr val="000000"/>
                          </a:solidFill>
                          <a:effectLst/>
                          <a:latin typeface="Calibri" panose="020F0502020204030204" pitchFamily="34" charset="0"/>
                        </a:rPr>
                        <a:t>Innlandets</a:t>
                      </a:r>
                      <a:r>
                        <a:rPr lang="sv-SE" sz="600" b="0" i="0" u="none" strike="noStrike" dirty="0">
                          <a:solidFill>
                            <a:srgbClr val="000000"/>
                          </a:solidFill>
                          <a:effectLst/>
                          <a:latin typeface="Calibri" panose="020F0502020204030204" pitchFamily="34" charset="0"/>
                        </a:rPr>
                        <a:t> Hospital</a:t>
                      </a:r>
                    </a:p>
                  </a:txBody>
                  <a:tcPr marL="5191" marR="5191" marT="5191" marB="0" anchor="b"/>
                </a:tc>
                <a:tc>
                  <a:txBody>
                    <a:bodyPr/>
                    <a:lstStyle/>
                    <a:p>
                      <a:pPr algn="l" fontAlgn="b"/>
                      <a:r>
                        <a:rPr lang="sv-SE" sz="600" b="0" i="0" u="none" strike="noStrike" dirty="0">
                          <a:solidFill>
                            <a:srgbClr val="000000"/>
                          </a:solidFill>
                          <a:effectLst/>
                          <a:latin typeface="Calibri" panose="020F0502020204030204" pitchFamily="34" charset="0"/>
                        </a:rPr>
                        <a:t>Lillehammer</a:t>
                      </a:r>
                    </a:p>
                  </a:txBody>
                  <a:tcPr marL="5191" marR="5191" marT="5191" marB="0" anchor="b"/>
                </a:tc>
                <a:extLst>
                  <a:ext uri="{0D108BD9-81ED-4DB2-BD59-A6C34878D82A}">
                    <a16:rowId xmlns:a16="http://schemas.microsoft.com/office/drawing/2014/main" val="3143690968"/>
                  </a:ext>
                </a:extLst>
              </a:tr>
              <a:tr h="89626">
                <a:tc>
                  <a:txBody>
                    <a:bodyPr/>
                    <a:lstStyle/>
                    <a:p>
                      <a:pPr algn="l" fontAlgn="b"/>
                      <a:r>
                        <a:rPr lang="sv-SE" sz="600" b="0" i="0" u="none" strike="noStrike" dirty="0">
                          <a:solidFill>
                            <a:srgbClr val="000000"/>
                          </a:solidFill>
                          <a:effectLst/>
                          <a:latin typeface="Calibri" panose="020F0502020204030204" pitchFamily="34" charset="0"/>
                        </a:rPr>
                        <a:t>Östfold Hospital</a:t>
                      </a:r>
                    </a:p>
                  </a:txBody>
                  <a:tcPr marL="5191" marR="5191" marT="5191" marB="0" anchor="b"/>
                </a:tc>
                <a:tc>
                  <a:txBody>
                    <a:bodyPr/>
                    <a:lstStyle/>
                    <a:p>
                      <a:pPr algn="l" fontAlgn="b"/>
                      <a:r>
                        <a:rPr lang="sv-SE" sz="600" b="0" i="0" u="none" strike="noStrike" dirty="0" err="1">
                          <a:solidFill>
                            <a:srgbClr val="000000"/>
                          </a:solidFill>
                          <a:effectLst/>
                          <a:latin typeface="Calibri" panose="020F0502020204030204" pitchFamily="34" charset="0"/>
                        </a:rPr>
                        <a:t>Kalnes</a:t>
                      </a:r>
                      <a:endParaRPr lang="sv-SE" sz="600" b="0" i="0" u="none" strike="noStrike" dirty="0">
                        <a:solidFill>
                          <a:srgbClr val="000000"/>
                        </a:solidFill>
                        <a:effectLst/>
                        <a:latin typeface="Calibri" panose="020F0502020204030204" pitchFamily="34" charset="0"/>
                      </a:endParaRPr>
                    </a:p>
                  </a:txBody>
                  <a:tcPr marL="5191" marR="5191" marT="5191" marB="0" anchor="b"/>
                </a:tc>
                <a:extLst>
                  <a:ext uri="{0D108BD9-81ED-4DB2-BD59-A6C34878D82A}">
                    <a16:rowId xmlns:a16="http://schemas.microsoft.com/office/drawing/2014/main" val="366823913"/>
                  </a:ext>
                </a:extLst>
              </a:tr>
              <a:tr h="89626">
                <a:tc>
                  <a:txBody>
                    <a:bodyPr/>
                    <a:lstStyle/>
                    <a:p>
                      <a:pPr algn="l" fontAlgn="b"/>
                      <a:r>
                        <a:rPr lang="sv-SE" sz="600" b="0" i="0" u="none" strike="noStrike" dirty="0">
                          <a:solidFill>
                            <a:srgbClr val="000000"/>
                          </a:solidFill>
                          <a:effectLst/>
                          <a:latin typeface="Calibri" panose="020F0502020204030204" pitchFamily="34" charset="0"/>
                        </a:rPr>
                        <a:t>Sörlandet Hospital</a:t>
                      </a:r>
                    </a:p>
                  </a:txBody>
                  <a:tcPr marL="5191" marR="5191" marT="5191" marB="0" anchor="b"/>
                </a:tc>
                <a:tc>
                  <a:txBody>
                    <a:bodyPr/>
                    <a:lstStyle/>
                    <a:p>
                      <a:pPr algn="l" fontAlgn="b"/>
                      <a:r>
                        <a:rPr lang="sv-SE" sz="600" b="0" i="0" u="none" strike="noStrike" dirty="0">
                          <a:solidFill>
                            <a:srgbClr val="000000"/>
                          </a:solidFill>
                          <a:effectLst/>
                          <a:latin typeface="Calibri" panose="020F0502020204030204" pitchFamily="34" charset="0"/>
                        </a:rPr>
                        <a:t>Kristiansand</a:t>
                      </a:r>
                    </a:p>
                  </a:txBody>
                  <a:tcPr marL="5191" marR="5191" marT="5191" marB="0" anchor="b"/>
                </a:tc>
                <a:extLst>
                  <a:ext uri="{0D108BD9-81ED-4DB2-BD59-A6C34878D82A}">
                    <a16:rowId xmlns:a16="http://schemas.microsoft.com/office/drawing/2014/main" val="1100754949"/>
                  </a:ext>
                </a:extLst>
              </a:tr>
              <a:tr h="89626">
                <a:tc>
                  <a:txBody>
                    <a:bodyPr/>
                    <a:lstStyle/>
                    <a:p>
                      <a:pPr algn="l" fontAlgn="b"/>
                      <a:r>
                        <a:rPr lang="sv-SE" sz="600" b="0" i="0" u="none" strike="noStrike" dirty="0">
                          <a:solidFill>
                            <a:srgbClr val="000000"/>
                          </a:solidFill>
                          <a:effectLst/>
                          <a:latin typeface="Calibri" panose="020F0502020204030204" pitchFamily="34" charset="0"/>
                        </a:rPr>
                        <a:t>Stavanger University Hospital</a:t>
                      </a:r>
                    </a:p>
                  </a:txBody>
                  <a:tcPr marL="5191" marR="5191" marT="5191" marB="0" anchor="b"/>
                </a:tc>
                <a:tc>
                  <a:txBody>
                    <a:bodyPr/>
                    <a:lstStyle/>
                    <a:p>
                      <a:pPr algn="l" fontAlgn="b"/>
                      <a:r>
                        <a:rPr lang="sv-SE" sz="600" b="0" i="0" u="none" strike="noStrike" dirty="0">
                          <a:solidFill>
                            <a:srgbClr val="000000"/>
                          </a:solidFill>
                          <a:effectLst/>
                          <a:latin typeface="Calibri" panose="020F0502020204030204" pitchFamily="34" charset="0"/>
                        </a:rPr>
                        <a:t>Stavanger</a:t>
                      </a:r>
                    </a:p>
                  </a:txBody>
                  <a:tcPr marL="5191" marR="5191" marT="5191" marB="0" anchor="b"/>
                </a:tc>
                <a:extLst>
                  <a:ext uri="{0D108BD9-81ED-4DB2-BD59-A6C34878D82A}">
                    <a16:rowId xmlns:a16="http://schemas.microsoft.com/office/drawing/2014/main" val="1288070629"/>
                  </a:ext>
                </a:extLst>
              </a:tr>
              <a:tr h="89626">
                <a:tc>
                  <a:txBody>
                    <a:bodyPr/>
                    <a:lstStyle/>
                    <a:p>
                      <a:pPr algn="l" fontAlgn="b"/>
                      <a:r>
                        <a:rPr lang="sv-SE" sz="600" b="0" i="0" u="none" strike="noStrike" dirty="0">
                          <a:solidFill>
                            <a:srgbClr val="000000"/>
                          </a:solidFill>
                          <a:effectLst/>
                          <a:latin typeface="Calibri" panose="020F0502020204030204" pitchFamily="34" charset="0"/>
                        </a:rPr>
                        <a:t>S:t Olav University Hospital</a:t>
                      </a:r>
                    </a:p>
                  </a:txBody>
                  <a:tcPr marL="5191" marR="5191" marT="5191" marB="0" anchor="b"/>
                </a:tc>
                <a:tc>
                  <a:txBody>
                    <a:bodyPr/>
                    <a:lstStyle/>
                    <a:p>
                      <a:pPr algn="l" fontAlgn="b"/>
                      <a:r>
                        <a:rPr lang="sv-SE" sz="600" b="0" i="0" u="none" strike="noStrike" dirty="0">
                          <a:solidFill>
                            <a:srgbClr val="000000"/>
                          </a:solidFill>
                          <a:effectLst/>
                          <a:latin typeface="Calibri" panose="020F0502020204030204" pitchFamily="34" charset="0"/>
                        </a:rPr>
                        <a:t>Trondheim</a:t>
                      </a:r>
                    </a:p>
                  </a:txBody>
                  <a:tcPr marL="5191" marR="5191" marT="5191" marB="0" anchor="b"/>
                </a:tc>
                <a:extLst>
                  <a:ext uri="{0D108BD9-81ED-4DB2-BD59-A6C34878D82A}">
                    <a16:rowId xmlns:a16="http://schemas.microsoft.com/office/drawing/2014/main" val="3750463745"/>
                  </a:ext>
                </a:extLst>
              </a:tr>
            </a:tbl>
          </a:graphicData>
        </a:graphic>
      </p:graphicFrame>
    </p:spTree>
    <p:extLst>
      <p:ext uri="{BB962C8B-B14F-4D97-AF65-F5344CB8AC3E}">
        <p14:creationId xmlns:p14="http://schemas.microsoft.com/office/powerpoint/2010/main" val="5073168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B4D52AF8-02F2-4A99-956C-9356134095F2}"/>
              </a:ext>
            </a:extLst>
          </p:cNvPr>
          <p:cNvSpPr>
            <a:spLocks noGrp="1" noChangeArrowheads="1"/>
          </p:cNvSpPr>
          <p:nvPr>
            <p:ph type="title"/>
          </p:nvPr>
        </p:nvSpPr>
        <p:spPr>
          <a:xfrm>
            <a:off x="256747" y="-108155"/>
            <a:ext cx="8203686" cy="523430"/>
          </a:xfrm>
        </p:spPr>
        <p:txBody>
          <a:bodyPr/>
          <a:lstStyle/>
          <a:p>
            <a:pPr eaLnBrk="1" hangingPunct="1"/>
            <a:r>
              <a:rPr lang="sv-SE" altLang="sv-SE" sz="2400" dirty="0"/>
              <a:t>Marginalzonslymfom</a:t>
            </a:r>
          </a:p>
        </p:txBody>
      </p:sp>
      <p:sp>
        <p:nvSpPr>
          <p:cNvPr id="9219" name="Rectangle 3">
            <a:extLst>
              <a:ext uri="{FF2B5EF4-FFF2-40B4-BE49-F238E27FC236}">
                <a16:creationId xmlns:a16="http://schemas.microsoft.com/office/drawing/2014/main" id="{CDAB8694-174E-486C-AC28-51275EDAB5FD}"/>
              </a:ext>
            </a:extLst>
          </p:cNvPr>
          <p:cNvSpPr>
            <a:spLocks noGrp="1" noChangeArrowheads="1"/>
          </p:cNvSpPr>
          <p:nvPr>
            <p:ph type="body" idx="4294967295"/>
          </p:nvPr>
        </p:nvSpPr>
        <p:spPr>
          <a:xfrm>
            <a:off x="256747" y="370266"/>
            <a:ext cx="5334356" cy="1379876"/>
          </a:xfrm>
        </p:spPr>
        <p:txBody>
          <a:bodyPr anchor="t">
            <a:normAutofit fontScale="92500" lnSpcReduction="10000"/>
          </a:bodyPr>
          <a:lstStyle/>
          <a:p>
            <a:pPr marL="0" indent="0">
              <a:buNone/>
            </a:pPr>
            <a:r>
              <a:rPr lang="sv-SE" altLang="sv-SE" sz="1600" dirty="0">
                <a:solidFill>
                  <a:srgbClr val="FFFF00"/>
                </a:solidFill>
              </a:rPr>
              <a:t>Marginalzonslymfom indelas i tre sorter: </a:t>
            </a:r>
            <a:r>
              <a:rPr lang="sv-SE" altLang="sv-SE" sz="1600" dirty="0" err="1">
                <a:solidFill>
                  <a:srgbClr val="FFFF00"/>
                </a:solidFill>
              </a:rPr>
              <a:t>spleniska</a:t>
            </a:r>
            <a:r>
              <a:rPr lang="sv-SE" altLang="sv-SE" sz="1600" dirty="0">
                <a:solidFill>
                  <a:srgbClr val="FFFF00"/>
                </a:solidFill>
              </a:rPr>
              <a:t>, </a:t>
            </a:r>
            <a:r>
              <a:rPr lang="sv-SE" altLang="sv-SE" sz="1600" dirty="0" err="1">
                <a:solidFill>
                  <a:srgbClr val="FFFF00"/>
                </a:solidFill>
              </a:rPr>
              <a:t>nodala</a:t>
            </a:r>
            <a:r>
              <a:rPr lang="sv-SE" altLang="sv-SE" sz="1600" dirty="0">
                <a:solidFill>
                  <a:srgbClr val="FFFF00"/>
                </a:solidFill>
              </a:rPr>
              <a:t> och </a:t>
            </a:r>
            <a:r>
              <a:rPr lang="sv-SE" altLang="sv-SE" sz="1600" dirty="0" err="1">
                <a:solidFill>
                  <a:srgbClr val="FFFF00"/>
                </a:solidFill>
              </a:rPr>
              <a:t>extranodala</a:t>
            </a:r>
            <a:r>
              <a:rPr lang="sv-SE" altLang="sv-SE" sz="1600" dirty="0">
                <a:solidFill>
                  <a:srgbClr val="FFFF00"/>
                </a:solidFill>
              </a:rPr>
              <a:t> (MALT). MZL en entitet utan gemensamma egenskaper (genetiskt eller fenotypiskt). I praktisk patologi är de också en uteslutningskategori. Det gemensamma är att de förmodas komma från marginalzonen i en miljö av kronisk antigenstimulering (infektion eller autoimmunitet)</a:t>
            </a:r>
          </a:p>
        </p:txBody>
      </p:sp>
      <p:pic>
        <p:nvPicPr>
          <p:cNvPr id="5" name="Figure" descr="figure.img">
            <a:extLst>
              <a:ext uri="{FF2B5EF4-FFF2-40B4-BE49-F238E27FC236}">
                <a16:creationId xmlns:a16="http://schemas.microsoft.com/office/drawing/2014/main" id="{35F52FD5-40DA-49A9-87A5-3AC723E407C6}"/>
              </a:ext>
            </a:extLst>
          </p:cNvPr>
          <p:cNvPicPr>
            <a:picLocks noChangeAspect="1"/>
          </p:cNvPicPr>
          <p:nvPr/>
        </p:nvPicPr>
        <p:blipFill>
          <a:blip r:embed="rId2" cstate="print"/>
          <a:stretch>
            <a:fillRect/>
          </a:stretch>
        </p:blipFill>
        <p:spPr>
          <a:xfrm>
            <a:off x="256746" y="1671681"/>
            <a:ext cx="8858711" cy="3401745"/>
          </a:xfrm>
          <a:prstGeom prst="rect">
            <a:avLst/>
          </a:prstGeom>
        </p:spPr>
      </p:pic>
      <p:sp>
        <p:nvSpPr>
          <p:cNvPr id="6" name="TextBox 3">
            <a:extLst>
              <a:ext uri="{FF2B5EF4-FFF2-40B4-BE49-F238E27FC236}">
                <a16:creationId xmlns:a16="http://schemas.microsoft.com/office/drawing/2014/main" id="{28A7ABC9-0E09-4D40-96F2-72A5AB8520AE}"/>
              </a:ext>
            </a:extLst>
          </p:cNvPr>
          <p:cNvSpPr txBox="1"/>
          <p:nvPr/>
        </p:nvSpPr>
        <p:spPr>
          <a:xfrm>
            <a:off x="5257457" y="4563724"/>
            <a:ext cx="2301583" cy="553998"/>
          </a:xfrm>
          <a:prstGeom prst="rect">
            <a:avLst/>
          </a:prstGeom>
          <a:noFill/>
        </p:spPr>
        <p:txBody>
          <a:bodyPr wrap="square" rtlCol="0">
            <a:spAutoFit/>
          </a:bodyPr>
          <a:lstStyle/>
          <a:p>
            <a:r>
              <a:rPr sz="750" dirty="0" err="1">
                <a:solidFill>
                  <a:srgbClr val="FF0000"/>
                </a:solidFill>
              </a:rPr>
              <a:t>Bertoni</a:t>
            </a:r>
            <a:r>
              <a:rPr sz="750" dirty="0">
                <a:solidFill>
                  <a:srgbClr val="FF0000"/>
                </a:solidFill>
              </a:rPr>
              <a:t> F, Rossi D and </a:t>
            </a:r>
            <a:r>
              <a:rPr sz="750" dirty="0" err="1">
                <a:solidFill>
                  <a:srgbClr val="FF0000"/>
                </a:solidFill>
              </a:rPr>
              <a:t>Zucca</a:t>
            </a:r>
            <a:r>
              <a:rPr sz="750" dirty="0">
                <a:solidFill>
                  <a:srgbClr val="FF0000"/>
                </a:solidFill>
              </a:rPr>
              <a:t> E. Recent advances in understanding the biology of marginal zone lymphoma [version 1]. F1000Research 2018, 7:406 (</a:t>
            </a:r>
            <a:r>
              <a:rPr sz="750" dirty="0" err="1">
                <a:solidFill>
                  <a:srgbClr val="FF0000"/>
                </a:solidFill>
              </a:rPr>
              <a:t>doi</a:t>
            </a:r>
            <a:r>
              <a:rPr sz="750" dirty="0">
                <a:solidFill>
                  <a:srgbClr val="FF0000"/>
                </a:solidFill>
              </a:rPr>
              <a:t>: 10.12688/f1000research.13826.1)</a:t>
            </a:r>
            <a:endParaRPr sz="1350" dirty="0">
              <a:solidFill>
                <a:srgbClr val="FF0000"/>
              </a:solidFill>
            </a:endParaRPr>
          </a:p>
        </p:txBody>
      </p:sp>
      <p:sp>
        <p:nvSpPr>
          <p:cNvPr id="7" name="Rectangle 3">
            <a:extLst>
              <a:ext uri="{FF2B5EF4-FFF2-40B4-BE49-F238E27FC236}">
                <a16:creationId xmlns:a16="http://schemas.microsoft.com/office/drawing/2014/main" id="{1A25F6D4-16B0-4A69-975D-23ACC18DFBFA}"/>
              </a:ext>
            </a:extLst>
          </p:cNvPr>
          <p:cNvSpPr txBox="1">
            <a:spLocks noChangeArrowheads="1"/>
          </p:cNvSpPr>
          <p:nvPr/>
        </p:nvSpPr>
        <p:spPr>
          <a:xfrm>
            <a:off x="5486400" y="70075"/>
            <a:ext cx="3629057" cy="1680068"/>
          </a:xfrm>
          <a:prstGeom prst="rect">
            <a:avLst/>
          </a:prstGeom>
        </p:spPr>
        <p:txBody>
          <a:bodyPr vert="horz" lIns="91440" tIns="45720" rIns="91440" bIns="45720" rtlCol="0" anchor="t">
            <a:normAutofit/>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0" indent="0">
              <a:buFont typeface="Wingdings" pitchFamily="2" charset="2"/>
              <a:buNone/>
            </a:pPr>
            <a:endParaRPr lang="sv-SE" altLang="sv-SE" sz="1600" dirty="0">
              <a:solidFill>
                <a:srgbClr val="FFFF00"/>
              </a:solidFill>
            </a:endParaRPr>
          </a:p>
          <a:p>
            <a:pPr marL="0" indent="0">
              <a:buFont typeface="Wingdings" pitchFamily="2" charset="2"/>
              <a:buNone/>
            </a:pPr>
            <a:r>
              <a:rPr lang="sv-SE" altLang="sv-SE" sz="1600" dirty="0">
                <a:solidFill>
                  <a:srgbClr val="FFFF00"/>
                </a:solidFill>
              </a:rPr>
              <a:t>NOTCH-</a:t>
            </a:r>
            <a:r>
              <a:rPr lang="sv-SE" altLang="sv-SE" sz="1600" dirty="0" err="1">
                <a:solidFill>
                  <a:srgbClr val="FFFF00"/>
                </a:solidFill>
              </a:rPr>
              <a:t>mut</a:t>
            </a:r>
            <a:r>
              <a:rPr lang="sv-SE" altLang="sv-SE" sz="1600" dirty="0">
                <a:solidFill>
                  <a:srgbClr val="FFFF00"/>
                </a:solidFill>
              </a:rPr>
              <a:t> (+) (mikromiljösnack)</a:t>
            </a:r>
          </a:p>
          <a:p>
            <a:pPr marL="0" indent="0">
              <a:buFont typeface="Wingdings" pitchFamily="2" charset="2"/>
              <a:buNone/>
            </a:pPr>
            <a:r>
              <a:rPr lang="sv-SE" altLang="sv-SE" sz="1600" dirty="0">
                <a:solidFill>
                  <a:srgbClr val="FFFF00"/>
                </a:solidFill>
              </a:rPr>
              <a:t>NFKB-</a:t>
            </a:r>
            <a:r>
              <a:rPr lang="sv-SE" altLang="sv-SE" sz="1600" dirty="0" err="1">
                <a:solidFill>
                  <a:srgbClr val="FFFF00"/>
                </a:solidFill>
              </a:rPr>
              <a:t>pathway</a:t>
            </a:r>
            <a:r>
              <a:rPr lang="sv-SE" altLang="sv-SE" sz="1600" dirty="0">
                <a:solidFill>
                  <a:srgbClr val="FFFF00"/>
                </a:solidFill>
              </a:rPr>
              <a:t>-</a:t>
            </a:r>
            <a:r>
              <a:rPr lang="sv-SE" altLang="sv-SE" sz="1600" dirty="0" err="1">
                <a:solidFill>
                  <a:srgbClr val="FFFF00"/>
                </a:solidFill>
              </a:rPr>
              <a:t>mut</a:t>
            </a:r>
            <a:r>
              <a:rPr lang="sv-SE" altLang="sv-SE" sz="1600" dirty="0">
                <a:solidFill>
                  <a:srgbClr val="FFFF00"/>
                </a:solidFill>
              </a:rPr>
              <a:t> (+) (kärnan)</a:t>
            </a:r>
          </a:p>
          <a:p>
            <a:pPr marL="0" indent="0">
              <a:buFont typeface="Wingdings" pitchFamily="2" charset="2"/>
              <a:buNone/>
            </a:pPr>
            <a:r>
              <a:rPr lang="sv-SE" altLang="sv-SE" sz="1600" dirty="0">
                <a:solidFill>
                  <a:srgbClr val="FFFF00"/>
                </a:solidFill>
              </a:rPr>
              <a:t>KLF2-mut (-) (ingen </a:t>
            </a:r>
            <a:r>
              <a:rPr lang="sv-SE" altLang="sv-SE" sz="1600" dirty="0" err="1">
                <a:solidFill>
                  <a:srgbClr val="FFFF00"/>
                </a:solidFill>
              </a:rPr>
              <a:t>hämn</a:t>
            </a:r>
            <a:r>
              <a:rPr lang="sv-SE" altLang="sv-SE" sz="1600" dirty="0">
                <a:solidFill>
                  <a:srgbClr val="FFFF00"/>
                </a:solidFill>
              </a:rPr>
              <a:t> av NFKB)</a:t>
            </a:r>
          </a:p>
          <a:p>
            <a:pPr marL="0" indent="0">
              <a:buFont typeface="Wingdings" pitchFamily="2" charset="2"/>
              <a:buNone/>
            </a:pPr>
            <a:r>
              <a:rPr lang="sv-SE" altLang="sv-SE" sz="1200" dirty="0">
                <a:solidFill>
                  <a:srgbClr val="FFFF00"/>
                </a:solidFill>
              </a:rPr>
              <a:t>t(14;18), MYD88, CARD11. m.m.</a:t>
            </a:r>
          </a:p>
        </p:txBody>
      </p:sp>
    </p:spTree>
    <p:extLst>
      <p:ext uri="{BB962C8B-B14F-4D97-AF65-F5344CB8AC3E}">
        <p14:creationId xmlns:p14="http://schemas.microsoft.com/office/powerpoint/2010/main" val="4110252265"/>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72D19D4-4ECA-435D-AAC0-A0B3BFE5D35B}"/>
              </a:ext>
            </a:extLst>
          </p:cNvPr>
          <p:cNvSpPr txBox="1">
            <a:spLocks noChangeArrowheads="1"/>
          </p:cNvSpPr>
          <p:nvPr/>
        </p:nvSpPr>
        <p:spPr>
          <a:xfrm>
            <a:off x="218647" y="0"/>
            <a:ext cx="8203686" cy="523430"/>
          </a:xfrm>
          <a:prstGeom prst="rect">
            <a:avLst/>
          </a:prstGeom>
        </p:spPr>
        <p:txBody>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Arial" pitchFamily="34" charset="0"/>
                <a:ea typeface="+mj-ea"/>
                <a:cs typeface="Arial"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v-SE" altLang="sv-SE" sz="2400" dirty="0"/>
              <a:t>MALT-lymfom</a:t>
            </a:r>
          </a:p>
        </p:txBody>
      </p:sp>
      <p:sp>
        <p:nvSpPr>
          <p:cNvPr id="3" name="Rectangle 3">
            <a:extLst>
              <a:ext uri="{FF2B5EF4-FFF2-40B4-BE49-F238E27FC236}">
                <a16:creationId xmlns:a16="http://schemas.microsoft.com/office/drawing/2014/main" id="{7509BE7D-B621-4F45-935D-F441F825A668}"/>
              </a:ext>
            </a:extLst>
          </p:cNvPr>
          <p:cNvSpPr txBox="1">
            <a:spLocks noChangeArrowheads="1"/>
          </p:cNvSpPr>
          <p:nvPr/>
        </p:nvSpPr>
        <p:spPr>
          <a:xfrm>
            <a:off x="218646" y="478420"/>
            <a:ext cx="7557243" cy="4379766"/>
          </a:xfrm>
          <a:prstGeom prst="rect">
            <a:avLst/>
          </a:prstGeom>
        </p:spPr>
        <p:txBody>
          <a:bodyPr vert="horz" lIns="91440" tIns="45720" rIns="91440" bIns="45720" rtlCol="0" anchor="t">
            <a:normAutofit/>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0" indent="0">
              <a:buFont typeface="Wingdings" pitchFamily="2" charset="2"/>
              <a:buNone/>
            </a:pPr>
            <a:r>
              <a:rPr lang="sv-SE" altLang="sv-SE" sz="1600" dirty="0">
                <a:solidFill>
                  <a:srgbClr val="00B0F0"/>
                </a:solidFill>
              </a:rPr>
              <a:t>Organ			Bevisad/förmodad orsak</a:t>
            </a:r>
          </a:p>
          <a:p>
            <a:pPr marL="0" indent="0">
              <a:buFont typeface="Wingdings" pitchFamily="2" charset="2"/>
              <a:buNone/>
            </a:pPr>
            <a:endParaRPr lang="sv-SE" altLang="sv-SE" sz="1600" dirty="0">
              <a:solidFill>
                <a:srgbClr val="FFFF00"/>
              </a:solidFill>
            </a:endParaRPr>
          </a:p>
          <a:p>
            <a:pPr marL="0" indent="0">
              <a:buFont typeface="Wingdings" pitchFamily="2" charset="2"/>
              <a:buNone/>
            </a:pPr>
            <a:r>
              <a:rPr lang="sv-SE" altLang="sv-SE" sz="1600" b="1" dirty="0">
                <a:solidFill>
                  <a:srgbClr val="FFFF00"/>
                </a:solidFill>
              </a:rPr>
              <a:t>Magsäck			</a:t>
            </a:r>
            <a:r>
              <a:rPr lang="sv-SE" altLang="sv-SE" sz="1600" b="1" dirty="0" err="1">
                <a:solidFill>
                  <a:srgbClr val="FFFF00"/>
                </a:solidFill>
              </a:rPr>
              <a:t>Helicobacter</a:t>
            </a:r>
            <a:r>
              <a:rPr lang="sv-SE" altLang="sv-SE" sz="1600" b="1" dirty="0">
                <a:solidFill>
                  <a:srgbClr val="FFFF00"/>
                </a:solidFill>
              </a:rPr>
              <a:t> pylori (90%), 80% bot med AB</a:t>
            </a:r>
          </a:p>
          <a:p>
            <a:pPr marL="0" indent="0">
              <a:buFont typeface="Wingdings" pitchFamily="2" charset="2"/>
              <a:buNone/>
            </a:pPr>
            <a:r>
              <a:rPr lang="sv-SE" altLang="sv-SE" sz="1600" dirty="0">
                <a:solidFill>
                  <a:srgbClr val="FFFF00"/>
                </a:solidFill>
              </a:rPr>
              <a:t>Spottkörtel		Primär eller sekundär Sjögrens sjukdom</a:t>
            </a:r>
          </a:p>
          <a:p>
            <a:pPr marL="0" indent="0">
              <a:buFont typeface="Wingdings" pitchFamily="2" charset="2"/>
              <a:buNone/>
            </a:pPr>
            <a:r>
              <a:rPr lang="sv-SE" altLang="sv-SE" sz="1600" dirty="0" err="1">
                <a:solidFill>
                  <a:srgbClr val="FFFF00"/>
                </a:solidFill>
              </a:rPr>
              <a:t>Thyreoidea</a:t>
            </a:r>
            <a:r>
              <a:rPr lang="sv-SE" altLang="sv-SE" sz="1600" dirty="0">
                <a:solidFill>
                  <a:srgbClr val="FFFF00"/>
                </a:solidFill>
              </a:rPr>
              <a:t>		Hashimoto-</a:t>
            </a:r>
            <a:r>
              <a:rPr lang="sv-SE" altLang="sv-SE" sz="1600" dirty="0" err="1">
                <a:solidFill>
                  <a:srgbClr val="FFFF00"/>
                </a:solidFill>
              </a:rPr>
              <a:t>thyreoidit</a:t>
            </a:r>
            <a:endParaRPr lang="sv-SE" altLang="sv-SE" sz="1600" dirty="0">
              <a:solidFill>
                <a:srgbClr val="FFFF00"/>
              </a:solidFill>
            </a:endParaRPr>
          </a:p>
          <a:p>
            <a:pPr marL="0" indent="0">
              <a:buFont typeface="Wingdings" pitchFamily="2" charset="2"/>
              <a:buNone/>
            </a:pPr>
            <a:r>
              <a:rPr lang="sv-SE" altLang="sv-SE" sz="1600" dirty="0" err="1">
                <a:solidFill>
                  <a:srgbClr val="FFFF00"/>
                </a:solidFill>
              </a:rPr>
              <a:t>Orbita</a:t>
            </a:r>
            <a:r>
              <a:rPr lang="sv-SE" altLang="sv-SE" sz="1600" dirty="0">
                <a:solidFill>
                  <a:srgbClr val="FFFF00"/>
                </a:solidFill>
              </a:rPr>
              <a:t>/</a:t>
            </a:r>
            <a:r>
              <a:rPr lang="sv-SE" altLang="sv-SE" sz="1600" dirty="0" err="1">
                <a:solidFill>
                  <a:srgbClr val="FFFF00"/>
                </a:solidFill>
              </a:rPr>
              <a:t>adnexa</a:t>
            </a:r>
            <a:r>
              <a:rPr lang="sv-SE" altLang="sv-SE" sz="1600" dirty="0">
                <a:solidFill>
                  <a:srgbClr val="FFFF00"/>
                </a:solidFill>
              </a:rPr>
              <a:t>		Klamydia (i Italien…)</a:t>
            </a:r>
          </a:p>
          <a:p>
            <a:pPr marL="0" indent="0">
              <a:buFont typeface="Wingdings" pitchFamily="2" charset="2"/>
              <a:buNone/>
            </a:pPr>
            <a:r>
              <a:rPr lang="sv-SE" altLang="sv-SE" sz="1600" dirty="0">
                <a:solidFill>
                  <a:srgbClr val="FFFF00"/>
                </a:solidFill>
              </a:rPr>
              <a:t>Lunga (BALT-lymfom)	Kronisk bronkit och </a:t>
            </a:r>
            <a:r>
              <a:rPr lang="sv-SE" altLang="sv-SE" sz="1600" dirty="0" err="1">
                <a:solidFill>
                  <a:srgbClr val="FFFF00"/>
                </a:solidFill>
              </a:rPr>
              <a:t>bronkiektasier</a:t>
            </a:r>
            <a:endParaRPr lang="sv-SE" altLang="sv-SE" sz="1600" dirty="0">
              <a:solidFill>
                <a:srgbClr val="FFFF00"/>
              </a:solidFill>
            </a:endParaRPr>
          </a:p>
          <a:p>
            <a:pPr marL="0" indent="0">
              <a:buFont typeface="Wingdings" pitchFamily="2" charset="2"/>
              <a:buNone/>
            </a:pPr>
            <a:r>
              <a:rPr lang="sv-SE" altLang="sv-SE" sz="1600" dirty="0">
                <a:solidFill>
                  <a:srgbClr val="FFFF00"/>
                </a:solidFill>
              </a:rPr>
              <a:t>Hud (SALT-lymfom)		Borrelia (?)</a:t>
            </a:r>
          </a:p>
          <a:p>
            <a:pPr marL="0" indent="0">
              <a:buFont typeface="Wingdings" pitchFamily="2" charset="2"/>
              <a:buNone/>
            </a:pPr>
            <a:r>
              <a:rPr lang="sv-SE" altLang="sv-SE" sz="1600" dirty="0">
                <a:solidFill>
                  <a:srgbClr val="FFFF00"/>
                </a:solidFill>
              </a:rPr>
              <a:t>Tjocktarm			</a:t>
            </a:r>
            <a:r>
              <a:rPr lang="sv-SE" altLang="sv-SE" sz="1600" dirty="0" err="1">
                <a:solidFill>
                  <a:srgbClr val="FFFF00"/>
                </a:solidFill>
              </a:rPr>
              <a:t>Campylobacter</a:t>
            </a:r>
            <a:r>
              <a:rPr lang="sv-SE" altLang="sv-SE" sz="1600" dirty="0">
                <a:solidFill>
                  <a:srgbClr val="FFFF00"/>
                </a:solidFill>
              </a:rPr>
              <a:t> (??), H pylori (???)</a:t>
            </a:r>
          </a:p>
          <a:p>
            <a:pPr marL="0" indent="0">
              <a:buFont typeface="Wingdings" pitchFamily="2" charset="2"/>
              <a:buNone/>
            </a:pPr>
            <a:r>
              <a:rPr lang="sv-SE" altLang="sv-SE" sz="1600" dirty="0" err="1">
                <a:solidFill>
                  <a:srgbClr val="FFFF00"/>
                </a:solidFill>
              </a:rPr>
              <a:t>Dura</a:t>
            </a:r>
            <a:r>
              <a:rPr lang="sv-SE" altLang="sv-SE" sz="1600" dirty="0">
                <a:solidFill>
                  <a:srgbClr val="FFFF00"/>
                </a:solidFill>
              </a:rPr>
              <a:t>			?</a:t>
            </a:r>
          </a:p>
          <a:p>
            <a:pPr marL="0" indent="0">
              <a:buFont typeface="Wingdings" pitchFamily="2" charset="2"/>
              <a:buNone/>
            </a:pPr>
            <a:r>
              <a:rPr lang="sv-SE" altLang="sv-SE" sz="1600" dirty="0">
                <a:solidFill>
                  <a:srgbClr val="FFFF00"/>
                </a:solidFill>
              </a:rPr>
              <a:t>Lever			? (Hepatit C, men då oftare </a:t>
            </a:r>
            <a:r>
              <a:rPr lang="sv-SE" altLang="sv-SE" sz="1600" dirty="0" err="1">
                <a:solidFill>
                  <a:srgbClr val="FFFF00"/>
                </a:solidFill>
              </a:rPr>
              <a:t>nodalt</a:t>
            </a:r>
            <a:r>
              <a:rPr lang="sv-SE" altLang="sv-SE" sz="1600" dirty="0">
                <a:solidFill>
                  <a:srgbClr val="FFFF00"/>
                </a:solidFill>
              </a:rPr>
              <a:t> MZL)</a:t>
            </a:r>
          </a:p>
          <a:p>
            <a:pPr marL="0" indent="0">
              <a:buFont typeface="Wingdings" pitchFamily="2" charset="2"/>
              <a:buNone/>
            </a:pPr>
            <a:r>
              <a:rPr lang="sv-SE" altLang="sv-SE" sz="1600" dirty="0">
                <a:solidFill>
                  <a:srgbClr val="FFFF00"/>
                </a:solidFill>
              </a:rPr>
              <a:t>Bröst			?</a:t>
            </a:r>
          </a:p>
          <a:p>
            <a:pPr marL="0" indent="0">
              <a:buFont typeface="Wingdings" pitchFamily="2" charset="2"/>
              <a:buNone/>
            </a:pPr>
            <a:r>
              <a:rPr lang="sv-SE" altLang="sv-SE" sz="1600" dirty="0">
                <a:solidFill>
                  <a:srgbClr val="FFFF00"/>
                </a:solidFill>
              </a:rPr>
              <a:t>Benmärg			? (</a:t>
            </a:r>
            <a:r>
              <a:rPr lang="sv-SE" altLang="sv-SE" sz="1600" dirty="0" err="1">
                <a:solidFill>
                  <a:srgbClr val="FFFF00"/>
                </a:solidFill>
              </a:rPr>
              <a:t>Spleniskt</a:t>
            </a:r>
            <a:r>
              <a:rPr lang="sv-SE" altLang="sv-SE" sz="1600" dirty="0">
                <a:solidFill>
                  <a:srgbClr val="FFFF00"/>
                </a:solidFill>
              </a:rPr>
              <a:t> MZL med normalstor mjälte?)</a:t>
            </a:r>
          </a:p>
          <a:p>
            <a:pPr marL="0" indent="0">
              <a:buFont typeface="Wingdings" pitchFamily="2" charset="2"/>
              <a:buNone/>
            </a:pPr>
            <a:endParaRPr lang="sv-SE" altLang="sv-SE" sz="1600" dirty="0">
              <a:solidFill>
                <a:srgbClr val="FFFF00"/>
              </a:solidFill>
            </a:endParaRPr>
          </a:p>
          <a:p>
            <a:pPr marL="0" indent="0">
              <a:buFont typeface="Wingdings" pitchFamily="2" charset="2"/>
              <a:buNone/>
            </a:pPr>
            <a:endParaRPr lang="sv-SE" altLang="sv-SE" sz="1600" dirty="0">
              <a:solidFill>
                <a:srgbClr val="FFFF00"/>
              </a:solidFill>
            </a:endParaRPr>
          </a:p>
          <a:p>
            <a:pPr marL="0" indent="0">
              <a:buFont typeface="Wingdings" pitchFamily="2" charset="2"/>
              <a:buNone/>
            </a:pPr>
            <a:endParaRPr lang="sv-SE" altLang="sv-SE" sz="1600" dirty="0">
              <a:solidFill>
                <a:srgbClr val="FFFF00"/>
              </a:solidFill>
            </a:endParaRPr>
          </a:p>
        </p:txBody>
      </p:sp>
    </p:spTree>
    <p:extLst>
      <p:ext uri="{BB962C8B-B14F-4D97-AF65-F5344CB8AC3E}">
        <p14:creationId xmlns:p14="http://schemas.microsoft.com/office/powerpoint/2010/main" val="11602141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38BEAFC8-AD8D-430C-B1B8-EC58A2573872}"/>
              </a:ext>
            </a:extLst>
          </p:cNvPr>
          <p:cNvPicPr>
            <a:picLocks noChangeAspect="1"/>
          </p:cNvPicPr>
          <p:nvPr/>
        </p:nvPicPr>
        <p:blipFill rotWithShape="1">
          <a:blip r:embed="rId2"/>
          <a:srcRect l="24167" t="31088" r="27083" b="9532"/>
          <a:stretch/>
        </p:blipFill>
        <p:spPr>
          <a:xfrm>
            <a:off x="228600" y="95250"/>
            <a:ext cx="7633046" cy="4762499"/>
          </a:xfrm>
          <a:prstGeom prst="rect">
            <a:avLst/>
          </a:prstGeom>
        </p:spPr>
      </p:pic>
    </p:spTree>
    <p:extLst>
      <p:ext uri="{BB962C8B-B14F-4D97-AF65-F5344CB8AC3E}">
        <p14:creationId xmlns:p14="http://schemas.microsoft.com/office/powerpoint/2010/main" val="11737932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5FB6686E-81FE-440E-9BA4-29703E7575C4}"/>
              </a:ext>
            </a:extLst>
          </p:cNvPr>
          <p:cNvPicPr>
            <a:picLocks noChangeAspect="1"/>
          </p:cNvPicPr>
          <p:nvPr/>
        </p:nvPicPr>
        <p:blipFill rotWithShape="1">
          <a:blip r:embed="rId2"/>
          <a:srcRect l="25208" t="34749" r="26771" b="3838"/>
          <a:stretch/>
        </p:blipFill>
        <p:spPr>
          <a:xfrm>
            <a:off x="314325" y="252413"/>
            <a:ext cx="7080890" cy="4638674"/>
          </a:xfrm>
          <a:prstGeom prst="rect">
            <a:avLst/>
          </a:prstGeom>
        </p:spPr>
      </p:pic>
    </p:spTree>
    <p:extLst>
      <p:ext uri="{BB962C8B-B14F-4D97-AF65-F5344CB8AC3E}">
        <p14:creationId xmlns:p14="http://schemas.microsoft.com/office/powerpoint/2010/main" val="37450547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72D19D4-4ECA-435D-AAC0-A0B3BFE5D35B}"/>
              </a:ext>
            </a:extLst>
          </p:cNvPr>
          <p:cNvSpPr txBox="1">
            <a:spLocks noChangeArrowheads="1"/>
          </p:cNvSpPr>
          <p:nvPr/>
        </p:nvSpPr>
        <p:spPr>
          <a:xfrm>
            <a:off x="218647" y="0"/>
            <a:ext cx="8203686" cy="523430"/>
          </a:xfrm>
          <a:prstGeom prst="rect">
            <a:avLst/>
          </a:prstGeom>
        </p:spPr>
        <p:txBody>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Arial" pitchFamily="34" charset="0"/>
                <a:ea typeface="+mj-ea"/>
                <a:cs typeface="Arial"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v-SE" altLang="sv-SE" sz="2400" dirty="0"/>
              <a:t>Övriga MALT-lymfom</a:t>
            </a:r>
          </a:p>
        </p:txBody>
      </p:sp>
      <p:sp>
        <p:nvSpPr>
          <p:cNvPr id="3" name="Rectangle 3">
            <a:extLst>
              <a:ext uri="{FF2B5EF4-FFF2-40B4-BE49-F238E27FC236}">
                <a16:creationId xmlns:a16="http://schemas.microsoft.com/office/drawing/2014/main" id="{7509BE7D-B621-4F45-935D-F441F825A668}"/>
              </a:ext>
            </a:extLst>
          </p:cNvPr>
          <p:cNvSpPr txBox="1">
            <a:spLocks noChangeArrowheads="1"/>
          </p:cNvSpPr>
          <p:nvPr/>
        </p:nvSpPr>
        <p:spPr>
          <a:xfrm>
            <a:off x="218647" y="478420"/>
            <a:ext cx="6000670" cy="3693529"/>
          </a:xfrm>
          <a:prstGeom prst="rect">
            <a:avLst/>
          </a:prstGeom>
        </p:spPr>
        <p:txBody>
          <a:bodyPr vert="horz" lIns="91440" tIns="45720" rIns="91440" bIns="45720" rtlCol="0" anchor="t">
            <a:normAutofit/>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0" indent="0">
              <a:buFont typeface="Wingdings" pitchFamily="2" charset="2"/>
              <a:buNone/>
            </a:pPr>
            <a:r>
              <a:rPr lang="sv-SE" altLang="sv-SE" sz="1600" dirty="0">
                <a:solidFill>
                  <a:srgbClr val="FFFF00"/>
                </a:solidFill>
              </a:rPr>
              <a:t>Stråla kurativt vid lokaliserad sjukdom.</a:t>
            </a:r>
          </a:p>
          <a:p>
            <a:pPr marL="0" indent="0">
              <a:buFont typeface="Wingdings" pitchFamily="2" charset="2"/>
              <a:buNone/>
            </a:pPr>
            <a:endParaRPr lang="sv-SE" altLang="sv-SE" sz="1600" dirty="0">
              <a:solidFill>
                <a:srgbClr val="FFFF00"/>
              </a:solidFill>
            </a:endParaRPr>
          </a:p>
          <a:p>
            <a:pPr marL="0" indent="0">
              <a:buFont typeface="Wingdings" pitchFamily="2" charset="2"/>
              <a:buNone/>
            </a:pPr>
            <a:r>
              <a:rPr lang="sv-SE" altLang="sv-SE" sz="1600" dirty="0">
                <a:solidFill>
                  <a:srgbClr val="FFFF00"/>
                </a:solidFill>
              </a:rPr>
              <a:t>Bota underliggande (förmodad) infektiös genes till sjukdom: hepatit C, struma, </a:t>
            </a:r>
            <a:r>
              <a:rPr lang="sv-SE" altLang="sv-SE" sz="1600" dirty="0" err="1">
                <a:solidFill>
                  <a:srgbClr val="FFFF00"/>
                </a:solidFill>
              </a:rPr>
              <a:t>chlamydia</a:t>
            </a:r>
            <a:r>
              <a:rPr lang="sv-SE" altLang="sv-SE" sz="1600" dirty="0">
                <a:solidFill>
                  <a:srgbClr val="FFFF00"/>
                </a:solidFill>
              </a:rPr>
              <a:t> osv.</a:t>
            </a:r>
          </a:p>
          <a:p>
            <a:pPr marL="0" indent="0">
              <a:buFont typeface="Wingdings" pitchFamily="2" charset="2"/>
              <a:buNone/>
            </a:pPr>
            <a:endParaRPr lang="sv-SE" altLang="sv-SE" sz="1600" dirty="0">
              <a:solidFill>
                <a:srgbClr val="FFFF00"/>
              </a:solidFill>
            </a:endParaRPr>
          </a:p>
          <a:p>
            <a:pPr marL="0" indent="0">
              <a:buFont typeface="Wingdings" pitchFamily="2" charset="2"/>
              <a:buNone/>
            </a:pPr>
            <a:r>
              <a:rPr lang="sv-SE" altLang="sv-SE" sz="1600" dirty="0">
                <a:solidFill>
                  <a:srgbClr val="FFFF00"/>
                </a:solidFill>
              </a:rPr>
              <a:t>Spridda MALT-lymfom med indikation för behandling: </a:t>
            </a:r>
          </a:p>
          <a:p>
            <a:pPr marL="0" indent="0">
              <a:buFont typeface="Wingdings" pitchFamily="2" charset="2"/>
              <a:buNone/>
            </a:pPr>
            <a:r>
              <a:rPr lang="sv-SE" altLang="sv-SE" sz="1600" dirty="0">
                <a:solidFill>
                  <a:srgbClr val="FFFF00"/>
                </a:solidFill>
              </a:rPr>
              <a:t>R singel som vid FL (det har gått bra i våra nordiska studier)</a:t>
            </a:r>
          </a:p>
          <a:p>
            <a:pPr marL="0" indent="0">
              <a:buFont typeface="Wingdings" pitchFamily="2" charset="2"/>
              <a:buNone/>
            </a:pPr>
            <a:r>
              <a:rPr lang="sv-SE" altLang="sv-SE" sz="1600" dirty="0">
                <a:solidFill>
                  <a:srgbClr val="FFFF00"/>
                </a:solidFill>
              </a:rPr>
              <a:t>R-</a:t>
            </a:r>
            <a:r>
              <a:rPr lang="sv-SE" altLang="sv-SE" sz="1600" dirty="0" err="1">
                <a:solidFill>
                  <a:srgbClr val="FFFF00"/>
                </a:solidFill>
              </a:rPr>
              <a:t>bendamustin</a:t>
            </a:r>
            <a:r>
              <a:rPr lang="sv-SE" altLang="sv-SE" sz="1600" dirty="0">
                <a:solidFill>
                  <a:srgbClr val="FFFF00"/>
                </a:solidFill>
              </a:rPr>
              <a:t> som vid FL (fungerade i Rummels studie)</a:t>
            </a:r>
          </a:p>
        </p:txBody>
      </p:sp>
      <p:pic>
        <p:nvPicPr>
          <p:cNvPr id="6" name="Bildobjekt 5">
            <a:extLst>
              <a:ext uri="{FF2B5EF4-FFF2-40B4-BE49-F238E27FC236}">
                <a16:creationId xmlns:a16="http://schemas.microsoft.com/office/drawing/2014/main" id="{5A59A406-D74D-4A66-A921-F31CB69E9108}"/>
              </a:ext>
            </a:extLst>
          </p:cNvPr>
          <p:cNvPicPr>
            <a:picLocks noChangeAspect="1"/>
          </p:cNvPicPr>
          <p:nvPr/>
        </p:nvPicPr>
        <p:blipFill rotWithShape="1">
          <a:blip r:embed="rId2"/>
          <a:srcRect l="7983" t="22500" r="27143" b="5737"/>
          <a:stretch/>
        </p:blipFill>
        <p:spPr>
          <a:xfrm>
            <a:off x="299677" y="3062461"/>
            <a:ext cx="3258031" cy="1952172"/>
          </a:xfrm>
          <a:prstGeom prst="rect">
            <a:avLst/>
          </a:prstGeom>
        </p:spPr>
      </p:pic>
      <p:sp>
        <p:nvSpPr>
          <p:cNvPr id="7" name="textruta 6">
            <a:extLst>
              <a:ext uri="{FF2B5EF4-FFF2-40B4-BE49-F238E27FC236}">
                <a16:creationId xmlns:a16="http://schemas.microsoft.com/office/drawing/2014/main" id="{3E0340C9-E396-4773-895F-E0D4690DE57D}"/>
              </a:ext>
            </a:extLst>
          </p:cNvPr>
          <p:cNvSpPr txBox="1"/>
          <p:nvPr/>
        </p:nvSpPr>
        <p:spPr>
          <a:xfrm>
            <a:off x="3557708" y="4692377"/>
            <a:ext cx="2283357" cy="338554"/>
          </a:xfrm>
          <a:prstGeom prst="rect">
            <a:avLst/>
          </a:prstGeom>
          <a:noFill/>
        </p:spPr>
        <p:txBody>
          <a:bodyPr wrap="square">
            <a:spAutoFit/>
          </a:bodyPr>
          <a:lstStyle/>
          <a:p>
            <a:r>
              <a:rPr lang="sv-SE" sz="1600" dirty="0" err="1">
                <a:solidFill>
                  <a:srgbClr val="FF0000"/>
                </a:solidFill>
                <a:effectLst>
                  <a:outerShdw blurRad="38100" dist="38100" dir="2700000" algn="tl">
                    <a:srgbClr val="000000">
                      <a:alpha val="43137"/>
                    </a:srgbClr>
                  </a:outerShdw>
                </a:effectLst>
                <a:latin typeface="Arial" pitchFamily="34" charset="0"/>
                <a:cs typeface="Arial" pitchFamily="34" charset="0"/>
              </a:rPr>
              <a:t>Lockmer</a:t>
            </a:r>
            <a:r>
              <a:rPr lang="sv-SE" sz="1600" dirty="0">
                <a:solidFill>
                  <a:srgbClr val="FF0000"/>
                </a:solidFill>
                <a:effectLst>
                  <a:outerShdw blurRad="38100" dist="38100" dir="2700000" algn="tl">
                    <a:srgbClr val="000000">
                      <a:alpha val="43137"/>
                    </a:srgbClr>
                  </a:outerShdw>
                </a:effectLst>
                <a:latin typeface="Arial" pitchFamily="34" charset="0"/>
                <a:cs typeface="Arial" pitchFamily="34" charset="0"/>
              </a:rPr>
              <a:t> 2018</a:t>
            </a:r>
          </a:p>
        </p:txBody>
      </p:sp>
    </p:spTree>
    <p:extLst>
      <p:ext uri="{BB962C8B-B14F-4D97-AF65-F5344CB8AC3E}">
        <p14:creationId xmlns:p14="http://schemas.microsoft.com/office/powerpoint/2010/main" val="14514648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72D19D4-4ECA-435D-AAC0-A0B3BFE5D35B}"/>
              </a:ext>
            </a:extLst>
          </p:cNvPr>
          <p:cNvSpPr txBox="1">
            <a:spLocks noChangeArrowheads="1"/>
          </p:cNvSpPr>
          <p:nvPr/>
        </p:nvSpPr>
        <p:spPr>
          <a:xfrm>
            <a:off x="218647" y="0"/>
            <a:ext cx="8203686" cy="523430"/>
          </a:xfrm>
          <a:prstGeom prst="rect">
            <a:avLst/>
          </a:prstGeom>
        </p:spPr>
        <p:txBody>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Arial" pitchFamily="34" charset="0"/>
                <a:ea typeface="+mj-ea"/>
                <a:cs typeface="Arial"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v-SE" altLang="sv-SE" sz="2400" dirty="0" err="1"/>
              <a:t>Nodala</a:t>
            </a:r>
            <a:r>
              <a:rPr lang="sv-SE" altLang="sv-SE" sz="2400" dirty="0"/>
              <a:t> MZL (NMZL)</a:t>
            </a:r>
          </a:p>
        </p:txBody>
      </p:sp>
      <p:sp>
        <p:nvSpPr>
          <p:cNvPr id="3" name="Rectangle 3">
            <a:extLst>
              <a:ext uri="{FF2B5EF4-FFF2-40B4-BE49-F238E27FC236}">
                <a16:creationId xmlns:a16="http://schemas.microsoft.com/office/drawing/2014/main" id="{7509BE7D-B621-4F45-935D-F441F825A668}"/>
              </a:ext>
            </a:extLst>
          </p:cNvPr>
          <p:cNvSpPr txBox="1">
            <a:spLocks noChangeArrowheads="1"/>
          </p:cNvSpPr>
          <p:nvPr/>
        </p:nvSpPr>
        <p:spPr>
          <a:xfrm>
            <a:off x="218646" y="478420"/>
            <a:ext cx="6686979" cy="3693529"/>
          </a:xfrm>
          <a:prstGeom prst="rect">
            <a:avLst/>
          </a:prstGeom>
        </p:spPr>
        <p:txBody>
          <a:bodyPr vert="horz" lIns="91440" tIns="45720" rIns="91440" bIns="45720" rtlCol="0" anchor="t">
            <a:normAutofit/>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0" indent="0">
              <a:buNone/>
            </a:pPr>
            <a:r>
              <a:rPr lang="sv-SE" altLang="sv-SE" sz="1600" dirty="0">
                <a:solidFill>
                  <a:srgbClr val="FFFF00"/>
                </a:solidFill>
              </a:rPr>
              <a:t>Behandlas (utan större evidens) som FL (men inget R-CHOP). Behandla hepatit C!</a:t>
            </a:r>
          </a:p>
          <a:p>
            <a:pPr marL="0" indent="0">
              <a:buFont typeface="Wingdings" pitchFamily="2" charset="2"/>
              <a:buNone/>
            </a:pPr>
            <a:endParaRPr lang="sv-SE" altLang="sv-SE" sz="1600" dirty="0">
              <a:solidFill>
                <a:srgbClr val="FFFF00"/>
              </a:solidFill>
            </a:endParaRPr>
          </a:p>
          <a:p>
            <a:pPr marL="0" indent="0">
              <a:buFont typeface="Wingdings" pitchFamily="2" charset="2"/>
              <a:buNone/>
            </a:pPr>
            <a:r>
              <a:rPr lang="sv-SE" altLang="sv-SE" sz="1600" dirty="0">
                <a:solidFill>
                  <a:srgbClr val="FFFF00"/>
                </a:solidFill>
              </a:rPr>
              <a:t>Tidiga återfall (POD24+) skall gå till ASCT – prognosen är lik FL men om någon skillnad är den sämre.</a:t>
            </a:r>
          </a:p>
          <a:p>
            <a:pPr marL="0" indent="0">
              <a:buFont typeface="Wingdings" pitchFamily="2" charset="2"/>
              <a:buNone/>
            </a:pPr>
            <a:endParaRPr lang="sv-SE" altLang="sv-SE" sz="1600" dirty="0">
              <a:solidFill>
                <a:srgbClr val="FFFF00"/>
              </a:solidFill>
            </a:endParaRPr>
          </a:p>
          <a:p>
            <a:pPr marL="0" indent="0">
              <a:buFont typeface="Wingdings" pitchFamily="2" charset="2"/>
              <a:buNone/>
            </a:pPr>
            <a:endParaRPr lang="sv-SE" altLang="sv-SE" sz="1600" dirty="0">
              <a:solidFill>
                <a:srgbClr val="FFFF00"/>
              </a:solidFill>
            </a:endParaRPr>
          </a:p>
        </p:txBody>
      </p:sp>
    </p:spTree>
    <p:extLst>
      <p:ext uri="{BB962C8B-B14F-4D97-AF65-F5344CB8AC3E}">
        <p14:creationId xmlns:p14="http://schemas.microsoft.com/office/powerpoint/2010/main" val="3904945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3903CE26-9B61-FA6E-8A01-353760A54F7C}"/>
              </a:ext>
            </a:extLst>
          </p:cNvPr>
          <p:cNvPicPr>
            <a:picLocks noChangeAspect="1"/>
          </p:cNvPicPr>
          <p:nvPr/>
        </p:nvPicPr>
        <p:blipFill rotWithShape="1">
          <a:blip r:embed="rId3"/>
          <a:srcRect l="16641" t="30417" r="58202" b="23472"/>
          <a:stretch/>
        </p:blipFill>
        <p:spPr>
          <a:xfrm>
            <a:off x="5738382" y="195263"/>
            <a:ext cx="3305770" cy="3408434"/>
          </a:xfrm>
          <a:prstGeom prst="rect">
            <a:avLst/>
          </a:prstGeom>
        </p:spPr>
      </p:pic>
      <p:sp>
        <p:nvSpPr>
          <p:cNvPr id="563203" name="Rectangle 3">
            <a:extLst>
              <a:ext uri="{FF2B5EF4-FFF2-40B4-BE49-F238E27FC236}">
                <a16:creationId xmlns:a16="http://schemas.microsoft.com/office/drawing/2014/main" id="{3A83BC0D-1D13-0ACA-2269-8F22635A9213}"/>
              </a:ext>
            </a:extLst>
          </p:cNvPr>
          <p:cNvSpPr>
            <a:spLocks noChangeArrowheads="1"/>
          </p:cNvSpPr>
          <p:nvPr/>
        </p:nvSpPr>
        <p:spPr bwMode="auto">
          <a:xfrm>
            <a:off x="1439466" y="735807"/>
            <a:ext cx="6561534" cy="431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1pPr>
            <a:lvl2pPr marL="830263" indent="-285750" algn="l">
              <a:spcBef>
                <a:spcPct val="20000"/>
              </a:spcBef>
              <a:buFont typeface="Wingdings" panose="05000000000000000000" pitchFamily="2" charset="2"/>
              <a:buChar char="à"/>
              <a:defRPr>
                <a:solidFill>
                  <a:schemeClr val="tx1"/>
                </a:solidFill>
                <a:latin typeface="Arial" panose="020B0604020202020204" pitchFamily="34" charset="0"/>
              </a:defRPr>
            </a:lvl2pPr>
            <a:lvl3pPr marL="1238250" indent="-228600" algn="l">
              <a:spcBef>
                <a:spcPct val="20000"/>
              </a:spcBef>
              <a:buClr>
                <a:schemeClr val="accent1"/>
              </a:buClr>
              <a:buFont typeface="Wingdings" panose="05000000000000000000" pitchFamily="2" charset="2"/>
              <a:buChar char="§"/>
              <a:defRPr sz="1600">
                <a:solidFill>
                  <a:schemeClr val="accent1"/>
                </a:solidFill>
                <a:latin typeface="Arial" panose="020B0604020202020204" pitchFamily="34" charset="0"/>
              </a:defRPr>
            </a:lvl3pPr>
            <a:lvl4pPr marL="1646238" indent="-228600" algn="l">
              <a:spcBef>
                <a:spcPct val="20000"/>
              </a:spcBef>
              <a:buFont typeface="Wingdings" panose="05000000000000000000" pitchFamily="2" charset="2"/>
              <a:buChar char="à"/>
              <a:defRPr sz="1400">
                <a:solidFill>
                  <a:schemeClr val="tx1"/>
                </a:solidFill>
                <a:latin typeface="Arial" panose="020B0604020202020204" pitchFamily="34" charset="0"/>
              </a:defRPr>
            </a:lvl4pPr>
            <a:lvl5pPr marL="2057400" indent="-228600" algn="l">
              <a:spcBef>
                <a:spcPct val="20000"/>
              </a:spcBef>
              <a:buClr>
                <a:schemeClr val="accent1"/>
              </a:buClr>
              <a:buFont typeface="Wingdings" panose="05000000000000000000" pitchFamily="2" charset="2"/>
              <a:defRPr sz="2000">
                <a:solidFill>
                  <a:schemeClr val="tx1"/>
                </a:solidFill>
                <a:latin typeface="Arial" panose="020B0604020202020204" pitchFamily="34" charset="0"/>
              </a:defRPr>
            </a:lvl5pPr>
            <a:lvl6pPr marL="2514600" indent="-228600" fontAlgn="base">
              <a:spcBef>
                <a:spcPct val="20000"/>
              </a:spcBef>
              <a:spcAft>
                <a:spcPct val="0"/>
              </a:spcAft>
              <a:buClr>
                <a:schemeClr val="accent1"/>
              </a:buClr>
              <a:buFont typeface="Wingdings" panose="05000000000000000000" pitchFamily="2" charset="2"/>
              <a:defRPr sz="2000">
                <a:solidFill>
                  <a:schemeClr val="tx1"/>
                </a:solidFill>
                <a:latin typeface="Arial" panose="020B0604020202020204" pitchFamily="34" charset="0"/>
              </a:defRPr>
            </a:lvl6pPr>
            <a:lvl7pPr marL="2971800" indent="-228600" fontAlgn="base">
              <a:spcBef>
                <a:spcPct val="20000"/>
              </a:spcBef>
              <a:spcAft>
                <a:spcPct val="0"/>
              </a:spcAft>
              <a:buClr>
                <a:schemeClr val="accent1"/>
              </a:buClr>
              <a:buFont typeface="Wingdings" panose="05000000000000000000" pitchFamily="2" charset="2"/>
              <a:defRPr sz="2000">
                <a:solidFill>
                  <a:schemeClr val="tx1"/>
                </a:solidFill>
                <a:latin typeface="Arial" panose="020B0604020202020204" pitchFamily="34" charset="0"/>
              </a:defRPr>
            </a:lvl7pPr>
            <a:lvl8pPr marL="3429000" indent="-228600" fontAlgn="base">
              <a:spcBef>
                <a:spcPct val="20000"/>
              </a:spcBef>
              <a:spcAft>
                <a:spcPct val="0"/>
              </a:spcAft>
              <a:buClr>
                <a:schemeClr val="accent1"/>
              </a:buClr>
              <a:buFont typeface="Wingdings" panose="05000000000000000000" pitchFamily="2" charset="2"/>
              <a:defRPr sz="2000">
                <a:solidFill>
                  <a:schemeClr val="tx1"/>
                </a:solidFill>
                <a:latin typeface="Arial" panose="020B0604020202020204" pitchFamily="34" charset="0"/>
              </a:defRPr>
            </a:lvl8pPr>
            <a:lvl9pPr marL="3886200" indent="-228600" fontAlgn="base">
              <a:spcBef>
                <a:spcPct val="20000"/>
              </a:spcBef>
              <a:spcAft>
                <a:spcPct val="0"/>
              </a:spcAft>
              <a:buClr>
                <a:schemeClr val="accent1"/>
              </a:buClr>
              <a:buFont typeface="Wingdings" panose="05000000000000000000" pitchFamily="2" charset="2"/>
              <a:defRPr sz="2000">
                <a:solidFill>
                  <a:schemeClr val="tx1"/>
                </a:solidFill>
                <a:latin typeface="Arial" panose="020B0604020202020204" pitchFamily="34" charset="0"/>
              </a:defRPr>
            </a:lvl9pPr>
          </a:lstStyle>
          <a:p>
            <a:pPr eaLnBrk="1" hangingPunct="1">
              <a:buFont typeface="Wingdings" panose="05000000000000000000" pitchFamily="2" charset="2"/>
              <a:buNone/>
            </a:pPr>
            <a:endParaRPr lang="sv-SE" altLang="sv-SE" sz="1800"/>
          </a:p>
        </p:txBody>
      </p:sp>
      <p:sp>
        <p:nvSpPr>
          <p:cNvPr id="563204" name="Rectangle 4">
            <a:extLst>
              <a:ext uri="{FF2B5EF4-FFF2-40B4-BE49-F238E27FC236}">
                <a16:creationId xmlns:a16="http://schemas.microsoft.com/office/drawing/2014/main" id="{20B5F7AA-541D-8B3B-E888-5AAF3A1534FB}"/>
              </a:ext>
            </a:extLst>
          </p:cNvPr>
          <p:cNvSpPr>
            <a:spLocks noGrp="1" noChangeArrowheads="1"/>
          </p:cNvSpPr>
          <p:nvPr>
            <p:ph type="title"/>
          </p:nvPr>
        </p:nvSpPr>
        <p:spPr>
          <a:xfrm>
            <a:off x="447213" y="195263"/>
            <a:ext cx="5829300" cy="356169"/>
          </a:xfrm>
        </p:spPr>
        <p:txBody>
          <a:bodyPr/>
          <a:lstStyle/>
          <a:p>
            <a:r>
              <a:rPr lang="sv-SE" altLang="sv-SE" sz="1800" dirty="0"/>
              <a:t>FLIPI</a:t>
            </a:r>
          </a:p>
        </p:txBody>
      </p:sp>
      <p:graphicFrame>
        <p:nvGraphicFramePr>
          <p:cNvPr id="563223" name="Group 23">
            <a:extLst>
              <a:ext uri="{FF2B5EF4-FFF2-40B4-BE49-F238E27FC236}">
                <a16:creationId xmlns:a16="http://schemas.microsoft.com/office/drawing/2014/main" id="{0691B944-34CA-FDF0-A816-36B22770AD47}"/>
              </a:ext>
            </a:extLst>
          </p:cNvPr>
          <p:cNvGraphicFramePr>
            <a:graphicFrameLocks noGrp="1"/>
          </p:cNvGraphicFramePr>
          <p:nvPr>
            <p:ph sz="half" idx="2"/>
            <p:extLst>
              <p:ext uri="{D42A27DB-BD31-4B8C-83A1-F6EECF244321}">
                <p14:modId xmlns:p14="http://schemas.microsoft.com/office/powerpoint/2010/main" val="1032817574"/>
              </p:ext>
            </p:extLst>
          </p:nvPr>
        </p:nvGraphicFramePr>
        <p:xfrm>
          <a:off x="447213" y="551432"/>
          <a:ext cx="3132534" cy="3835004"/>
        </p:xfrm>
        <a:graphic>
          <a:graphicData uri="http://schemas.openxmlformats.org/drawingml/2006/table">
            <a:tbl>
              <a:tblPr/>
              <a:tblGrid>
                <a:gridCol w="3132534">
                  <a:extLst>
                    <a:ext uri="{9D8B030D-6E8A-4147-A177-3AD203B41FA5}">
                      <a16:colId xmlns:a16="http://schemas.microsoft.com/office/drawing/2014/main" val="2387590906"/>
                    </a:ext>
                  </a:extLst>
                </a:gridCol>
              </a:tblGrid>
              <a:tr h="594122">
                <a:tc>
                  <a:txBody>
                    <a:bodyPr/>
                    <a:lstStyle>
                      <a:lvl1pPr marL="342900" indent="-342900" algn="l">
                        <a:spcBef>
                          <a:spcPct val="20000"/>
                        </a:spcBef>
                        <a:buClr>
                          <a:schemeClr val="accent1"/>
                        </a:buClr>
                        <a:buFont typeface="Wingdings" panose="05000000000000000000" pitchFamily="2" charset="2"/>
                        <a:defRPr>
                          <a:solidFill>
                            <a:schemeClr val="tx1"/>
                          </a:solidFill>
                          <a:latin typeface="Arial" panose="020B0604020202020204" pitchFamily="34" charset="0"/>
                        </a:defRPr>
                      </a:lvl1pPr>
                      <a:lvl2pPr marL="742950" indent="-285750" algn="l">
                        <a:spcBef>
                          <a:spcPct val="20000"/>
                        </a:spcBef>
                        <a:buFont typeface="Wingdings" panose="05000000000000000000" pitchFamily="2" charset="2"/>
                        <a:defRPr sz="1600">
                          <a:solidFill>
                            <a:schemeClr val="tx1"/>
                          </a:solidFill>
                          <a:latin typeface="Arial" panose="020B0604020202020204" pitchFamily="34" charset="0"/>
                        </a:defRPr>
                      </a:lvl2pPr>
                      <a:lvl3pPr marL="1143000" indent="-228600" algn="l">
                        <a:spcBef>
                          <a:spcPct val="20000"/>
                        </a:spcBef>
                        <a:buClr>
                          <a:schemeClr val="accent1"/>
                        </a:buClr>
                        <a:buFont typeface="Wingdings" panose="05000000000000000000" pitchFamily="2" charset="2"/>
                        <a:defRPr sz="1400">
                          <a:solidFill>
                            <a:schemeClr val="accent1"/>
                          </a:solidFill>
                          <a:latin typeface="Arial" panose="020B0604020202020204" pitchFamily="34" charset="0"/>
                        </a:defRPr>
                      </a:lvl3pPr>
                      <a:lvl4pPr marL="1600200" indent="-228600" algn="l">
                        <a:spcBef>
                          <a:spcPct val="20000"/>
                        </a:spcBef>
                        <a:buFont typeface="Wingdings" panose="05000000000000000000" pitchFamily="2" charset="2"/>
                        <a:defRPr sz="1200">
                          <a:solidFill>
                            <a:schemeClr val="tx1"/>
                          </a:solidFill>
                          <a:latin typeface="Arial" panose="020B0604020202020204" pitchFamily="34" charset="0"/>
                        </a:defRPr>
                      </a:lvl4pPr>
                      <a:lvl5pPr algn="l">
                        <a:spcBef>
                          <a:spcPct val="20000"/>
                        </a:spcBef>
                        <a:buClr>
                          <a:schemeClr val="accent1"/>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GB" altLang="sv-SE" sz="1100" b="1" i="0" u="none" strike="noStrike" cap="none" normalizeH="0" baseline="0" dirty="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Factor</a:t>
                      </a:r>
                      <a:endParaRPr kumimoji="0" lang="en-GB" altLang="sv-SE" sz="1100" b="1" i="0" u="none" strike="noStrike" cap="none" normalizeH="0" baseline="0" dirty="0">
                        <a:ln>
                          <a:noFill/>
                        </a:ln>
                        <a:solidFill>
                          <a:schemeClr val="bg2"/>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272020683"/>
                  </a:ext>
                </a:extLst>
              </a:tr>
              <a:tr h="526256">
                <a:tc>
                  <a:txBody>
                    <a:bodyPr/>
                    <a:lstStyle>
                      <a:lvl1pPr marL="342900" indent="-342900" algn="l">
                        <a:spcBef>
                          <a:spcPct val="20000"/>
                        </a:spcBef>
                        <a:buClr>
                          <a:schemeClr val="accent1"/>
                        </a:buClr>
                        <a:buFont typeface="Wingdings" panose="05000000000000000000" pitchFamily="2" charset="2"/>
                        <a:defRPr>
                          <a:solidFill>
                            <a:schemeClr val="tx1"/>
                          </a:solidFill>
                          <a:latin typeface="Arial" panose="020B0604020202020204" pitchFamily="34" charset="0"/>
                        </a:defRPr>
                      </a:lvl1pPr>
                      <a:lvl2pPr marL="742950" indent="-285750" algn="l">
                        <a:spcBef>
                          <a:spcPct val="20000"/>
                        </a:spcBef>
                        <a:buFont typeface="Wingdings" panose="05000000000000000000" pitchFamily="2" charset="2"/>
                        <a:defRPr sz="1600">
                          <a:solidFill>
                            <a:schemeClr val="tx1"/>
                          </a:solidFill>
                          <a:latin typeface="Arial" panose="020B0604020202020204" pitchFamily="34" charset="0"/>
                        </a:defRPr>
                      </a:lvl2pPr>
                      <a:lvl3pPr marL="1143000" indent="-228600" algn="l">
                        <a:spcBef>
                          <a:spcPct val="20000"/>
                        </a:spcBef>
                        <a:buClr>
                          <a:schemeClr val="accent1"/>
                        </a:buClr>
                        <a:buFont typeface="Wingdings" panose="05000000000000000000" pitchFamily="2" charset="2"/>
                        <a:defRPr sz="1400">
                          <a:solidFill>
                            <a:schemeClr val="accent1"/>
                          </a:solidFill>
                          <a:latin typeface="Arial" panose="020B0604020202020204" pitchFamily="34" charset="0"/>
                        </a:defRPr>
                      </a:lvl3pPr>
                      <a:lvl4pPr marL="1600200" indent="-228600" algn="l">
                        <a:spcBef>
                          <a:spcPct val="20000"/>
                        </a:spcBef>
                        <a:buFont typeface="Wingdings" panose="05000000000000000000" pitchFamily="2" charset="2"/>
                        <a:defRPr sz="1200">
                          <a:solidFill>
                            <a:schemeClr val="tx1"/>
                          </a:solidFill>
                          <a:latin typeface="Arial" panose="020B0604020202020204" pitchFamily="34" charset="0"/>
                        </a:defRPr>
                      </a:lvl4pPr>
                      <a:lvl5pPr algn="l">
                        <a:spcBef>
                          <a:spcPct val="20000"/>
                        </a:spcBef>
                        <a:buClr>
                          <a:schemeClr val="accent1"/>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GB" altLang="sv-SE" sz="1100" b="0" i="0" u="none" strike="noStrike" cap="none" normalizeH="0" baseline="0" dirty="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Age &gt;60 years</a:t>
                      </a:r>
                      <a:endParaRPr kumimoji="0" lang="en-GB" altLang="sv-SE" sz="1100" b="0" i="0" u="none" strike="noStrike" cap="none" normalizeH="0" baseline="0" dirty="0">
                        <a:ln>
                          <a:noFill/>
                        </a:ln>
                        <a:solidFill>
                          <a:schemeClr val="bg2"/>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92D050"/>
                    </a:solidFill>
                  </a:tcPr>
                </a:tc>
                <a:extLst>
                  <a:ext uri="{0D108BD9-81ED-4DB2-BD59-A6C34878D82A}">
                    <a16:rowId xmlns:a16="http://schemas.microsoft.com/office/drawing/2014/main" val="2472989761"/>
                  </a:ext>
                </a:extLst>
              </a:tr>
              <a:tr h="528638">
                <a:tc>
                  <a:txBody>
                    <a:bodyPr/>
                    <a:lstStyle>
                      <a:lvl1pPr marL="342900" indent="-342900" algn="l">
                        <a:spcBef>
                          <a:spcPct val="20000"/>
                        </a:spcBef>
                        <a:buClr>
                          <a:schemeClr val="accent1"/>
                        </a:buClr>
                        <a:buFont typeface="Wingdings" panose="05000000000000000000" pitchFamily="2" charset="2"/>
                        <a:defRPr>
                          <a:solidFill>
                            <a:schemeClr val="tx1"/>
                          </a:solidFill>
                          <a:latin typeface="Arial" panose="020B0604020202020204" pitchFamily="34" charset="0"/>
                        </a:defRPr>
                      </a:lvl1pPr>
                      <a:lvl2pPr marL="742950" indent="-285750" algn="l">
                        <a:spcBef>
                          <a:spcPct val="20000"/>
                        </a:spcBef>
                        <a:buFont typeface="Wingdings" panose="05000000000000000000" pitchFamily="2" charset="2"/>
                        <a:defRPr sz="1600">
                          <a:solidFill>
                            <a:schemeClr val="tx1"/>
                          </a:solidFill>
                          <a:latin typeface="Arial" panose="020B0604020202020204" pitchFamily="34" charset="0"/>
                        </a:defRPr>
                      </a:lvl2pPr>
                      <a:lvl3pPr marL="1143000" indent="-228600" algn="l">
                        <a:spcBef>
                          <a:spcPct val="20000"/>
                        </a:spcBef>
                        <a:buClr>
                          <a:schemeClr val="accent1"/>
                        </a:buClr>
                        <a:buFont typeface="Wingdings" panose="05000000000000000000" pitchFamily="2" charset="2"/>
                        <a:defRPr sz="1400">
                          <a:solidFill>
                            <a:schemeClr val="accent1"/>
                          </a:solidFill>
                          <a:latin typeface="Arial" panose="020B0604020202020204" pitchFamily="34" charset="0"/>
                        </a:defRPr>
                      </a:lvl3pPr>
                      <a:lvl4pPr marL="1600200" indent="-228600" algn="l">
                        <a:spcBef>
                          <a:spcPct val="20000"/>
                        </a:spcBef>
                        <a:buFont typeface="Wingdings" panose="05000000000000000000" pitchFamily="2" charset="2"/>
                        <a:defRPr sz="1200">
                          <a:solidFill>
                            <a:schemeClr val="tx1"/>
                          </a:solidFill>
                          <a:latin typeface="Arial" panose="020B0604020202020204" pitchFamily="34" charset="0"/>
                        </a:defRPr>
                      </a:lvl4pPr>
                      <a:lvl5pPr algn="l">
                        <a:spcBef>
                          <a:spcPct val="20000"/>
                        </a:spcBef>
                        <a:buClr>
                          <a:schemeClr val="accent1"/>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GB" altLang="sv-SE" sz="1100" b="0" i="0" u="none" strike="noStrike" cap="none" normalizeH="0" baseline="0" dirty="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Ann Arbor stage III–IV</a:t>
                      </a: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92D050"/>
                    </a:solidFill>
                  </a:tcPr>
                </a:tc>
                <a:extLst>
                  <a:ext uri="{0D108BD9-81ED-4DB2-BD59-A6C34878D82A}">
                    <a16:rowId xmlns:a16="http://schemas.microsoft.com/office/drawing/2014/main" val="2943019121"/>
                  </a:ext>
                </a:extLst>
              </a:tr>
              <a:tr h="526256">
                <a:tc>
                  <a:txBody>
                    <a:bodyPr/>
                    <a:lstStyle>
                      <a:lvl1pPr marL="342900" indent="-342900" algn="l">
                        <a:spcBef>
                          <a:spcPct val="20000"/>
                        </a:spcBef>
                        <a:buClr>
                          <a:schemeClr val="accent1"/>
                        </a:buClr>
                        <a:buFont typeface="Wingdings" panose="05000000000000000000" pitchFamily="2" charset="2"/>
                        <a:defRPr>
                          <a:solidFill>
                            <a:schemeClr val="tx1"/>
                          </a:solidFill>
                          <a:latin typeface="Arial" panose="020B0604020202020204" pitchFamily="34" charset="0"/>
                        </a:defRPr>
                      </a:lvl1pPr>
                      <a:lvl2pPr marL="742950" indent="-285750" algn="l">
                        <a:spcBef>
                          <a:spcPct val="20000"/>
                        </a:spcBef>
                        <a:buFont typeface="Wingdings" panose="05000000000000000000" pitchFamily="2" charset="2"/>
                        <a:defRPr sz="1600">
                          <a:solidFill>
                            <a:schemeClr val="tx1"/>
                          </a:solidFill>
                          <a:latin typeface="Arial" panose="020B0604020202020204" pitchFamily="34" charset="0"/>
                        </a:defRPr>
                      </a:lvl2pPr>
                      <a:lvl3pPr marL="1143000" indent="-228600" algn="l">
                        <a:spcBef>
                          <a:spcPct val="20000"/>
                        </a:spcBef>
                        <a:buClr>
                          <a:schemeClr val="accent1"/>
                        </a:buClr>
                        <a:buFont typeface="Wingdings" panose="05000000000000000000" pitchFamily="2" charset="2"/>
                        <a:defRPr sz="1400">
                          <a:solidFill>
                            <a:schemeClr val="accent1"/>
                          </a:solidFill>
                          <a:latin typeface="Arial" panose="020B0604020202020204" pitchFamily="34" charset="0"/>
                        </a:defRPr>
                      </a:lvl3pPr>
                      <a:lvl4pPr marL="1600200" indent="-228600" algn="l">
                        <a:spcBef>
                          <a:spcPct val="20000"/>
                        </a:spcBef>
                        <a:buFont typeface="Wingdings" panose="05000000000000000000" pitchFamily="2" charset="2"/>
                        <a:defRPr sz="1200">
                          <a:solidFill>
                            <a:schemeClr val="tx1"/>
                          </a:solidFill>
                          <a:latin typeface="Arial" panose="020B0604020202020204" pitchFamily="34" charset="0"/>
                        </a:defRPr>
                      </a:lvl4pPr>
                      <a:lvl5pPr algn="l">
                        <a:spcBef>
                          <a:spcPct val="20000"/>
                        </a:spcBef>
                        <a:buClr>
                          <a:schemeClr val="accent1"/>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GB" altLang="sv-SE" sz="1100" b="0" i="0" u="none" strike="noStrike" cap="none" normalizeH="0" baseline="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&gt;4 nodal stations involved</a:t>
                      </a:r>
                      <a:endParaRPr kumimoji="0" lang="en-GB" altLang="sv-SE" sz="1100" b="0" i="0" u="none" strike="noStrike" cap="none" normalizeH="0" baseline="0">
                        <a:ln>
                          <a:noFill/>
                        </a:ln>
                        <a:solidFill>
                          <a:schemeClr val="bg2"/>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92D050"/>
                    </a:solidFill>
                  </a:tcPr>
                </a:tc>
                <a:extLst>
                  <a:ext uri="{0D108BD9-81ED-4DB2-BD59-A6C34878D82A}">
                    <a16:rowId xmlns:a16="http://schemas.microsoft.com/office/drawing/2014/main" val="2485434593"/>
                  </a:ext>
                </a:extLst>
              </a:tr>
              <a:tr h="526256">
                <a:tc>
                  <a:txBody>
                    <a:bodyPr/>
                    <a:lstStyle>
                      <a:lvl1pPr marL="342900" indent="-342900" algn="l">
                        <a:spcBef>
                          <a:spcPct val="20000"/>
                        </a:spcBef>
                        <a:buClr>
                          <a:schemeClr val="accent1"/>
                        </a:buClr>
                        <a:buFont typeface="Wingdings" panose="05000000000000000000" pitchFamily="2" charset="2"/>
                        <a:defRPr>
                          <a:solidFill>
                            <a:schemeClr val="tx1"/>
                          </a:solidFill>
                          <a:latin typeface="Arial" panose="020B0604020202020204" pitchFamily="34" charset="0"/>
                        </a:defRPr>
                      </a:lvl1pPr>
                      <a:lvl2pPr marL="742950" indent="-285750" algn="l">
                        <a:spcBef>
                          <a:spcPct val="20000"/>
                        </a:spcBef>
                        <a:buFont typeface="Wingdings" panose="05000000000000000000" pitchFamily="2" charset="2"/>
                        <a:defRPr sz="1600">
                          <a:solidFill>
                            <a:schemeClr val="tx1"/>
                          </a:solidFill>
                          <a:latin typeface="Arial" panose="020B0604020202020204" pitchFamily="34" charset="0"/>
                        </a:defRPr>
                      </a:lvl2pPr>
                      <a:lvl3pPr marL="1143000" indent="-228600" algn="l">
                        <a:spcBef>
                          <a:spcPct val="20000"/>
                        </a:spcBef>
                        <a:buClr>
                          <a:schemeClr val="accent1"/>
                        </a:buClr>
                        <a:buFont typeface="Wingdings" panose="05000000000000000000" pitchFamily="2" charset="2"/>
                        <a:defRPr sz="1400">
                          <a:solidFill>
                            <a:schemeClr val="accent1"/>
                          </a:solidFill>
                          <a:latin typeface="Arial" panose="020B0604020202020204" pitchFamily="34" charset="0"/>
                        </a:defRPr>
                      </a:lvl3pPr>
                      <a:lvl4pPr marL="1600200" indent="-228600" algn="l">
                        <a:spcBef>
                          <a:spcPct val="20000"/>
                        </a:spcBef>
                        <a:buFont typeface="Wingdings" panose="05000000000000000000" pitchFamily="2" charset="2"/>
                        <a:defRPr sz="1200">
                          <a:solidFill>
                            <a:schemeClr val="tx1"/>
                          </a:solidFill>
                          <a:latin typeface="Arial" panose="020B0604020202020204" pitchFamily="34" charset="0"/>
                        </a:defRPr>
                      </a:lvl4pPr>
                      <a:lvl5pPr algn="l">
                        <a:spcBef>
                          <a:spcPct val="20000"/>
                        </a:spcBef>
                        <a:buClr>
                          <a:schemeClr val="accent1"/>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GB" altLang="sv-SE" sz="1100" b="0" i="0" u="none" strike="noStrike" cap="none" normalizeH="0" baseline="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Elevated lactate dehydrogenase</a:t>
                      </a:r>
                      <a:endParaRPr kumimoji="0" lang="en-GB" altLang="sv-SE" sz="1100" b="0" i="0" u="none" strike="noStrike" cap="none" normalizeH="0" baseline="0">
                        <a:ln>
                          <a:noFill/>
                        </a:ln>
                        <a:solidFill>
                          <a:schemeClr val="bg2"/>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7500" marR="0" marT="35100" marB="3510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92D050"/>
                    </a:solidFill>
                  </a:tcPr>
                </a:tc>
                <a:extLst>
                  <a:ext uri="{0D108BD9-81ED-4DB2-BD59-A6C34878D82A}">
                    <a16:rowId xmlns:a16="http://schemas.microsoft.com/office/drawing/2014/main" val="77700474"/>
                  </a:ext>
                </a:extLst>
              </a:tr>
              <a:tr h="414338">
                <a:tc>
                  <a:txBody>
                    <a:bodyPr/>
                    <a:lstStyle>
                      <a:lvl1pPr marL="342900" indent="-342900" algn="l">
                        <a:spcBef>
                          <a:spcPct val="20000"/>
                        </a:spcBef>
                        <a:buClr>
                          <a:schemeClr val="accent1"/>
                        </a:buClr>
                        <a:buFont typeface="Wingdings" panose="05000000000000000000" pitchFamily="2" charset="2"/>
                        <a:defRPr>
                          <a:solidFill>
                            <a:schemeClr val="tx1"/>
                          </a:solidFill>
                          <a:latin typeface="Arial" panose="020B0604020202020204" pitchFamily="34" charset="0"/>
                        </a:defRPr>
                      </a:lvl1pPr>
                      <a:lvl2pPr marL="742950" indent="-285750" algn="l">
                        <a:spcBef>
                          <a:spcPct val="20000"/>
                        </a:spcBef>
                        <a:buFont typeface="Wingdings" panose="05000000000000000000" pitchFamily="2" charset="2"/>
                        <a:defRPr sz="1600">
                          <a:solidFill>
                            <a:schemeClr val="tx1"/>
                          </a:solidFill>
                          <a:latin typeface="Arial" panose="020B0604020202020204" pitchFamily="34" charset="0"/>
                        </a:defRPr>
                      </a:lvl2pPr>
                      <a:lvl3pPr marL="1143000" indent="-228600" algn="l">
                        <a:spcBef>
                          <a:spcPct val="20000"/>
                        </a:spcBef>
                        <a:buClr>
                          <a:schemeClr val="accent1"/>
                        </a:buClr>
                        <a:buFont typeface="Wingdings" panose="05000000000000000000" pitchFamily="2" charset="2"/>
                        <a:defRPr sz="1400">
                          <a:solidFill>
                            <a:schemeClr val="accent1"/>
                          </a:solidFill>
                          <a:latin typeface="Arial" panose="020B0604020202020204" pitchFamily="34" charset="0"/>
                        </a:defRPr>
                      </a:lvl3pPr>
                      <a:lvl4pPr marL="1600200" indent="-228600" algn="l">
                        <a:spcBef>
                          <a:spcPct val="20000"/>
                        </a:spcBef>
                        <a:buFont typeface="Wingdings" panose="05000000000000000000" pitchFamily="2" charset="2"/>
                        <a:defRPr sz="1200">
                          <a:solidFill>
                            <a:schemeClr val="tx1"/>
                          </a:solidFill>
                          <a:latin typeface="Arial" panose="020B0604020202020204" pitchFamily="34" charset="0"/>
                        </a:defRPr>
                      </a:lvl4pPr>
                      <a:lvl5pPr algn="l">
                        <a:spcBef>
                          <a:spcPct val="20000"/>
                        </a:spcBef>
                        <a:buClr>
                          <a:schemeClr val="accent1"/>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GB" altLang="sv-SE" sz="1100" b="0" i="0" u="none" strike="noStrike" cap="none" normalizeH="0" baseline="0" dirty="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Haemoglobin &lt;120 g/l</a:t>
                      </a:r>
                    </a:p>
                    <a:p>
                      <a:pPr marL="342900" marR="0" lvl="0" indent="-342900" algn="just" defTabSz="914400" rtl="0" eaLnBrk="1" fontAlgn="base" latinLnBrk="0" hangingPunct="1">
                        <a:lnSpc>
                          <a:spcPct val="100000"/>
                        </a:lnSpc>
                        <a:spcBef>
                          <a:spcPct val="0"/>
                        </a:spcBef>
                        <a:spcAft>
                          <a:spcPct val="0"/>
                        </a:spcAft>
                        <a:buClrTx/>
                        <a:buSzTx/>
                        <a:buFontTx/>
                        <a:buNone/>
                        <a:tabLst/>
                      </a:pPr>
                      <a:endParaRPr kumimoji="0" lang="en-GB" altLang="sv-SE" sz="1100" b="0" i="0" u="none" strike="noStrike" cap="none" normalizeH="0" baseline="0" dirty="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1361026888"/>
                  </a:ext>
                </a:extLst>
              </a:tr>
              <a:tr h="719138">
                <a:tc>
                  <a:txBody>
                    <a:bodyPr/>
                    <a:lstStyle>
                      <a:lvl1pPr marL="342900" indent="-342900" algn="l">
                        <a:spcBef>
                          <a:spcPct val="20000"/>
                        </a:spcBef>
                        <a:buClr>
                          <a:schemeClr val="accent1"/>
                        </a:buClr>
                        <a:buFont typeface="Wingdings" panose="05000000000000000000" pitchFamily="2" charset="2"/>
                        <a:defRPr>
                          <a:solidFill>
                            <a:schemeClr val="tx1"/>
                          </a:solidFill>
                          <a:latin typeface="Arial" panose="020B0604020202020204" pitchFamily="34" charset="0"/>
                        </a:defRPr>
                      </a:lvl1pPr>
                      <a:lvl2pPr marL="742950" indent="-285750" algn="l">
                        <a:spcBef>
                          <a:spcPct val="20000"/>
                        </a:spcBef>
                        <a:buFont typeface="Wingdings" panose="05000000000000000000" pitchFamily="2" charset="2"/>
                        <a:defRPr sz="1600">
                          <a:solidFill>
                            <a:schemeClr val="tx1"/>
                          </a:solidFill>
                          <a:latin typeface="Arial" panose="020B0604020202020204" pitchFamily="34" charset="0"/>
                        </a:defRPr>
                      </a:lvl2pPr>
                      <a:lvl3pPr marL="1143000" indent="-228600" algn="l">
                        <a:spcBef>
                          <a:spcPct val="20000"/>
                        </a:spcBef>
                        <a:buClr>
                          <a:schemeClr val="accent1"/>
                        </a:buClr>
                        <a:buFont typeface="Wingdings" panose="05000000000000000000" pitchFamily="2" charset="2"/>
                        <a:defRPr sz="1400">
                          <a:solidFill>
                            <a:schemeClr val="accent1"/>
                          </a:solidFill>
                          <a:latin typeface="Arial" panose="020B0604020202020204" pitchFamily="34" charset="0"/>
                        </a:defRPr>
                      </a:lvl3pPr>
                      <a:lvl4pPr marL="1600200" indent="-228600" algn="l">
                        <a:spcBef>
                          <a:spcPct val="20000"/>
                        </a:spcBef>
                        <a:buFont typeface="Wingdings" panose="05000000000000000000" pitchFamily="2" charset="2"/>
                        <a:defRPr sz="1200">
                          <a:solidFill>
                            <a:schemeClr val="tx1"/>
                          </a:solidFill>
                          <a:latin typeface="Arial" panose="020B0604020202020204" pitchFamily="34" charset="0"/>
                        </a:defRPr>
                      </a:lvl4pPr>
                      <a:lvl5pPr algn="l">
                        <a:spcBef>
                          <a:spcPct val="20000"/>
                        </a:spcBef>
                        <a:buClr>
                          <a:schemeClr val="accent1"/>
                        </a:buClr>
                        <a:buFont typeface="Wingdings" panose="05000000000000000000" pitchFamily="2" charset="2"/>
                        <a:defRPr>
                          <a:solidFill>
                            <a:schemeClr val="tx1"/>
                          </a:solidFill>
                          <a:latin typeface="Arial" panose="020B0604020202020204" pitchFamily="34" charset="0"/>
                        </a:defRPr>
                      </a:lvl5pPr>
                      <a:lvl6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6pPr>
                      <a:lvl7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7pPr>
                      <a:lvl8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8pPr>
                      <a:lvl9pPr fontAlgn="base">
                        <a:spcBef>
                          <a:spcPct val="20000"/>
                        </a:spcBef>
                        <a:spcAft>
                          <a:spcPct val="0"/>
                        </a:spcAft>
                        <a:buClr>
                          <a:schemeClr val="accent1"/>
                        </a:buClr>
                        <a:buFont typeface="Wingdings" panose="05000000000000000000" pitchFamily="2" charset="2"/>
                        <a:defRPr>
                          <a:solidFill>
                            <a:schemeClr val="tx1"/>
                          </a:solidFill>
                          <a:latin typeface="Arial" panose="020B0604020202020204" pitchFamily="34" charset="0"/>
                        </a:defRPr>
                      </a:lvl9pPr>
                    </a:lstStyle>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GB" altLang="sv-SE" sz="1100" b="0" i="0" u="none" strike="noStrike" cap="none" normalizeH="0" baseline="0" dirty="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0–1 factor: low risk</a:t>
                      </a:r>
                      <a:endParaRPr kumimoji="0" lang="en-GB" altLang="sv-SE" sz="1100" b="0" i="0" u="none" strike="noStrike" cap="none" normalizeH="0" baseline="0" dirty="0">
                        <a:ln>
                          <a:noFill/>
                        </a:ln>
                        <a:solidFill>
                          <a:schemeClr val="bg2"/>
                        </a:solidFill>
                        <a:effectLst/>
                        <a:latin typeface="Times New Roman" panose="02020603050405020304" pitchFamily="18" charset="0"/>
                        <a:ea typeface="Times New Roman" panose="02020603050405020304" pitchFamily="18" charset="0"/>
                        <a:cs typeface="Arial" panose="020B0604020202020204" pitchFamily="34" charset="0"/>
                      </a:endParaRPr>
                    </a:p>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GB" altLang="sv-SE" sz="1100" b="0" i="0" u="none" strike="noStrike" cap="none" normalizeH="0" baseline="0" dirty="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2 factors: intermediate risk</a:t>
                      </a:r>
                    </a:p>
                    <a:p>
                      <a:pPr marL="342900" marR="0" lvl="0" indent="-342900" algn="just" defTabSz="914400" rtl="0" eaLnBrk="1" fontAlgn="base" latinLnBrk="0" hangingPunct="1">
                        <a:lnSpc>
                          <a:spcPct val="100000"/>
                        </a:lnSpc>
                        <a:spcBef>
                          <a:spcPct val="0"/>
                        </a:spcBef>
                        <a:spcAft>
                          <a:spcPct val="0"/>
                        </a:spcAft>
                        <a:buClrTx/>
                        <a:buSzTx/>
                        <a:buFontTx/>
                        <a:buNone/>
                        <a:tabLst/>
                      </a:pPr>
                      <a:r>
                        <a:rPr kumimoji="0" lang="en-GB" altLang="sv-SE" sz="1100" b="0" i="0" u="none" strike="noStrike" cap="none" normalizeH="0" baseline="0" dirty="0">
                          <a:ln>
                            <a:noFill/>
                          </a:ln>
                          <a:solidFill>
                            <a:schemeClr val="bg2"/>
                          </a:solidFill>
                          <a:effectLst/>
                          <a:latin typeface="Arial" panose="020B0604020202020204" pitchFamily="34" charset="0"/>
                          <a:ea typeface="Times New Roman" panose="02020603050405020304" pitchFamily="18" charset="0"/>
                          <a:cs typeface="Arial" panose="020B0604020202020204" pitchFamily="34" charset="0"/>
                        </a:rPr>
                        <a:t>3–5 factors: high risk</a:t>
                      </a: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2D050"/>
                    </a:solidFill>
                  </a:tcPr>
                </a:tc>
                <a:extLst>
                  <a:ext uri="{0D108BD9-81ED-4DB2-BD59-A6C34878D82A}">
                    <a16:rowId xmlns:a16="http://schemas.microsoft.com/office/drawing/2014/main" val="2746552558"/>
                  </a:ext>
                </a:extLst>
              </a:tr>
            </a:tbl>
          </a:graphicData>
        </a:graphic>
      </p:graphicFrame>
      <p:sp>
        <p:nvSpPr>
          <p:cNvPr id="563241" name="Rectangle 41">
            <a:extLst>
              <a:ext uri="{FF2B5EF4-FFF2-40B4-BE49-F238E27FC236}">
                <a16:creationId xmlns:a16="http://schemas.microsoft.com/office/drawing/2014/main" id="{B0CE9B64-86D1-0802-61EC-877158A0AA8B}"/>
              </a:ext>
            </a:extLst>
          </p:cNvPr>
          <p:cNvSpPr>
            <a:spLocks noChangeArrowheads="1"/>
          </p:cNvSpPr>
          <p:nvPr/>
        </p:nvSpPr>
        <p:spPr bwMode="auto">
          <a:xfrm>
            <a:off x="333079" y="4442523"/>
            <a:ext cx="2502608"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r" eaLnBrk="1" hangingPunct="1"/>
            <a:r>
              <a:rPr lang="nb-NO" altLang="sv-SE" sz="1350" dirty="0"/>
              <a:t>Solal-Celigny et al. Blood 2004</a:t>
            </a:r>
            <a:endParaRPr lang="sv-SE" altLang="sv-SE" sz="1350" dirty="0"/>
          </a:p>
        </p:txBody>
      </p:sp>
      <p:pic>
        <p:nvPicPr>
          <p:cNvPr id="5" name="Bildobjekt 4">
            <a:extLst>
              <a:ext uri="{FF2B5EF4-FFF2-40B4-BE49-F238E27FC236}">
                <a16:creationId xmlns:a16="http://schemas.microsoft.com/office/drawing/2014/main" id="{1838AE00-E933-061D-7107-0C1557ABDFA6}"/>
              </a:ext>
            </a:extLst>
          </p:cNvPr>
          <p:cNvPicPr>
            <a:picLocks noChangeAspect="1"/>
          </p:cNvPicPr>
          <p:nvPr/>
        </p:nvPicPr>
        <p:blipFill rotWithShape="1">
          <a:blip r:embed="rId4"/>
          <a:srcRect l="40234" t="24935" r="21953" b="4835"/>
          <a:stretch/>
        </p:blipFill>
        <p:spPr>
          <a:xfrm>
            <a:off x="3373636" y="2242739"/>
            <a:ext cx="2693194" cy="2794757"/>
          </a:xfrm>
          <a:prstGeom prst="rect">
            <a:avLst/>
          </a:prstGeom>
        </p:spPr>
      </p:pic>
      <p:cxnSp>
        <p:nvCxnSpPr>
          <p:cNvPr id="7" name="Rak pilkoppling 6">
            <a:extLst>
              <a:ext uri="{FF2B5EF4-FFF2-40B4-BE49-F238E27FC236}">
                <a16:creationId xmlns:a16="http://schemas.microsoft.com/office/drawing/2014/main" id="{D186427D-E897-46C7-ECD7-EA9E05616D12}"/>
              </a:ext>
            </a:extLst>
          </p:cNvPr>
          <p:cNvCxnSpPr/>
          <p:nvPr/>
        </p:nvCxnSpPr>
        <p:spPr>
          <a:xfrm>
            <a:off x="2258882" y="2468934"/>
            <a:ext cx="142875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72D19D4-4ECA-435D-AAC0-A0B3BFE5D35B}"/>
              </a:ext>
            </a:extLst>
          </p:cNvPr>
          <p:cNvSpPr txBox="1">
            <a:spLocks noChangeArrowheads="1"/>
          </p:cNvSpPr>
          <p:nvPr/>
        </p:nvSpPr>
        <p:spPr>
          <a:xfrm>
            <a:off x="218647" y="0"/>
            <a:ext cx="8203686" cy="523430"/>
          </a:xfrm>
          <a:prstGeom prst="rect">
            <a:avLst/>
          </a:prstGeom>
        </p:spPr>
        <p:txBody>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Arial" pitchFamily="34" charset="0"/>
                <a:ea typeface="+mj-ea"/>
                <a:cs typeface="Arial"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v-SE" altLang="sv-SE" sz="2400" dirty="0" err="1"/>
              <a:t>Spleniskt</a:t>
            </a:r>
            <a:r>
              <a:rPr lang="sv-SE" altLang="sv-SE" sz="2400" dirty="0"/>
              <a:t> MZL (SMZL)</a:t>
            </a:r>
          </a:p>
        </p:txBody>
      </p:sp>
      <p:sp>
        <p:nvSpPr>
          <p:cNvPr id="3" name="Rectangle 3">
            <a:extLst>
              <a:ext uri="{FF2B5EF4-FFF2-40B4-BE49-F238E27FC236}">
                <a16:creationId xmlns:a16="http://schemas.microsoft.com/office/drawing/2014/main" id="{7509BE7D-B621-4F45-935D-F441F825A668}"/>
              </a:ext>
            </a:extLst>
          </p:cNvPr>
          <p:cNvSpPr txBox="1">
            <a:spLocks noChangeArrowheads="1"/>
          </p:cNvSpPr>
          <p:nvPr/>
        </p:nvSpPr>
        <p:spPr>
          <a:xfrm>
            <a:off x="218646" y="478421"/>
            <a:ext cx="6686979" cy="1280578"/>
          </a:xfrm>
          <a:prstGeom prst="rect">
            <a:avLst/>
          </a:prstGeom>
        </p:spPr>
        <p:txBody>
          <a:bodyPr vert="horz" lIns="91440" tIns="45720" rIns="91440" bIns="45720" rtlCol="0" anchor="t">
            <a:normAutofit/>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0" indent="0">
              <a:buFont typeface="Wingdings" pitchFamily="2" charset="2"/>
              <a:buNone/>
            </a:pPr>
            <a:r>
              <a:rPr lang="sv-SE" altLang="sv-SE" sz="1400" dirty="0">
                <a:solidFill>
                  <a:srgbClr val="FFFF00"/>
                </a:solidFill>
              </a:rPr>
              <a:t>Medianålder 73 år (25-95). 61% kvinnor.</a:t>
            </a:r>
          </a:p>
          <a:p>
            <a:pPr marL="0" indent="0">
              <a:buFont typeface="Wingdings" pitchFamily="2" charset="2"/>
              <a:buNone/>
            </a:pPr>
            <a:r>
              <a:rPr lang="sv-SE" altLang="sv-SE" sz="1400" dirty="0">
                <a:solidFill>
                  <a:srgbClr val="FFFF00"/>
                </a:solidFill>
              </a:rPr>
              <a:t>Symptomen kommer </a:t>
            </a:r>
            <a:r>
              <a:rPr lang="sv-SE" altLang="sv-SE" sz="1400" dirty="0" err="1">
                <a:solidFill>
                  <a:srgbClr val="FFFF00"/>
                </a:solidFill>
              </a:rPr>
              <a:t>ffa</a:t>
            </a:r>
            <a:r>
              <a:rPr lang="sv-SE" altLang="sv-SE" sz="1400" dirty="0">
                <a:solidFill>
                  <a:srgbClr val="FFFF00"/>
                </a:solidFill>
              </a:rPr>
              <a:t> av den gigantiska mjälten: smärtor, mättnadskänsla, blödningsrisk, anemi och </a:t>
            </a:r>
            <a:r>
              <a:rPr lang="sv-SE" altLang="sv-SE" sz="1400" dirty="0" err="1">
                <a:solidFill>
                  <a:srgbClr val="FFFF00"/>
                </a:solidFill>
              </a:rPr>
              <a:t>trombocytopeni</a:t>
            </a:r>
            <a:r>
              <a:rPr lang="sv-SE" altLang="sv-SE" sz="1400" dirty="0">
                <a:solidFill>
                  <a:srgbClr val="FFFF00"/>
                </a:solidFill>
              </a:rPr>
              <a:t> (</a:t>
            </a:r>
            <a:r>
              <a:rPr lang="sv-SE" altLang="sv-SE" sz="1400" dirty="0" err="1">
                <a:solidFill>
                  <a:srgbClr val="FFFF00"/>
                </a:solidFill>
              </a:rPr>
              <a:t>hypersplenism</a:t>
            </a:r>
            <a:r>
              <a:rPr lang="sv-SE" altLang="sv-SE" sz="1400" dirty="0">
                <a:solidFill>
                  <a:srgbClr val="FFFF00"/>
                </a:solidFill>
              </a:rPr>
              <a:t>)</a:t>
            </a:r>
          </a:p>
          <a:p>
            <a:pPr marL="0" indent="0">
              <a:buFont typeface="Wingdings" pitchFamily="2" charset="2"/>
              <a:buNone/>
            </a:pPr>
            <a:endParaRPr lang="sv-SE" altLang="sv-SE" sz="1400" dirty="0">
              <a:solidFill>
                <a:srgbClr val="FFFF00"/>
              </a:solidFill>
            </a:endParaRPr>
          </a:p>
        </p:txBody>
      </p:sp>
      <p:pic>
        <p:nvPicPr>
          <p:cNvPr id="5" name="Bildobjekt 4">
            <a:extLst>
              <a:ext uri="{FF2B5EF4-FFF2-40B4-BE49-F238E27FC236}">
                <a16:creationId xmlns:a16="http://schemas.microsoft.com/office/drawing/2014/main" id="{F876DA08-F76E-F35D-F51F-2AEB4BD96160}"/>
              </a:ext>
            </a:extLst>
          </p:cNvPr>
          <p:cNvPicPr>
            <a:picLocks noChangeAspect="1"/>
          </p:cNvPicPr>
          <p:nvPr/>
        </p:nvPicPr>
        <p:blipFill rotWithShape="1">
          <a:blip r:embed="rId2"/>
          <a:srcRect l="40076" t="38684" r="16859" b="17994"/>
          <a:stretch/>
        </p:blipFill>
        <p:spPr>
          <a:xfrm>
            <a:off x="218645" y="1310299"/>
            <a:ext cx="3051145" cy="1629246"/>
          </a:xfrm>
          <a:prstGeom prst="rect">
            <a:avLst/>
          </a:prstGeom>
        </p:spPr>
      </p:pic>
      <p:sp>
        <p:nvSpPr>
          <p:cNvPr id="6" name="Rectangle 3">
            <a:extLst>
              <a:ext uri="{FF2B5EF4-FFF2-40B4-BE49-F238E27FC236}">
                <a16:creationId xmlns:a16="http://schemas.microsoft.com/office/drawing/2014/main" id="{AA22AC08-7E29-64DB-F2B6-120C74F74F68}"/>
              </a:ext>
            </a:extLst>
          </p:cNvPr>
          <p:cNvSpPr txBox="1">
            <a:spLocks noChangeArrowheads="1"/>
          </p:cNvSpPr>
          <p:nvPr/>
        </p:nvSpPr>
        <p:spPr>
          <a:xfrm>
            <a:off x="118605" y="2981335"/>
            <a:ext cx="6254146" cy="1534568"/>
          </a:xfrm>
          <a:prstGeom prst="rect">
            <a:avLst/>
          </a:prstGeom>
        </p:spPr>
        <p:txBody>
          <a:bodyPr vert="horz" lIns="91440" tIns="45720" rIns="91440" bIns="45720" rtlCol="0" anchor="t">
            <a:normAutofit/>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0" indent="0">
              <a:buFont typeface="Wingdings" pitchFamily="2" charset="2"/>
              <a:buNone/>
            </a:pPr>
            <a:r>
              <a:rPr lang="sv-SE" altLang="sv-SE" sz="1200" dirty="0">
                <a:solidFill>
                  <a:srgbClr val="FFFF00"/>
                </a:solidFill>
              </a:rPr>
              <a:t>-&gt; 1:</a:t>
            </a:r>
          </a:p>
          <a:p>
            <a:pPr marL="0" indent="0">
              <a:buFont typeface="Wingdings" pitchFamily="2" charset="2"/>
              <a:buNone/>
            </a:pPr>
            <a:r>
              <a:rPr lang="sv-SE" altLang="sv-SE" sz="1200" dirty="0">
                <a:solidFill>
                  <a:srgbClr val="FFFF00"/>
                </a:solidFill>
              </a:rPr>
              <a:t>I patienter ≥73 år</a:t>
            </a:r>
          </a:p>
          <a:p>
            <a:pPr marL="0" indent="0">
              <a:buFont typeface="Wingdings" pitchFamily="2" charset="2"/>
              <a:buNone/>
            </a:pPr>
            <a:r>
              <a:rPr lang="sv-SE" altLang="sv-SE" sz="1200" dirty="0">
                <a:solidFill>
                  <a:srgbClr val="FFFF00"/>
                </a:solidFill>
              </a:rPr>
              <a:t>Har överlevnaden</a:t>
            </a:r>
          </a:p>
          <a:p>
            <a:pPr marL="0" indent="0">
              <a:buFont typeface="Wingdings" pitchFamily="2" charset="2"/>
              <a:buNone/>
            </a:pPr>
            <a:r>
              <a:rPr lang="sv-SE" altLang="sv-SE" sz="1200" dirty="0">
                <a:solidFill>
                  <a:srgbClr val="FFFF00"/>
                </a:solidFill>
              </a:rPr>
              <a:t>Blivit mycket bättre</a:t>
            </a:r>
          </a:p>
          <a:p>
            <a:pPr marL="0" indent="0">
              <a:buFont typeface="Wingdings" pitchFamily="2" charset="2"/>
              <a:buNone/>
            </a:pPr>
            <a:r>
              <a:rPr lang="sv-SE" altLang="sv-SE" sz="1200" dirty="0">
                <a:solidFill>
                  <a:srgbClr val="FFFF00"/>
                </a:solidFill>
              </a:rPr>
              <a:t>Sedan vi började med</a:t>
            </a:r>
          </a:p>
          <a:p>
            <a:pPr marL="0" indent="0">
              <a:buFont typeface="Wingdings" pitchFamily="2" charset="2"/>
              <a:buNone/>
            </a:pPr>
            <a:r>
              <a:rPr lang="sv-SE" altLang="sv-SE" sz="1200" dirty="0" err="1">
                <a:solidFill>
                  <a:srgbClr val="FFFF00"/>
                </a:solidFill>
              </a:rPr>
              <a:t>Rituximab</a:t>
            </a:r>
            <a:endParaRPr lang="sv-SE" altLang="sv-SE" sz="1200" dirty="0">
              <a:solidFill>
                <a:srgbClr val="FFFF00"/>
              </a:solidFill>
            </a:endParaRPr>
          </a:p>
          <a:p>
            <a:pPr marL="0" indent="0">
              <a:buFont typeface="Wingdings" pitchFamily="2" charset="2"/>
              <a:buNone/>
            </a:pPr>
            <a:endParaRPr lang="sv-SE" altLang="sv-SE" sz="1200" dirty="0">
              <a:solidFill>
                <a:srgbClr val="FFFF00"/>
              </a:solidFill>
            </a:endParaRPr>
          </a:p>
        </p:txBody>
      </p:sp>
      <p:pic>
        <p:nvPicPr>
          <p:cNvPr id="8" name="Bildobjekt 7">
            <a:extLst>
              <a:ext uri="{FF2B5EF4-FFF2-40B4-BE49-F238E27FC236}">
                <a16:creationId xmlns:a16="http://schemas.microsoft.com/office/drawing/2014/main" id="{2D48CA3D-F8F8-33AE-C616-32B0E5D174AD}"/>
              </a:ext>
            </a:extLst>
          </p:cNvPr>
          <p:cNvPicPr>
            <a:picLocks noChangeAspect="1"/>
          </p:cNvPicPr>
          <p:nvPr/>
        </p:nvPicPr>
        <p:blipFill rotWithShape="1">
          <a:blip r:embed="rId3"/>
          <a:srcRect l="62638" t="56422" r="8589" b="17195"/>
          <a:stretch/>
        </p:blipFill>
        <p:spPr>
          <a:xfrm>
            <a:off x="1744217" y="3028697"/>
            <a:ext cx="3250223" cy="1581968"/>
          </a:xfrm>
          <a:prstGeom prst="rect">
            <a:avLst/>
          </a:prstGeom>
        </p:spPr>
      </p:pic>
      <p:sp>
        <p:nvSpPr>
          <p:cNvPr id="9" name="Rectangle 3">
            <a:extLst>
              <a:ext uri="{FF2B5EF4-FFF2-40B4-BE49-F238E27FC236}">
                <a16:creationId xmlns:a16="http://schemas.microsoft.com/office/drawing/2014/main" id="{661C53E6-24F3-5C4E-B6A1-59580373811B}"/>
              </a:ext>
            </a:extLst>
          </p:cNvPr>
          <p:cNvSpPr txBox="1">
            <a:spLocks noChangeArrowheads="1"/>
          </p:cNvSpPr>
          <p:nvPr/>
        </p:nvSpPr>
        <p:spPr>
          <a:xfrm>
            <a:off x="5110542" y="2087556"/>
            <a:ext cx="2827347" cy="523431"/>
          </a:xfrm>
          <a:prstGeom prst="rect">
            <a:avLst/>
          </a:prstGeom>
        </p:spPr>
        <p:txBody>
          <a:bodyPr vert="horz" lIns="91440" tIns="45720" rIns="91440" bIns="45720" rtlCol="0" anchor="t">
            <a:noAutofit/>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0" indent="0">
              <a:buFont typeface="Wingdings" pitchFamily="2" charset="2"/>
              <a:buNone/>
            </a:pPr>
            <a:r>
              <a:rPr lang="sv-SE" altLang="sv-SE" sz="1200" dirty="0">
                <a:solidFill>
                  <a:srgbClr val="FFFF00"/>
                </a:solidFill>
              </a:rPr>
              <a:t>-&gt; 2: </a:t>
            </a:r>
            <a:r>
              <a:rPr lang="sv-SE" altLang="sv-SE" sz="1200" dirty="0" err="1">
                <a:solidFill>
                  <a:srgbClr val="FFFF00"/>
                </a:solidFill>
              </a:rPr>
              <a:t>Wait</a:t>
            </a:r>
            <a:r>
              <a:rPr lang="sv-SE" altLang="sv-SE" sz="1200" dirty="0">
                <a:solidFill>
                  <a:srgbClr val="FFFF00"/>
                </a:solidFill>
              </a:rPr>
              <a:t>-and-</a:t>
            </a:r>
            <a:r>
              <a:rPr lang="sv-SE" altLang="sv-SE" sz="1200" dirty="0" err="1">
                <a:solidFill>
                  <a:srgbClr val="FFFF00"/>
                </a:solidFill>
              </a:rPr>
              <a:t>watch</a:t>
            </a:r>
            <a:r>
              <a:rPr lang="sv-SE" altLang="sv-SE" sz="1200" dirty="0">
                <a:solidFill>
                  <a:srgbClr val="FFFF00"/>
                </a:solidFill>
              </a:rPr>
              <a:t> fortfarande rätt</a:t>
            </a:r>
          </a:p>
        </p:txBody>
      </p:sp>
      <p:pic>
        <p:nvPicPr>
          <p:cNvPr id="13" name="Bildobjekt 12">
            <a:extLst>
              <a:ext uri="{FF2B5EF4-FFF2-40B4-BE49-F238E27FC236}">
                <a16:creationId xmlns:a16="http://schemas.microsoft.com/office/drawing/2014/main" id="{F9DF0DCC-C51E-2F3E-8A67-E6E839F9E9D1}"/>
              </a:ext>
            </a:extLst>
          </p:cNvPr>
          <p:cNvPicPr>
            <a:picLocks noChangeAspect="1"/>
          </p:cNvPicPr>
          <p:nvPr/>
        </p:nvPicPr>
        <p:blipFill rotWithShape="1">
          <a:blip r:embed="rId4"/>
          <a:srcRect l="43497" t="28799" r="12024" b="20000"/>
          <a:stretch/>
        </p:blipFill>
        <p:spPr>
          <a:xfrm>
            <a:off x="5056513" y="2466445"/>
            <a:ext cx="4067116" cy="2485149"/>
          </a:xfrm>
          <a:prstGeom prst="rect">
            <a:avLst/>
          </a:prstGeom>
        </p:spPr>
      </p:pic>
      <p:sp>
        <p:nvSpPr>
          <p:cNvPr id="14" name="Rectangle 3">
            <a:extLst>
              <a:ext uri="{FF2B5EF4-FFF2-40B4-BE49-F238E27FC236}">
                <a16:creationId xmlns:a16="http://schemas.microsoft.com/office/drawing/2014/main" id="{23B0BB2A-7093-F536-D2A0-FB0ABA018DEC}"/>
              </a:ext>
            </a:extLst>
          </p:cNvPr>
          <p:cNvSpPr txBox="1">
            <a:spLocks noChangeArrowheads="1"/>
          </p:cNvSpPr>
          <p:nvPr/>
        </p:nvSpPr>
        <p:spPr>
          <a:xfrm>
            <a:off x="3331863" y="1230876"/>
            <a:ext cx="3478819" cy="1534568"/>
          </a:xfrm>
          <a:prstGeom prst="rect">
            <a:avLst/>
          </a:prstGeom>
        </p:spPr>
        <p:txBody>
          <a:bodyPr vert="horz" lIns="91440" tIns="45720" rIns="91440" bIns="45720" rtlCol="0" anchor="t">
            <a:normAutofit/>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0" indent="0">
              <a:buFont typeface="Wingdings" pitchFamily="2" charset="2"/>
              <a:buNone/>
            </a:pPr>
            <a:r>
              <a:rPr lang="sv-SE" altLang="sv-SE" sz="1400" dirty="0">
                <a:solidFill>
                  <a:srgbClr val="FFFF00"/>
                </a:solidFill>
              </a:rPr>
              <a:t>Primär </a:t>
            </a:r>
            <a:r>
              <a:rPr lang="sv-SE" altLang="sv-SE" sz="1400" dirty="0" err="1">
                <a:solidFill>
                  <a:srgbClr val="FFFF00"/>
                </a:solidFill>
              </a:rPr>
              <a:t>beh</a:t>
            </a:r>
            <a:r>
              <a:rPr lang="sv-SE" altLang="sv-SE" sz="1400" dirty="0">
                <a:solidFill>
                  <a:srgbClr val="FFFF00"/>
                </a:solidFill>
              </a:rPr>
              <a:t>: R-singel eller </a:t>
            </a:r>
            <a:r>
              <a:rPr lang="sv-SE" altLang="sv-SE" sz="1400" dirty="0" err="1">
                <a:solidFill>
                  <a:srgbClr val="FFFF00"/>
                </a:solidFill>
              </a:rPr>
              <a:t>splenektomi</a:t>
            </a:r>
            <a:r>
              <a:rPr lang="sv-SE" altLang="sv-SE" sz="1400" dirty="0">
                <a:solidFill>
                  <a:srgbClr val="FFFF00"/>
                </a:solidFill>
              </a:rPr>
              <a:t>, men </a:t>
            </a:r>
            <a:r>
              <a:rPr lang="sv-SE" altLang="sv-SE" sz="1400" dirty="0" err="1">
                <a:solidFill>
                  <a:srgbClr val="FFFF00"/>
                </a:solidFill>
              </a:rPr>
              <a:t>splenektomi</a:t>
            </a:r>
            <a:r>
              <a:rPr lang="sv-SE" altLang="sv-SE" sz="1400" dirty="0">
                <a:solidFill>
                  <a:srgbClr val="FFFF00"/>
                </a:solidFill>
              </a:rPr>
              <a:t> sällsynt i första linjen numera</a:t>
            </a:r>
          </a:p>
          <a:p>
            <a:pPr marL="0" indent="0">
              <a:buFont typeface="Wingdings" pitchFamily="2" charset="2"/>
              <a:buNone/>
            </a:pPr>
            <a:endParaRPr lang="sv-SE" altLang="sv-SE" sz="1400" dirty="0">
              <a:solidFill>
                <a:srgbClr val="FFFF00"/>
              </a:solidFill>
            </a:endParaRPr>
          </a:p>
          <a:p>
            <a:pPr marL="0" indent="0">
              <a:buFont typeface="Wingdings" pitchFamily="2" charset="2"/>
              <a:buNone/>
            </a:pPr>
            <a:endParaRPr lang="sv-SE" altLang="sv-SE" sz="1400" dirty="0">
              <a:solidFill>
                <a:srgbClr val="FFFF00"/>
              </a:solidFill>
            </a:endParaRPr>
          </a:p>
        </p:txBody>
      </p:sp>
      <p:sp>
        <p:nvSpPr>
          <p:cNvPr id="15" name="Rectangle 3">
            <a:extLst>
              <a:ext uri="{FF2B5EF4-FFF2-40B4-BE49-F238E27FC236}">
                <a16:creationId xmlns:a16="http://schemas.microsoft.com/office/drawing/2014/main" id="{E40A6782-9D98-A82C-CC70-A0F0B928A4EF}"/>
              </a:ext>
            </a:extLst>
          </p:cNvPr>
          <p:cNvSpPr txBox="1">
            <a:spLocks noChangeArrowheads="1"/>
          </p:cNvSpPr>
          <p:nvPr/>
        </p:nvSpPr>
        <p:spPr>
          <a:xfrm>
            <a:off x="0" y="4809252"/>
            <a:ext cx="3567843" cy="233974"/>
          </a:xfrm>
          <a:prstGeom prst="rect">
            <a:avLst/>
          </a:prstGeom>
        </p:spPr>
        <p:txBody>
          <a:bodyPr vert="horz" lIns="91440" tIns="45720" rIns="91440" bIns="45720" rtlCol="0" anchor="t">
            <a:noAutofit/>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0" indent="0">
              <a:buFont typeface="Wingdings" pitchFamily="2" charset="2"/>
              <a:buNone/>
            </a:pPr>
            <a:r>
              <a:rPr lang="sv-SE" altLang="sv-SE" sz="1200" dirty="0" err="1">
                <a:solidFill>
                  <a:srgbClr val="FFFF00"/>
                </a:solidFill>
              </a:rPr>
              <a:t>Junlén</a:t>
            </a:r>
            <a:r>
              <a:rPr lang="sv-SE" altLang="sv-SE" sz="1200" dirty="0">
                <a:solidFill>
                  <a:srgbClr val="FFFF00"/>
                </a:solidFill>
              </a:rPr>
              <a:t> et al. </a:t>
            </a:r>
            <a:r>
              <a:rPr lang="sv-SE" altLang="sv-SE" sz="1200" dirty="0" err="1">
                <a:solidFill>
                  <a:srgbClr val="FFFF00"/>
                </a:solidFill>
              </a:rPr>
              <a:t>eJHaem</a:t>
            </a:r>
            <a:r>
              <a:rPr lang="sv-SE" altLang="sv-SE" sz="1200" dirty="0">
                <a:solidFill>
                  <a:srgbClr val="FFFF00"/>
                </a:solidFill>
              </a:rPr>
              <a:t> 2023.</a:t>
            </a:r>
          </a:p>
        </p:txBody>
      </p:sp>
      <p:pic>
        <p:nvPicPr>
          <p:cNvPr id="16" name="Bildobjekt 15">
            <a:extLst>
              <a:ext uri="{FF2B5EF4-FFF2-40B4-BE49-F238E27FC236}">
                <a16:creationId xmlns:a16="http://schemas.microsoft.com/office/drawing/2014/main" id="{011F1EAB-9ABF-240A-F0A2-0850934946DA}"/>
              </a:ext>
            </a:extLst>
          </p:cNvPr>
          <p:cNvPicPr>
            <a:picLocks noChangeAspect="1"/>
          </p:cNvPicPr>
          <p:nvPr/>
        </p:nvPicPr>
        <p:blipFill rotWithShape="1">
          <a:blip r:embed="rId5"/>
          <a:srcRect l="26933" t="35111" r="47234" b="35666"/>
          <a:stretch/>
        </p:blipFill>
        <p:spPr>
          <a:xfrm>
            <a:off x="6748610" y="101654"/>
            <a:ext cx="2317330" cy="1482866"/>
          </a:xfrm>
          <a:prstGeom prst="rect">
            <a:avLst/>
          </a:prstGeom>
        </p:spPr>
      </p:pic>
      <p:sp>
        <p:nvSpPr>
          <p:cNvPr id="17" name="Rectangle 3">
            <a:extLst>
              <a:ext uri="{FF2B5EF4-FFF2-40B4-BE49-F238E27FC236}">
                <a16:creationId xmlns:a16="http://schemas.microsoft.com/office/drawing/2014/main" id="{7DD98A54-C893-801D-C833-0EAD8DF23FDD}"/>
              </a:ext>
            </a:extLst>
          </p:cNvPr>
          <p:cNvSpPr txBox="1">
            <a:spLocks noChangeArrowheads="1"/>
          </p:cNvSpPr>
          <p:nvPr/>
        </p:nvSpPr>
        <p:spPr>
          <a:xfrm>
            <a:off x="6810682" y="1574512"/>
            <a:ext cx="2312947" cy="523431"/>
          </a:xfrm>
          <a:prstGeom prst="rect">
            <a:avLst/>
          </a:prstGeom>
        </p:spPr>
        <p:txBody>
          <a:bodyPr vert="horz" lIns="91440" tIns="45720" rIns="91440" bIns="45720" rtlCol="0" anchor="t">
            <a:noAutofit/>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0" indent="0">
              <a:buFont typeface="Wingdings" pitchFamily="2" charset="2"/>
              <a:buNone/>
            </a:pPr>
            <a:r>
              <a:rPr lang="sv-SE" altLang="sv-SE" sz="1200" dirty="0">
                <a:solidFill>
                  <a:srgbClr val="FFFF00"/>
                </a:solidFill>
              </a:rPr>
              <a:t>-&gt; 3: Ålder har blivit viktigaste faktorn</a:t>
            </a:r>
          </a:p>
        </p:txBody>
      </p:sp>
    </p:spTree>
    <p:extLst>
      <p:ext uri="{BB962C8B-B14F-4D97-AF65-F5344CB8AC3E}">
        <p14:creationId xmlns:p14="http://schemas.microsoft.com/office/powerpoint/2010/main" val="22852479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72D19D4-4ECA-435D-AAC0-A0B3BFE5D35B}"/>
              </a:ext>
            </a:extLst>
          </p:cNvPr>
          <p:cNvSpPr txBox="1">
            <a:spLocks noChangeArrowheads="1"/>
          </p:cNvSpPr>
          <p:nvPr/>
        </p:nvSpPr>
        <p:spPr>
          <a:xfrm>
            <a:off x="218647" y="0"/>
            <a:ext cx="8203686" cy="523430"/>
          </a:xfrm>
          <a:prstGeom prst="rect">
            <a:avLst/>
          </a:prstGeom>
        </p:spPr>
        <p:txBody>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Arial" pitchFamily="34" charset="0"/>
                <a:ea typeface="+mj-ea"/>
                <a:cs typeface="Arial"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v-SE" altLang="sv-SE" sz="2400" dirty="0" err="1"/>
              <a:t>Spleniskt</a:t>
            </a:r>
            <a:r>
              <a:rPr lang="sv-SE" altLang="sv-SE" sz="2400" dirty="0"/>
              <a:t> MZL (SMZL)</a:t>
            </a:r>
          </a:p>
        </p:txBody>
      </p:sp>
      <p:sp>
        <p:nvSpPr>
          <p:cNvPr id="3" name="Rectangle 3">
            <a:extLst>
              <a:ext uri="{FF2B5EF4-FFF2-40B4-BE49-F238E27FC236}">
                <a16:creationId xmlns:a16="http://schemas.microsoft.com/office/drawing/2014/main" id="{7509BE7D-B621-4F45-935D-F441F825A668}"/>
              </a:ext>
            </a:extLst>
          </p:cNvPr>
          <p:cNvSpPr txBox="1">
            <a:spLocks noChangeArrowheads="1"/>
          </p:cNvSpPr>
          <p:nvPr/>
        </p:nvSpPr>
        <p:spPr>
          <a:xfrm>
            <a:off x="218646" y="478420"/>
            <a:ext cx="6686979" cy="3693529"/>
          </a:xfrm>
          <a:prstGeom prst="rect">
            <a:avLst/>
          </a:prstGeom>
        </p:spPr>
        <p:txBody>
          <a:bodyPr vert="horz" lIns="91440" tIns="45720" rIns="91440" bIns="45720" rtlCol="0" anchor="t">
            <a:normAutofit/>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0" indent="0">
              <a:buFont typeface="Wingdings" pitchFamily="2" charset="2"/>
              <a:buNone/>
            </a:pPr>
            <a:endParaRPr lang="sv-SE" altLang="sv-SE" sz="1600" dirty="0">
              <a:solidFill>
                <a:srgbClr val="FFFF00"/>
              </a:solidFill>
            </a:endParaRPr>
          </a:p>
          <a:p>
            <a:pPr marL="0" indent="0">
              <a:buFont typeface="Wingdings" pitchFamily="2" charset="2"/>
              <a:buNone/>
            </a:pPr>
            <a:r>
              <a:rPr lang="sv-SE" altLang="sv-SE" sz="1600" dirty="0">
                <a:solidFill>
                  <a:srgbClr val="FFFF00"/>
                </a:solidFill>
              </a:rPr>
              <a:t>KOMMANDE IELSG-STUDIE 2023 (Norden kommer nog att vara med):</a:t>
            </a:r>
          </a:p>
          <a:p>
            <a:pPr marL="0" indent="0">
              <a:buFont typeface="Wingdings" pitchFamily="2" charset="2"/>
              <a:buNone/>
            </a:pPr>
            <a:r>
              <a:rPr lang="sv-SE" altLang="sv-SE" sz="1600" dirty="0" err="1">
                <a:solidFill>
                  <a:srgbClr val="FFFF00"/>
                </a:solidFill>
              </a:rPr>
              <a:t>Rituximab</a:t>
            </a:r>
            <a:r>
              <a:rPr lang="sv-SE" altLang="sv-SE" sz="1600" dirty="0">
                <a:solidFill>
                  <a:srgbClr val="FFFF00"/>
                </a:solidFill>
              </a:rPr>
              <a:t> + </a:t>
            </a:r>
            <a:r>
              <a:rPr lang="sv-SE" altLang="sv-SE" sz="1600" dirty="0" err="1">
                <a:solidFill>
                  <a:srgbClr val="FFFF00"/>
                </a:solidFill>
              </a:rPr>
              <a:t>zanubrutinib</a:t>
            </a:r>
            <a:r>
              <a:rPr lang="sv-SE" altLang="sv-SE" sz="1600" dirty="0">
                <a:solidFill>
                  <a:srgbClr val="FFFF00"/>
                </a:solidFill>
              </a:rPr>
              <a:t> (BTK-hämmare; ett års behandling)</a:t>
            </a:r>
          </a:p>
          <a:p>
            <a:pPr marL="0" indent="0">
              <a:buFont typeface="Wingdings" pitchFamily="2" charset="2"/>
              <a:buNone/>
            </a:pPr>
            <a:endParaRPr lang="sv-SE" altLang="sv-SE" sz="1600" dirty="0">
              <a:solidFill>
                <a:srgbClr val="FFFF00"/>
              </a:solidFill>
            </a:endParaRPr>
          </a:p>
        </p:txBody>
      </p:sp>
    </p:spTree>
    <p:extLst>
      <p:ext uri="{BB962C8B-B14F-4D97-AF65-F5344CB8AC3E}">
        <p14:creationId xmlns:p14="http://schemas.microsoft.com/office/powerpoint/2010/main" val="39137610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descr="En bild som visar text&#10;&#10;Automatiskt genererad beskrivning">
            <a:extLst>
              <a:ext uri="{FF2B5EF4-FFF2-40B4-BE49-F238E27FC236}">
                <a16:creationId xmlns:a16="http://schemas.microsoft.com/office/drawing/2014/main" id="{98EBDADB-B9E7-4A8A-8CA9-4300A01DDF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3338" y="525508"/>
            <a:ext cx="8236567" cy="4530768"/>
          </a:xfrm>
          <a:prstGeom prst="rect">
            <a:avLst/>
          </a:prstGeom>
        </p:spPr>
      </p:pic>
      <p:sp>
        <p:nvSpPr>
          <p:cNvPr id="7" name="textruta 6">
            <a:extLst>
              <a:ext uri="{FF2B5EF4-FFF2-40B4-BE49-F238E27FC236}">
                <a16:creationId xmlns:a16="http://schemas.microsoft.com/office/drawing/2014/main" id="{F0F73499-439A-4074-B9B9-7BFC536E1221}"/>
              </a:ext>
            </a:extLst>
          </p:cNvPr>
          <p:cNvSpPr txBox="1"/>
          <p:nvPr/>
        </p:nvSpPr>
        <p:spPr>
          <a:xfrm>
            <a:off x="493019" y="76977"/>
            <a:ext cx="7345345" cy="369332"/>
          </a:xfrm>
          <a:prstGeom prst="rect">
            <a:avLst/>
          </a:prstGeom>
          <a:noFill/>
        </p:spPr>
        <p:txBody>
          <a:bodyPr wrap="square">
            <a:spAutoFit/>
          </a:bodyPr>
          <a:lstStyle/>
          <a:p>
            <a:pPr marL="0" marR="0" lvl="0" indent="0" algn="l" defTabSz="914400" rtl="0" eaLnBrk="1" fontAlgn="auto" latinLnBrk="0" hangingPunct="1">
              <a:lnSpc>
                <a:spcPct val="100000"/>
              </a:lnSpc>
              <a:spcBef>
                <a:spcPct val="20000"/>
              </a:spcBef>
              <a:spcAft>
                <a:spcPts val="0"/>
              </a:spcAft>
              <a:buClrTx/>
              <a:buSzPct val="60000"/>
              <a:buFont typeface="Wingdings" pitchFamily="2" charset="2"/>
              <a:buNone/>
              <a:tabLst/>
              <a:defRPr/>
            </a:pPr>
            <a:r>
              <a:rPr kumimoji="0" lang="sv-SE" altLang="sv-SE" sz="1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mn-ea"/>
                <a:cs typeface="Arial" pitchFamily="34" charset="0"/>
              </a:rPr>
              <a:t>En DNA-metyleringskarta över olika lymfom: Var finns </a:t>
            </a:r>
            <a:r>
              <a:rPr kumimoji="0" lang="sv-SE" altLang="sv-SE" sz="1800" b="0"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 pitchFamily="34" charset="0"/>
                <a:ea typeface="+mn-ea"/>
                <a:cs typeface="Arial" pitchFamily="34" charset="0"/>
              </a:rPr>
              <a:t>spleniskt</a:t>
            </a:r>
            <a:r>
              <a:rPr kumimoji="0" lang="sv-SE" altLang="sv-SE" sz="18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itchFamily="34" charset="0"/>
                <a:ea typeface="+mn-ea"/>
                <a:cs typeface="Arial" pitchFamily="34" charset="0"/>
              </a:rPr>
              <a:t> MZL?</a:t>
            </a:r>
          </a:p>
        </p:txBody>
      </p:sp>
      <p:cxnSp>
        <p:nvCxnSpPr>
          <p:cNvPr id="8" name="Rak pilkoppling 7">
            <a:extLst>
              <a:ext uri="{FF2B5EF4-FFF2-40B4-BE49-F238E27FC236}">
                <a16:creationId xmlns:a16="http://schemas.microsoft.com/office/drawing/2014/main" id="{A1DA5D45-DF76-4591-AD95-5D233EC2C439}"/>
              </a:ext>
            </a:extLst>
          </p:cNvPr>
          <p:cNvCxnSpPr>
            <a:cxnSpLocks/>
          </p:cNvCxnSpPr>
          <p:nvPr/>
        </p:nvCxnSpPr>
        <p:spPr>
          <a:xfrm flipH="1" flipV="1">
            <a:off x="5250787" y="4411651"/>
            <a:ext cx="727982" cy="41268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0" name="Rak pilkoppling 9">
            <a:extLst>
              <a:ext uri="{FF2B5EF4-FFF2-40B4-BE49-F238E27FC236}">
                <a16:creationId xmlns:a16="http://schemas.microsoft.com/office/drawing/2014/main" id="{8D867700-E474-4AF0-B1D2-7E3720BEE57D}"/>
              </a:ext>
            </a:extLst>
          </p:cNvPr>
          <p:cNvCxnSpPr>
            <a:cxnSpLocks/>
          </p:cNvCxnSpPr>
          <p:nvPr/>
        </p:nvCxnSpPr>
        <p:spPr>
          <a:xfrm flipH="1">
            <a:off x="6086475" y="673240"/>
            <a:ext cx="444954" cy="97679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2" name="Rak pilkoppling 11">
            <a:extLst>
              <a:ext uri="{FF2B5EF4-FFF2-40B4-BE49-F238E27FC236}">
                <a16:creationId xmlns:a16="http://schemas.microsoft.com/office/drawing/2014/main" id="{50011977-5ED1-4DC3-AF30-8F9C72469F40}"/>
              </a:ext>
            </a:extLst>
          </p:cNvPr>
          <p:cNvCxnSpPr>
            <a:cxnSpLocks/>
          </p:cNvCxnSpPr>
          <p:nvPr/>
        </p:nvCxnSpPr>
        <p:spPr>
          <a:xfrm>
            <a:off x="5437744" y="1371600"/>
            <a:ext cx="204129" cy="129998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4" name="Rak pilkoppling 13">
            <a:extLst>
              <a:ext uri="{FF2B5EF4-FFF2-40B4-BE49-F238E27FC236}">
                <a16:creationId xmlns:a16="http://schemas.microsoft.com/office/drawing/2014/main" id="{1EE735FF-7A40-4889-9023-687887843E84}"/>
              </a:ext>
            </a:extLst>
          </p:cNvPr>
          <p:cNvCxnSpPr>
            <a:cxnSpLocks/>
          </p:cNvCxnSpPr>
          <p:nvPr/>
        </p:nvCxnSpPr>
        <p:spPr>
          <a:xfrm flipH="1" flipV="1">
            <a:off x="5437744" y="3386274"/>
            <a:ext cx="1417970" cy="97556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6" name="Rak pilkoppling 15">
            <a:extLst>
              <a:ext uri="{FF2B5EF4-FFF2-40B4-BE49-F238E27FC236}">
                <a16:creationId xmlns:a16="http://schemas.microsoft.com/office/drawing/2014/main" id="{16E71BDF-B874-4D0E-A8E3-FD9A6246C27D}"/>
              </a:ext>
            </a:extLst>
          </p:cNvPr>
          <p:cNvCxnSpPr>
            <a:cxnSpLocks/>
          </p:cNvCxnSpPr>
          <p:nvPr/>
        </p:nvCxnSpPr>
        <p:spPr>
          <a:xfrm flipV="1">
            <a:off x="2574188" y="2671586"/>
            <a:ext cx="792665" cy="113423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8" name="Rak pilkoppling 17">
            <a:extLst>
              <a:ext uri="{FF2B5EF4-FFF2-40B4-BE49-F238E27FC236}">
                <a16:creationId xmlns:a16="http://schemas.microsoft.com/office/drawing/2014/main" id="{10524892-B9C7-4A7A-A63D-4B6AB66A91FE}"/>
              </a:ext>
            </a:extLst>
          </p:cNvPr>
          <p:cNvCxnSpPr>
            <a:cxnSpLocks/>
          </p:cNvCxnSpPr>
          <p:nvPr/>
        </p:nvCxnSpPr>
        <p:spPr>
          <a:xfrm flipV="1">
            <a:off x="3072026" y="3436086"/>
            <a:ext cx="792665" cy="113423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9" name="Rak pilkoppling 18">
            <a:extLst>
              <a:ext uri="{FF2B5EF4-FFF2-40B4-BE49-F238E27FC236}">
                <a16:creationId xmlns:a16="http://schemas.microsoft.com/office/drawing/2014/main" id="{6D72140A-868C-4BA1-B8C5-DF9602354A72}"/>
              </a:ext>
            </a:extLst>
          </p:cNvPr>
          <p:cNvCxnSpPr>
            <a:cxnSpLocks/>
          </p:cNvCxnSpPr>
          <p:nvPr/>
        </p:nvCxnSpPr>
        <p:spPr>
          <a:xfrm flipH="1">
            <a:off x="4072981" y="1163674"/>
            <a:ext cx="92711" cy="124567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1" name="Rak pilkoppling 20">
            <a:extLst>
              <a:ext uri="{FF2B5EF4-FFF2-40B4-BE49-F238E27FC236}">
                <a16:creationId xmlns:a16="http://schemas.microsoft.com/office/drawing/2014/main" id="{FBFE8E6D-25DE-4B8B-AE08-4DD2E4A4512F}"/>
              </a:ext>
            </a:extLst>
          </p:cNvPr>
          <p:cNvCxnSpPr>
            <a:cxnSpLocks/>
          </p:cNvCxnSpPr>
          <p:nvPr/>
        </p:nvCxnSpPr>
        <p:spPr>
          <a:xfrm>
            <a:off x="4876270" y="1495105"/>
            <a:ext cx="1" cy="129578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3" name="Rak pilkoppling 22">
            <a:extLst>
              <a:ext uri="{FF2B5EF4-FFF2-40B4-BE49-F238E27FC236}">
                <a16:creationId xmlns:a16="http://schemas.microsoft.com/office/drawing/2014/main" id="{B1F1ACF9-588F-4B07-904B-0CE0A633A31D}"/>
              </a:ext>
            </a:extLst>
          </p:cNvPr>
          <p:cNvCxnSpPr>
            <a:cxnSpLocks/>
          </p:cNvCxnSpPr>
          <p:nvPr/>
        </p:nvCxnSpPr>
        <p:spPr>
          <a:xfrm flipV="1">
            <a:off x="4278540" y="4293196"/>
            <a:ext cx="473082" cy="55425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5" name="Rak pilkoppling 24">
            <a:extLst>
              <a:ext uri="{FF2B5EF4-FFF2-40B4-BE49-F238E27FC236}">
                <a16:creationId xmlns:a16="http://schemas.microsoft.com/office/drawing/2014/main" id="{A9448BB2-1453-41FC-A758-3959FA00B500}"/>
              </a:ext>
            </a:extLst>
          </p:cNvPr>
          <p:cNvCxnSpPr>
            <a:cxnSpLocks/>
          </p:cNvCxnSpPr>
          <p:nvPr/>
        </p:nvCxnSpPr>
        <p:spPr>
          <a:xfrm flipH="1" flipV="1">
            <a:off x="6733181" y="3115215"/>
            <a:ext cx="1034195" cy="64286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7" name="Rak pilkoppling 26">
            <a:extLst>
              <a:ext uri="{FF2B5EF4-FFF2-40B4-BE49-F238E27FC236}">
                <a16:creationId xmlns:a16="http://schemas.microsoft.com/office/drawing/2014/main" id="{8C9508D8-607A-46AF-9FB1-EC605192F759}"/>
              </a:ext>
            </a:extLst>
          </p:cNvPr>
          <p:cNvCxnSpPr>
            <a:cxnSpLocks/>
          </p:cNvCxnSpPr>
          <p:nvPr/>
        </p:nvCxnSpPr>
        <p:spPr>
          <a:xfrm flipH="1">
            <a:off x="4368703" y="2388647"/>
            <a:ext cx="62966" cy="62283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7566224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72D19D4-4ECA-435D-AAC0-A0B3BFE5D35B}"/>
              </a:ext>
            </a:extLst>
          </p:cNvPr>
          <p:cNvSpPr txBox="1">
            <a:spLocks noChangeArrowheads="1"/>
          </p:cNvSpPr>
          <p:nvPr/>
        </p:nvSpPr>
        <p:spPr>
          <a:xfrm>
            <a:off x="218647" y="0"/>
            <a:ext cx="8203686" cy="523430"/>
          </a:xfrm>
          <a:prstGeom prst="rect">
            <a:avLst/>
          </a:prstGeom>
        </p:spPr>
        <p:txBody>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Arial" pitchFamily="34" charset="0"/>
                <a:ea typeface="+mj-ea"/>
                <a:cs typeface="Arial"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v-SE" altLang="sv-SE" sz="2400" dirty="0"/>
              <a:t>Återfallande och </a:t>
            </a:r>
            <a:r>
              <a:rPr lang="sv-SE" altLang="sv-SE" sz="2400" dirty="0" err="1"/>
              <a:t>refraktära</a:t>
            </a:r>
            <a:r>
              <a:rPr lang="sv-SE" altLang="sv-SE" sz="2400" dirty="0"/>
              <a:t> MZL</a:t>
            </a:r>
          </a:p>
        </p:txBody>
      </p:sp>
      <p:sp>
        <p:nvSpPr>
          <p:cNvPr id="3" name="Rectangle 3">
            <a:extLst>
              <a:ext uri="{FF2B5EF4-FFF2-40B4-BE49-F238E27FC236}">
                <a16:creationId xmlns:a16="http://schemas.microsoft.com/office/drawing/2014/main" id="{7509BE7D-B621-4F45-935D-F441F825A668}"/>
              </a:ext>
            </a:extLst>
          </p:cNvPr>
          <p:cNvSpPr txBox="1">
            <a:spLocks noChangeArrowheads="1"/>
          </p:cNvSpPr>
          <p:nvPr/>
        </p:nvSpPr>
        <p:spPr>
          <a:xfrm>
            <a:off x="218646" y="478420"/>
            <a:ext cx="8333683" cy="4477782"/>
          </a:xfrm>
          <a:prstGeom prst="rect">
            <a:avLst/>
          </a:prstGeom>
        </p:spPr>
        <p:txBody>
          <a:bodyPr vert="horz" lIns="91440" tIns="45720" rIns="91440" bIns="45720" rtlCol="0" anchor="t">
            <a:normAutofit/>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0" indent="0">
              <a:buFont typeface="Wingdings" pitchFamily="2" charset="2"/>
              <a:buNone/>
            </a:pPr>
            <a:r>
              <a:rPr lang="sv-SE" altLang="sv-SE" sz="1600" dirty="0">
                <a:solidFill>
                  <a:srgbClr val="FFFF00"/>
                </a:solidFill>
              </a:rPr>
              <a:t>Marginalzonslymfomens ”orenhet” innebär också att många angreppssätt framtagna för andra lymfom kan fungera:</a:t>
            </a:r>
          </a:p>
          <a:p>
            <a:pPr marL="0" indent="0">
              <a:buFont typeface="Wingdings" pitchFamily="2" charset="2"/>
              <a:buNone/>
            </a:pPr>
            <a:endParaRPr lang="sv-SE" altLang="sv-SE" sz="1600" dirty="0">
              <a:solidFill>
                <a:srgbClr val="FFFF00"/>
              </a:solidFill>
            </a:endParaRPr>
          </a:p>
          <a:p>
            <a:pPr marL="285750" indent="-285750">
              <a:buFont typeface="Wingdings" panose="05000000000000000000" pitchFamily="2" charset="2"/>
              <a:buChar char="§"/>
            </a:pPr>
            <a:r>
              <a:rPr lang="sv-SE" altLang="sv-SE" sz="1600" dirty="0" err="1">
                <a:solidFill>
                  <a:srgbClr val="FFFF00"/>
                </a:solidFill>
              </a:rPr>
              <a:t>Ibrutinib</a:t>
            </a:r>
            <a:r>
              <a:rPr lang="sv-SE" altLang="sv-SE" sz="1600" dirty="0">
                <a:solidFill>
                  <a:srgbClr val="FFFF00"/>
                </a:solidFill>
              </a:rPr>
              <a:t> – indikation finns i USA (</a:t>
            </a:r>
            <a:r>
              <a:rPr lang="sv-SE" altLang="sv-SE" sz="1600" dirty="0" err="1">
                <a:solidFill>
                  <a:srgbClr val="FFFF00"/>
                </a:solidFill>
              </a:rPr>
              <a:t>Noy</a:t>
            </a:r>
            <a:r>
              <a:rPr lang="sv-SE" altLang="sv-SE" sz="1600" dirty="0">
                <a:solidFill>
                  <a:srgbClr val="FFFF00"/>
                </a:solidFill>
              </a:rPr>
              <a:t> et al, </a:t>
            </a:r>
            <a:r>
              <a:rPr lang="sv-SE" altLang="sv-SE" sz="1600" dirty="0" err="1">
                <a:solidFill>
                  <a:srgbClr val="FFFF00"/>
                </a:solidFill>
              </a:rPr>
              <a:t>Blood</a:t>
            </a:r>
            <a:r>
              <a:rPr lang="sv-SE" altLang="sv-SE" sz="1600" dirty="0">
                <a:solidFill>
                  <a:srgbClr val="FFFF00"/>
                </a:solidFill>
              </a:rPr>
              <a:t> 2017)</a:t>
            </a:r>
          </a:p>
          <a:p>
            <a:pPr marL="285750" indent="-285750">
              <a:buFont typeface="Wingdings" panose="05000000000000000000" pitchFamily="2" charset="2"/>
              <a:buChar char="§"/>
            </a:pPr>
            <a:endParaRPr lang="sv-SE" altLang="sv-SE" sz="1600" dirty="0">
              <a:solidFill>
                <a:srgbClr val="FFFF00"/>
              </a:solidFill>
            </a:endParaRPr>
          </a:p>
          <a:p>
            <a:pPr marL="0" indent="0">
              <a:buFont typeface="Wingdings" pitchFamily="2" charset="2"/>
              <a:buNone/>
            </a:pPr>
            <a:endParaRPr lang="sv-SE" altLang="sv-SE" sz="1600" dirty="0">
              <a:solidFill>
                <a:srgbClr val="FFFF00"/>
              </a:solidFill>
            </a:endParaRPr>
          </a:p>
        </p:txBody>
      </p:sp>
      <p:pic>
        <p:nvPicPr>
          <p:cNvPr id="5" name="Bildobjekt 4">
            <a:extLst>
              <a:ext uri="{FF2B5EF4-FFF2-40B4-BE49-F238E27FC236}">
                <a16:creationId xmlns:a16="http://schemas.microsoft.com/office/drawing/2014/main" id="{F884334F-A70E-4EA8-87AF-AD1CE2F9C9F5}"/>
              </a:ext>
            </a:extLst>
          </p:cNvPr>
          <p:cNvPicPr>
            <a:picLocks noChangeAspect="1"/>
          </p:cNvPicPr>
          <p:nvPr/>
        </p:nvPicPr>
        <p:blipFill rotWithShape="1">
          <a:blip r:embed="rId2"/>
          <a:srcRect l="28404" t="10177" r="46050" b="28388"/>
          <a:stretch/>
        </p:blipFill>
        <p:spPr>
          <a:xfrm>
            <a:off x="491775" y="1763714"/>
            <a:ext cx="2335948" cy="3042878"/>
          </a:xfrm>
          <a:prstGeom prst="rect">
            <a:avLst/>
          </a:prstGeom>
        </p:spPr>
      </p:pic>
      <p:sp>
        <p:nvSpPr>
          <p:cNvPr id="7" name="textruta 6">
            <a:extLst>
              <a:ext uri="{FF2B5EF4-FFF2-40B4-BE49-F238E27FC236}">
                <a16:creationId xmlns:a16="http://schemas.microsoft.com/office/drawing/2014/main" id="{245DC0F2-A003-4E8B-A9DE-30CE2C709E27}"/>
              </a:ext>
            </a:extLst>
          </p:cNvPr>
          <p:cNvSpPr txBox="1"/>
          <p:nvPr/>
        </p:nvSpPr>
        <p:spPr>
          <a:xfrm>
            <a:off x="1846087" y="1763714"/>
            <a:ext cx="981636" cy="338554"/>
          </a:xfrm>
          <a:prstGeom prst="rect">
            <a:avLst/>
          </a:prstGeom>
          <a:noFill/>
        </p:spPr>
        <p:txBody>
          <a:bodyPr wrap="square">
            <a:spAutoFit/>
          </a:bodyPr>
          <a:lstStyle/>
          <a:p>
            <a:r>
              <a:rPr lang="sv-SE" altLang="sv-SE" sz="1600" dirty="0" err="1">
                <a:solidFill>
                  <a:srgbClr val="FF0000"/>
                </a:solidFill>
                <a:effectLst>
                  <a:outerShdw blurRad="38100" dist="38100" dir="2700000" algn="tl">
                    <a:srgbClr val="000000">
                      <a:alpha val="43137"/>
                    </a:srgbClr>
                  </a:outerShdw>
                </a:effectLst>
                <a:latin typeface="Arial" pitchFamily="34" charset="0"/>
                <a:cs typeface="Arial" pitchFamily="34" charset="0"/>
              </a:rPr>
              <a:t>Noy</a:t>
            </a:r>
            <a:endParaRPr lang="sv-SE" sz="1600"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10262001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72D19D4-4ECA-435D-AAC0-A0B3BFE5D35B}"/>
              </a:ext>
            </a:extLst>
          </p:cNvPr>
          <p:cNvSpPr txBox="1">
            <a:spLocks noChangeArrowheads="1"/>
          </p:cNvSpPr>
          <p:nvPr/>
        </p:nvSpPr>
        <p:spPr>
          <a:xfrm>
            <a:off x="218647" y="0"/>
            <a:ext cx="8203686" cy="523430"/>
          </a:xfrm>
          <a:prstGeom prst="rect">
            <a:avLst/>
          </a:prstGeom>
        </p:spPr>
        <p:txBody>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Arial" pitchFamily="34" charset="0"/>
                <a:ea typeface="+mj-ea"/>
                <a:cs typeface="Arial"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v-SE" altLang="sv-SE" sz="2400" dirty="0"/>
              <a:t>Återfallande och </a:t>
            </a:r>
            <a:r>
              <a:rPr lang="sv-SE" altLang="sv-SE" sz="2400" dirty="0" err="1"/>
              <a:t>refraktära</a:t>
            </a:r>
            <a:r>
              <a:rPr lang="sv-SE" altLang="sv-SE" sz="2400" dirty="0"/>
              <a:t> MZL</a:t>
            </a:r>
          </a:p>
        </p:txBody>
      </p:sp>
      <p:sp>
        <p:nvSpPr>
          <p:cNvPr id="3" name="Rectangle 3">
            <a:extLst>
              <a:ext uri="{FF2B5EF4-FFF2-40B4-BE49-F238E27FC236}">
                <a16:creationId xmlns:a16="http://schemas.microsoft.com/office/drawing/2014/main" id="{7509BE7D-B621-4F45-935D-F441F825A668}"/>
              </a:ext>
            </a:extLst>
          </p:cNvPr>
          <p:cNvSpPr txBox="1">
            <a:spLocks noChangeArrowheads="1"/>
          </p:cNvSpPr>
          <p:nvPr/>
        </p:nvSpPr>
        <p:spPr>
          <a:xfrm>
            <a:off x="218646" y="478420"/>
            <a:ext cx="8333683" cy="4477782"/>
          </a:xfrm>
          <a:prstGeom prst="rect">
            <a:avLst/>
          </a:prstGeom>
        </p:spPr>
        <p:txBody>
          <a:bodyPr vert="horz" lIns="91440" tIns="45720" rIns="91440" bIns="45720" rtlCol="0" anchor="t">
            <a:normAutofit/>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285750" indent="-285750">
              <a:buFont typeface="Wingdings" panose="05000000000000000000" pitchFamily="2" charset="2"/>
              <a:buChar char="§"/>
            </a:pPr>
            <a:r>
              <a:rPr lang="sv-SE" altLang="sv-SE" sz="1600" dirty="0" err="1">
                <a:solidFill>
                  <a:srgbClr val="FFFF00"/>
                </a:solidFill>
              </a:rPr>
              <a:t>Rituximab-lenalidomid</a:t>
            </a:r>
            <a:r>
              <a:rPr lang="sv-SE" altLang="sv-SE" sz="1600" dirty="0">
                <a:solidFill>
                  <a:srgbClr val="FFFF00"/>
                </a:solidFill>
              </a:rPr>
              <a:t> (</a:t>
            </a:r>
            <a:r>
              <a:rPr lang="sv-SE" altLang="sv-SE" sz="1600" dirty="0" err="1">
                <a:solidFill>
                  <a:srgbClr val="FFFF00"/>
                </a:solidFill>
              </a:rPr>
              <a:t>Kiesewetter</a:t>
            </a:r>
            <a:r>
              <a:rPr lang="sv-SE" altLang="sv-SE" sz="1600" dirty="0">
                <a:solidFill>
                  <a:srgbClr val="FFFF00"/>
                </a:solidFill>
              </a:rPr>
              <a:t> et al, Hem </a:t>
            </a:r>
            <a:r>
              <a:rPr lang="sv-SE" altLang="sv-SE" sz="1600" dirty="0" err="1">
                <a:solidFill>
                  <a:srgbClr val="FFFF00"/>
                </a:solidFill>
              </a:rPr>
              <a:t>Onc</a:t>
            </a:r>
            <a:r>
              <a:rPr lang="sv-SE" altLang="sv-SE" sz="1600" dirty="0">
                <a:solidFill>
                  <a:srgbClr val="FFFF00"/>
                </a:solidFill>
              </a:rPr>
              <a:t> 2019 [MALT] – blandad kompott)</a:t>
            </a:r>
          </a:p>
          <a:p>
            <a:pPr marL="365760" lvl="1" indent="0">
              <a:buNone/>
            </a:pPr>
            <a:r>
              <a:rPr lang="sv-SE" altLang="sv-SE" sz="1400" dirty="0">
                <a:solidFill>
                  <a:srgbClr val="FFFF00"/>
                </a:solidFill>
              </a:rPr>
              <a:t>(dock ringa effekt på ganska få </a:t>
            </a:r>
            <a:r>
              <a:rPr lang="sv-SE" altLang="sv-SE" sz="1400" dirty="0" err="1">
                <a:solidFill>
                  <a:srgbClr val="FFFF00"/>
                </a:solidFill>
              </a:rPr>
              <a:t>pat</a:t>
            </a:r>
            <a:r>
              <a:rPr lang="sv-SE" altLang="sv-SE" sz="1400" dirty="0">
                <a:solidFill>
                  <a:srgbClr val="FFFF00"/>
                </a:solidFill>
              </a:rPr>
              <a:t> i AUGMENT)</a:t>
            </a:r>
          </a:p>
          <a:p>
            <a:pPr marL="0" indent="0">
              <a:buNone/>
            </a:pPr>
            <a:endParaRPr lang="sv-SE" altLang="sv-SE" sz="1600" dirty="0">
              <a:solidFill>
                <a:srgbClr val="FFFF00"/>
              </a:solidFill>
            </a:endParaRPr>
          </a:p>
          <a:p>
            <a:pPr marL="285750" indent="-285750">
              <a:buFont typeface="Wingdings" panose="05000000000000000000" pitchFamily="2" charset="2"/>
              <a:buChar char="§"/>
            </a:pPr>
            <a:endParaRPr lang="sv-SE" altLang="sv-SE" sz="1600" dirty="0">
              <a:solidFill>
                <a:srgbClr val="FFFF00"/>
              </a:solidFill>
            </a:endParaRPr>
          </a:p>
          <a:p>
            <a:pPr marL="285750" indent="-285750">
              <a:buFont typeface="Wingdings" panose="05000000000000000000" pitchFamily="2" charset="2"/>
              <a:buChar char="§"/>
            </a:pPr>
            <a:endParaRPr lang="sv-SE" altLang="sv-SE" sz="1600" dirty="0">
              <a:solidFill>
                <a:srgbClr val="FFFF00"/>
              </a:solidFill>
            </a:endParaRPr>
          </a:p>
          <a:p>
            <a:pPr marL="285750" indent="-285750">
              <a:buFont typeface="Wingdings" panose="05000000000000000000" pitchFamily="2" charset="2"/>
              <a:buChar char="§"/>
            </a:pPr>
            <a:endParaRPr lang="sv-SE" altLang="sv-SE" sz="1600" dirty="0">
              <a:solidFill>
                <a:srgbClr val="FFFF00"/>
              </a:solidFill>
            </a:endParaRPr>
          </a:p>
          <a:p>
            <a:pPr marL="285750" indent="-285750">
              <a:buFont typeface="Wingdings" panose="05000000000000000000" pitchFamily="2" charset="2"/>
              <a:buChar char="§"/>
            </a:pPr>
            <a:endParaRPr lang="sv-SE" altLang="sv-SE" sz="1600" dirty="0">
              <a:solidFill>
                <a:srgbClr val="FFFF00"/>
              </a:solidFill>
            </a:endParaRPr>
          </a:p>
          <a:p>
            <a:pPr marL="0" indent="0">
              <a:buFont typeface="Wingdings" pitchFamily="2" charset="2"/>
              <a:buNone/>
            </a:pPr>
            <a:endParaRPr lang="sv-SE" altLang="sv-SE" sz="1600" dirty="0">
              <a:solidFill>
                <a:srgbClr val="FFFF00"/>
              </a:solidFill>
            </a:endParaRPr>
          </a:p>
        </p:txBody>
      </p:sp>
      <p:pic>
        <p:nvPicPr>
          <p:cNvPr id="9" name="Bildobjekt 8">
            <a:extLst>
              <a:ext uri="{FF2B5EF4-FFF2-40B4-BE49-F238E27FC236}">
                <a16:creationId xmlns:a16="http://schemas.microsoft.com/office/drawing/2014/main" id="{6E0E1B9A-D4B0-4E7A-BDDC-F22A1DC6D07D}"/>
              </a:ext>
            </a:extLst>
          </p:cNvPr>
          <p:cNvPicPr>
            <a:picLocks noChangeAspect="1"/>
          </p:cNvPicPr>
          <p:nvPr/>
        </p:nvPicPr>
        <p:blipFill rotWithShape="1">
          <a:blip r:embed="rId2"/>
          <a:srcRect l="27647" t="55013" r="44117" b="11787"/>
          <a:stretch/>
        </p:blipFill>
        <p:spPr>
          <a:xfrm>
            <a:off x="4572000" y="864909"/>
            <a:ext cx="4155554" cy="2646693"/>
          </a:xfrm>
          <a:prstGeom prst="rect">
            <a:avLst/>
          </a:prstGeom>
        </p:spPr>
      </p:pic>
      <p:sp>
        <p:nvSpPr>
          <p:cNvPr id="13" name="textruta 12">
            <a:extLst>
              <a:ext uri="{FF2B5EF4-FFF2-40B4-BE49-F238E27FC236}">
                <a16:creationId xmlns:a16="http://schemas.microsoft.com/office/drawing/2014/main" id="{992538F5-F536-4638-9AA7-1A8EF81FC8A3}"/>
              </a:ext>
            </a:extLst>
          </p:cNvPr>
          <p:cNvSpPr txBox="1"/>
          <p:nvPr/>
        </p:nvSpPr>
        <p:spPr>
          <a:xfrm>
            <a:off x="5741896" y="884349"/>
            <a:ext cx="2283357" cy="338554"/>
          </a:xfrm>
          <a:prstGeom prst="rect">
            <a:avLst/>
          </a:prstGeom>
          <a:noFill/>
        </p:spPr>
        <p:txBody>
          <a:bodyPr wrap="square">
            <a:spAutoFit/>
          </a:bodyPr>
          <a:lstStyle/>
          <a:p>
            <a:r>
              <a:rPr lang="sv-SE" sz="1600" dirty="0" err="1">
                <a:solidFill>
                  <a:srgbClr val="FF0000"/>
                </a:solidFill>
                <a:effectLst>
                  <a:outerShdw blurRad="38100" dist="38100" dir="2700000" algn="tl">
                    <a:srgbClr val="000000">
                      <a:alpha val="43137"/>
                    </a:srgbClr>
                  </a:outerShdw>
                </a:effectLst>
                <a:latin typeface="Arial" pitchFamily="34" charset="0"/>
                <a:cs typeface="Arial" pitchFamily="34" charset="0"/>
              </a:rPr>
              <a:t>Kiesewetter</a:t>
            </a:r>
            <a:endParaRPr lang="sv-SE" sz="1600"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5" name="Bildobjekt 4" descr="En bild som visar bord&#10;&#10;Automatiskt genererad beskrivning">
            <a:extLst>
              <a:ext uri="{FF2B5EF4-FFF2-40B4-BE49-F238E27FC236}">
                <a16:creationId xmlns:a16="http://schemas.microsoft.com/office/drawing/2014/main" id="{D8DF7E77-6010-4083-A0AD-29B2D80C34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184" y="1340335"/>
            <a:ext cx="3232574" cy="3324745"/>
          </a:xfrm>
          <a:prstGeom prst="rect">
            <a:avLst/>
          </a:prstGeom>
        </p:spPr>
      </p:pic>
      <p:sp>
        <p:nvSpPr>
          <p:cNvPr id="10" name="textruta 9">
            <a:extLst>
              <a:ext uri="{FF2B5EF4-FFF2-40B4-BE49-F238E27FC236}">
                <a16:creationId xmlns:a16="http://schemas.microsoft.com/office/drawing/2014/main" id="{85B0B371-ADD1-4E91-8EE8-B21E580CD54E}"/>
              </a:ext>
            </a:extLst>
          </p:cNvPr>
          <p:cNvSpPr txBox="1"/>
          <p:nvPr/>
        </p:nvSpPr>
        <p:spPr>
          <a:xfrm>
            <a:off x="2912395" y="4620542"/>
            <a:ext cx="2283357" cy="338554"/>
          </a:xfrm>
          <a:prstGeom prst="rect">
            <a:avLst/>
          </a:prstGeom>
          <a:noFill/>
        </p:spPr>
        <p:txBody>
          <a:bodyPr wrap="square">
            <a:spAutoFit/>
          </a:bodyPr>
          <a:lstStyle/>
          <a:p>
            <a:r>
              <a:rPr lang="sv-SE" sz="1600" dirty="0">
                <a:solidFill>
                  <a:srgbClr val="FF0000"/>
                </a:solidFill>
                <a:effectLst>
                  <a:outerShdw blurRad="38100" dist="38100" dir="2700000" algn="tl">
                    <a:srgbClr val="000000">
                      <a:alpha val="43137"/>
                    </a:srgbClr>
                  </a:outerShdw>
                </a:effectLst>
                <a:latin typeface="Arial" pitchFamily="34" charset="0"/>
                <a:cs typeface="Arial" pitchFamily="34" charset="0"/>
              </a:rPr>
              <a:t>Leonard, AUGMENT</a:t>
            </a:r>
          </a:p>
        </p:txBody>
      </p:sp>
    </p:spTree>
    <p:extLst>
      <p:ext uri="{BB962C8B-B14F-4D97-AF65-F5344CB8AC3E}">
        <p14:creationId xmlns:p14="http://schemas.microsoft.com/office/powerpoint/2010/main" val="1054116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72D19D4-4ECA-435D-AAC0-A0B3BFE5D35B}"/>
              </a:ext>
            </a:extLst>
          </p:cNvPr>
          <p:cNvSpPr txBox="1">
            <a:spLocks noChangeArrowheads="1"/>
          </p:cNvSpPr>
          <p:nvPr/>
        </p:nvSpPr>
        <p:spPr>
          <a:xfrm>
            <a:off x="218647" y="0"/>
            <a:ext cx="8203686" cy="523430"/>
          </a:xfrm>
          <a:prstGeom prst="rect">
            <a:avLst/>
          </a:prstGeom>
        </p:spPr>
        <p:txBody>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Arial" pitchFamily="34" charset="0"/>
                <a:ea typeface="+mj-ea"/>
                <a:cs typeface="Arial"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v-SE" altLang="sv-SE" sz="2400" dirty="0"/>
              <a:t>Återfallande och </a:t>
            </a:r>
            <a:r>
              <a:rPr lang="sv-SE" altLang="sv-SE" sz="2400" dirty="0" err="1"/>
              <a:t>refraktära</a:t>
            </a:r>
            <a:r>
              <a:rPr lang="sv-SE" altLang="sv-SE" sz="2400" dirty="0"/>
              <a:t> MZL</a:t>
            </a:r>
          </a:p>
        </p:txBody>
      </p:sp>
      <p:sp>
        <p:nvSpPr>
          <p:cNvPr id="3" name="Rectangle 3">
            <a:extLst>
              <a:ext uri="{FF2B5EF4-FFF2-40B4-BE49-F238E27FC236}">
                <a16:creationId xmlns:a16="http://schemas.microsoft.com/office/drawing/2014/main" id="{7509BE7D-B621-4F45-935D-F441F825A668}"/>
              </a:ext>
            </a:extLst>
          </p:cNvPr>
          <p:cNvSpPr txBox="1">
            <a:spLocks noChangeArrowheads="1"/>
          </p:cNvSpPr>
          <p:nvPr/>
        </p:nvSpPr>
        <p:spPr>
          <a:xfrm>
            <a:off x="218646" y="478420"/>
            <a:ext cx="8333683" cy="4477782"/>
          </a:xfrm>
          <a:prstGeom prst="rect">
            <a:avLst/>
          </a:prstGeom>
        </p:spPr>
        <p:txBody>
          <a:bodyPr vert="horz" lIns="91440" tIns="45720" rIns="91440" bIns="45720" rtlCol="0" anchor="t">
            <a:normAutofit/>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285750" indent="-285750">
              <a:buFont typeface="Wingdings" panose="05000000000000000000" pitchFamily="2" charset="2"/>
              <a:buChar char="§"/>
            </a:pPr>
            <a:r>
              <a:rPr lang="sv-SE" altLang="sv-SE" sz="1600" dirty="0" err="1">
                <a:solidFill>
                  <a:srgbClr val="FFFF00"/>
                </a:solidFill>
              </a:rPr>
              <a:t>Idelalisib</a:t>
            </a:r>
            <a:r>
              <a:rPr lang="sv-SE" altLang="sv-SE" sz="1600" dirty="0">
                <a:solidFill>
                  <a:srgbClr val="FFFF00"/>
                </a:solidFill>
              </a:rPr>
              <a:t> (Wagner-Johnston et al </a:t>
            </a:r>
            <a:r>
              <a:rPr lang="sv-SE" altLang="sv-SE" sz="1600" dirty="0" err="1">
                <a:solidFill>
                  <a:srgbClr val="FFFF00"/>
                </a:solidFill>
              </a:rPr>
              <a:t>Leu</a:t>
            </a:r>
            <a:r>
              <a:rPr lang="sv-SE" altLang="sv-SE" sz="1600" dirty="0">
                <a:solidFill>
                  <a:srgbClr val="FFFF00"/>
                </a:solidFill>
              </a:rPr>
              <a:t> </a:t>
            </a:r>
            <a:r>
              <a:rPr lang="sv-SE" altLang="sv-SE" sz="1600" dirty="0" err="1">
                <a:solidFill>
                  <a:srgbClr val="FFFF00"/>
                </a:solidFill>
              </a:rPr>
              <a:t>Lym</a:t>
            </a:r>
            <a:r>
              <a:rPr lang="sv-SE" altLang="sv-SE" sz="1600" dirty="0">
                <a:solidFill>
                  <a:srgbClr val="FFFF00"/>
                </a:solidFill>
              </a:rPr>
              <a:t> 2020)</a:t>
            </a:r>
          </a:p>
          <a:p>
            <a:pPr marL="285750" indent="-285750">
              <a:buFont typeface="Wingdings" panose="05000000000000000000" pitchFamily="2" charset="2"/>
              <a:buChar char="§"/>
            </a:pPr>
            <a:endParaRPr lang="sv-SE" altLang="sv-SE" sz="1600" dirty="0">
              <a:solidFill>
                <a:srgbClr val="FFFF00"/>
              </a:solidFill>
            </a:endParaRPr>
          </a:p>
          <a:p>
            <a:pPr marL="285750" indent="-285750">
              <a:buFont typeface="Wingdings" panose="05000000000000000000" pitchFamily="2" charset="2"/>
              <a:buChar char="§"/>
            </a:pPr>
            <a:endParaRPr lang="sv-SE" altLang="sv-SE" sz="1600" dirty="0">
              <a:solidFill>
                <a:srgbClr val="FFFF00"/>
              </a:solidFill>
            </a:endParaRPr>
          </a:p>
          <a:p>
            <a:pPr marL="285750" indent="-285750">
              <a:buFont typeface="Wingdings" panose="05000000000000000000" pitchFamily="2" charset="2"/>
              <a:buChar char="§"/>
            </a:pPr>
            <a:endParaRPr lang="sv-SE" altLang="sv-SE" sz="1600" dirty="0">
              <a:solidFill>
                <a:srgbClr val="FFFF00"/>
              </a:solidFill>
            </a:endParaRPr>
          </a:p>
          <a:p>
            <a:pPr marL="285750" indent="-285750">
              <a:buFont typeface="Wingdings" panose="05000000000000000000" pitchFamily="2" charset="2"/>
              <a:buChar char="§"/>
            </a:pPr>
            <a:endParaRPr lang="sv-SE" altLang="sv-SE" sz="1600" dirty="0">
              <a:solidFill>
                <a:srgbClr val="FFFF00"/>
              </a:solidFill>
            </a:endParaRPr>
          </a:p>
          <a:p>
            <a:pPr marL="285750" indent="-285750">
              <a:buFont typeface="Wingdings" panose="05000000000000000000" pitchFamily="2" charset="2"/>
              <a:buChar char="§"/>
            </a:pPr>
            <a:endParaRPr lang="sv-SE" altLang="sv-SE" sz="1600" dirty="0">
              <a:solidFill>
                <a:srgbClr val="FFFF00"/>
              </a:solidFill>
            </a:endParaRPr>
          </a:p>
          <a:p>
            <a:pPr marL="0" indent="0">
              <a:buFont typeface="Wingdings" pitchFamily="2" charset="2"/>
              <a:buNone/>
            </a:pPr>
            <a:endParaRPr lang="sv-SE" altLang="sv-SE" sz="1600" dirty="0">
              <a:solidFill>
                <a:srgbClr val="FFFF00"/>
              </a:solidFill>
            </a:endParaRPr>
          </a:p>
        </p:txBody>
      </p:sp>
      <p:pic>
        <p:nvPicPr>
          <p:cNvPr id="6" name="Bildobjekt 5">
            <a:extLst>
              <a:ext uri="{FF2B5EF4-FFF2-40B4-BE49-F238E27FC236}">
                <a16:creationId xmlns:a16="http://schemas.microsoft.com/office/drawing/2014/main" id="{09088C1D-97B0-4D37-BF5E-AF7DEA41713E}"/>
              </a:ext>
            </a:extLst>
          </p:cNvPr>
          <p:cNvPicPr>
            <a:picLocks noChangeAspect="1"/>
          </p:cNvPicPr>
          <p:nvPr/>
        </p:nvPicPr>
        <p:blipFill rotWithShape="1">
          <a:blip r:embed="rId2"/>
          <a:srcRect l="22941" t="13746" r="25126" b="4031"/>
          <a:stretch/>
        </p:blipFill>
        <p:spPr>
          <a:xfrm>
            <a:off x="461042" y="835158"/>
            <a:ext cx="4748734" cy="4072539"/>
          </a:xfrm>
          <a:prstGeom prst="rect">
            <a:avLst/>
          </a:prstGeom>
        </p:spPr>
      </p:pic>
    </p:spTree>
    <p:extLst>
      <p:ext uri="{BB962C8B-B14F-4D97-AF65-F5344CB8AC3E}">
        <p14:creationId xmlns:p14="http://schemas.microsoft.com/office/powerpoint/2010/main" val="25258176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72D19D4-4ECA-435D-AAC0-A0B3BFE5D35B}"/>
              </a:ext>
            </a:extLst>
          </p:cNvPr>
          <p:cNvSpPr txBox="1">
            <a:spLocks noChangeArrowheads="1"/>
          </p:cNvSpPr>
          <p:nvPr/>
        </p:nvSpPr>
        <p:spPr>
          <a:xfrm>
            <a:off x="218647" y="0"/>
            <a:ext cx="8203686" cy="523430"/>
          </a:xfrm>
          <a:prstGeom prst="rect">
            <a:avLst/>
          </a:prstGeom>
        </p:spPr>
        <p:txBody>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Arial" pitchFamily="34" charset="0"/>
                <a:ea typeface="+mj-ea"/>
                <a:cs typeface="Arial"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v-SE" altLang="sv-SE" sz="2400" dirty="0"/>
              <a:t>Några ord om hårcellsleukemi</a:t>
            </a:r>
          </a:p>
        </p:txBody>
      </p:sp>
      <p:sp>
        <p:nvSpPr>
          <p:cNvPr id="3" name="Rectangle 3">
            <a:extLst>
              <a:ext uri="{FF2B5EF4-FFF2-40B4-BE49-F238E27FC236}">
                <a16:creationId xmlns:a16="http://schemas.microsoft.com/office/drawing/2014/main" id="{7509BE7D-B621-4F45-935D-F441F825A668}"/>
              </a:ext>
            </a:extLst>
          </p:cNvPr>
          <p:cNvSpPr txBox="1">
            <a:spLocks noChangeArrowheads="1"/>
          </p:cNvSpPr>
          <p:nvPr/>
        </p:nvSpPr>
        <p:spPr>
          <a:xfrm>
            <a:off x="218646" y="478420"/>
            <a:ext cx="7918856" cy="4477782"/>
          </a:xfrm>
          <a:prstGeom prst="rect">
            <a:avLst/>
          </a:prstGeom>
        </p:spPr>
        <p:txBody>
          <a:bodyPr vert="horz" lIns="91440" tIns="45720" rIns="91440" bIns="45720" rtlCol="0" anchor="t">
            <a:normAutofit/>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0" indent="0">
              <a:buNone/>
            </a:pPr>
            <a:r>
              <a:rPr lang="sv-SE" altLang="sv-SE" sz="1600" dirty="0">
                <a:solidFill>
                  <a:srgbClr val="FFFF00"/>
                </a:solidFill>
              </a:rPr>
              <a:t>Man måste i diagnostiken skilja på klassisk HCL – BRAF V600E-muterade och icke-klassiskt (HCL-variant). Icke-klassiska kan lika gärna sägas vara varianter av </a:t>
            </a:r>
            <a:r>
              <a:rPr lang="sv-SE" altLang="sv-SE" sz="1600" dirty="0" err="1">
                <a:solidFill>
                  <a:srgbClr val="FFFF00"/>
                </a:solidFill>
              </a:rPr>
              <a:t>spleniskt</a:t>
            </a:r>
            <a:r>
              <a:rPr lang="sv-SE" altLang="sv-SE" sz="1600" dirty="0">
                <a:solidFill>
                  <a:srgbClr val="FFFF00"/>
                </a:solidFill>
              </a:rPr>
              <a:t> MZL – de behandlas så.</a:t>
            </a:r>
          </a:p>
          <a:p>
            <a:pPr marL="285750" indent="-285750"/>
            <a:endParaRPr lang="sv-SE" altLang="sv-SE" sz="1600" dirty="0">
              <a:solidFill>
                <a:srgbClr val="FFFF00"/>
              </a:solidFill>
            </a:endParaRPr>
          </a:p>
          <a:p>
            <a:pPr marL="0" indent="0">
              <a:buNone/>
            </a:pPr>
            <a:r>
              <a:rPr lang="sv-SE" altLang="sv-SE" sz="1600" b="1" dirty="0">
                <a:solidFill>
                  <a:srgbClr val="FFFF00"/>
                </a:solidFill>
              </a:rPr>
              <a:t>Typisk bild</a:t>
            </a:r>
          </a:p>
          <a:p>
            <a:pPr marL="0" indent="0">
              <a:buNone/>
            </a:pPr>
            <a:r>
              <a:rPr lang="sv-SE" altLang="sv-SE" sz="1600" b="1" dirty="0" err="1">
                <a:solidFill>
                  <a:srgbClr val="FFFF00"/>
                </a:solidFill>
              </a:rPr>
              <a:t>HCLc</a:t>
            </a:r>
            <a:r>
              <a:rPr lang="sv-SE" altLang="sv-SE" sz="1600" b="1" dirty="0">
                <a:solidFill>
                  <a:srgbClr val="FFFF00"/>
                </a:solidFill>
              </a:rPr>
              <a:t>		</a:t>
            </a:r>
            <a:r>
              <a:rPr lang="sv-SE" altLang="sv-SE" sz="1600" b="1" dirty="0" err="1">
                <a:solidFill>
                  <a:srgbClr val="FFFF00"/>
                </a:solidFill>
              </a:rPr>
              <a:t>HCLv</a:t>
            </a:r>
            <a:endParaRPr lang="sv-SE" altLang="sv-SE" sz="1600" b="1" dirty="0">
              <a:solidFill>
                <a:srgbClr val="FFFF00"/>
              </a:solidFill>
            </a:endParaRPr>
          </a:p>
          <a:p>
            <a:pPr marL="0" indent="0">
              <a:buNone/>
            </a:pPr>
            <a:r>
              <a:rPr lang="sv-SE" altLang="sv-SE" sz="1600" dirty="0" err="1">
                <a:solidFill>
                  <a:srgbClr val="FFFF00"/>
                </a:solidFill>
              </a:rPr>
              <a:t>Pancytopeni</a:t>
            </a:r>
            <a:r>
              <a:rPr lang="sv-SE" altLang="sv-SE" sz="1600" dirty="0">
                <a:solidFill>
                  <a:srgbClr val="FFFF00"/>
                </a:solidFill>
              </a:rPr>
              <a:t>	</a:t>
            </a:r>
            <a:r>
              <a:rPr lang="sv-SE" altLang="sv-SE" sz="1600" dirty="0" err="1">
                <a:solidFill>
                  <a:srgbClr val="FFFF00"/>
                </a:solidFill>
              </a:rPr>
              <a:t>Leukocytos</a:t>
            </a:r>
            <a:endParaRPr lang="sv-SE" altLang="sv-SE" sz="1600" dirty="0">
              <a:solidFill>
                <a:srgbClr val="FFFF00"/>
              </a:solidFill>
            </a:endParaRPr>
          </a:p>
          <a:p>
            <a:pPr marL="0" indent="0">
              <a:buNone/>
            </a:pPr>
            <a:r>
              <a:rPr lang="sv-SE" altLang="sv-SE" sz="1600" dirty="0">
                <a:solidFill>
                  <a:srgbClr val="FFFF00"/>
                </a:solidFill>
              </a:rPr>
              <a:t>sIL2R / sCD25 ↑	Normal sIL2R</a:t>
            </a:r>
          </a:p>
          <a:p>
            <a:pPr marL="0" indent="0">
              <a:buNone/>
            </a:pPr>
            <a:r>
              <a:rPr lang="sv-SE" altLang="sv-SE" sz="1600" dirty="0" err="1">
                <a:solidFill>
                  <a:srgbClr val="FFFF00"/>
                </a:solidFill>
              </a:rPr>
              <a:t>Dry</a:t>
            </a:r>
            <a:r>
              <a:rPr lang="sv-SE" altLang="sv-SE" sz="1600" dirty="0">
                <a:solidFill>
                  <a:srgbClr val="FFFF00"/>
                </a:solidFill>
              </a:rPr>
              <a:t> </a:t>
            </a:r>
            <a:r>
              <a:rPr lang="sv-SE" altLang="sv-SE" sz="1600" dirty="0" err="1">
                <a:solidFill>
                  <a:srgbClr val="FFFF00"/>
                </a:solidFill>
              </a:rPr>
              <a:t>tap</a:t>
            </a:r>
            <a:r>
              <a:rPr lang="sv-SE" altLang="sv-SE" sz="1600" dirty="0">
                <a:solidFill>
                  <a:srgbClr val="FFFF00"/>
                </a:solidFill>
              </a:rPr>
              <a:t>		</a:t>
            </a:r>
            <a:r>
              <a:rPr lang="sv-SE" altLang="sv-SE" sz="1600" dirty="0" err="1">
                <a:solidFill>
                  <a:srgbClr val="FFFF00"/>
                </a:solidFill>
              </a:rPr>
              <a:t>Lättaspirerat</a:t>
            </a:r>
            <a:endParaRPr lang="sv-SE" altLang="sv-SE" sz="1600" dirty="0">
              <a:solidFill>
                <a:srgbClr val="FFFF00"/>
              </a:solidFill>
            </a:endParaRPr>
          </a:p>
          <a:p>
            <a:pPr marL="285750" indent="-285750"/>
            <a:endParaRPr lang="sv-SE" altLang="sv-SE" sz="1600" dirty="0">
              <a:solidFill>
                <a:srgbClr val="FFFF00"/>
              </a:solidFill>
            </a:endParaRPr>
          </a:p>
          <a:p>
            <a:pPr marL="285750" indent="-285750"/>
            <a:endParaRPr lang="sv-SE" altLang="sv-SE" sz="1600" dirty="0">
              <a:solidFill>
                <a:srgbClr val="FFFF00"/>
              </a:solidFill>
            </a:endParaRPr>
          </a:p>
          <a:p>
            <a:pPr marL="285750" indent="-285750"/>
            <a:endParaRPr lang="sv-SE" altLang="sv-SE" sz="1600" dirty="0">
              <a:solidFill>
                <a:srgbClr val="FFFF00"/>
              </a:solidFill>
            </a:endParaRPr>
          </a:p>
          <a:p>
            <a:pPr marL="0" indent="0">
              <a:buNone/>
            </a:pPr>
            <a:endParaRPr lang="sv-SE" altLang="sv-SE" sz="1600" dirty="0">
              <a:solidFill>
                <a:srgbClr val="FFFF00"/>
              </a:solidFill>
            </a:endParaRPr>
          </a:p>
          <a:p>
            <a:pPr marL="0" indent="0">
              <a:buFont typeface="Wingdings" pitchFamily="2" charset="2"/>
              <a:buNone/>
            </a:pPr>
            <a:endParaRPr lang="sv-SE" altLang="sv-SE" sz="1600" dirty="0">
              <a:solidFill>
                <a:srgbClr val="FFFF00"/>
              </a:solidFill>
            </a:endParaRPr>
          </a:p>
        </p:txBody>
      </p:sp>
      <p:pic>
        <p:nvPicPr>
          <p:cNvPr id="1026" name="Picture 2" descr="Hairy cell leukaemia, light micrograph - Stock Image - C037/4534 - Science  Photo Library">
            <a:extLst>
              <a:ext uri="{FF2B5EF4-FFF2-40B4-BE49-F238E27FC236}">
                <a16:creationId xmlns:a16="http://schemas.microsoft.com/office/drawing/2014/main" id="{CB4A4061-DB3E-4250-6039-4F3B80832A2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1232" y="3399387"/>
            <a:ext cx="2287732" cy="1658593"/>
          </a:xfrm>
          <a:prstGeom prst="rect">
            <a:avLst/>
          </a:prstGeom>
          <a:noFill/>
          <a:extLst>
            <a:ext uri="{909E8E84-426E-40DD-AFC4-6F175D3DCCD1}">
              <a14:hiddenFill xmlns:a14="http://schemas.microsoft.com/office/drawing/2010/main">
                <a:solidFill>
                  <a:srgbClr val="FFFFFF"/>
                </a:solidFill>
              </a14:hiddenFill>
            </a:ext>
          </a:extLst>
        </p:spPr>
      </p:pic>
      <p:pic>
        <p:nvPicPr>
          <p:cNvPr id="4" name="Bildobjekt 3" descr="En bild som visar text&#10;&#10;Automatiskt genererad beskrivning">
            <a:extLst>
              <a:ext uri="{FF2B5EF4-FFF2-40B4-BE49-F238E27FC236}">
                <a16:creationId xmlns:a16="http://schemas.microsoft.com/office/drawing/2014/main" id="{5F9949BC-4481-3BF0-78AB-A1972622AD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3608" y="1072967"/>
            <a:ext cx="5208296" cy="2864978"/>
          </a:xfrm>
          <a:prstGeom prst="rect">
            <a:avLst/>
          </a:prstGeom>
        </p:spPr>
      </p:pic>
    </p:spTree>
    <p:extLst>
      <p:ext uri="{BB962C8B-B14F-4D97-AF65-F5344CB8AC3E}">
        <p14:creationId xmlns:p14="http://schemas.microsoft.com/office/powerpoint/2010/main" val="29156690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72D19D4-4ECA-435D-AAC0-A0B3BFE5D35B}"/>
              </a:ext>
            </a:extLst>
          </p:cNvPr>
          <p:cNvSpPr txBox="1">
            <a:spLocks noChangeArrowheads="1"/>
          </p:cNvSpPr>
          <p:nvPr/>
        </p:nvSpPr>
        <p:spPr>
          <a:xfrm>
            <a:off x="218647" y="0"/>
            <a:ext cx="8203686" cy="523430"/>
          </a:xfrm>
          <a:prstGeom prst="rect">
            <a:avLst/>
          </a:prstGeom>
        </p:spPr>
        <p:txBody>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Arial" pitchFamily="34" charset="0"/>
                <a:ea typeface="+mj-ea"/>
                <a:cs typeface="Arial"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v-SE" altLang="sv-SE" sz="2400" dirty="0"/>
              <a:t>Att behandla klassisk hårcellsleukemi</a:t>
            </a:r>
          </a:p>
        </p:txBody>
      </p:sp>
      <p:sp>
        <p:nvSpPr>
          <p:cNvPr id="3" name="Rectangle 3">
            <a:extLst>
              <a:ext uri="{FF2B5EF4-FFF2-40B4-BE49-F238E27FC236}">
                <a16:creationId xmlns:a16="http://schemas.microsoft.com/office/drawing/2014/main" id="{7509BE7D-B621-4F45-935D-F441F825A668}"/>
              </a:ext>
            </a:extLst>
          </p:cNvPr>
          <p:cNvSpPr txBox="1">
            <a:spLocks noChangeArrowheads="1"/>
          </p:cNvSpPr>
          <p:nvPr/>
        </p:nvSpPr>
        <p:spPr>
          <a:xfrm>
            <a:off x="218646" y="478420"/>
            <a:ext cx="7918856" cy="4477782"/>
          </a:xfrm>
          <a:prstGeom prst="rect">
            <a:avLst/>
          </a:prstGeom>
        </p:spPr>
        <p:txBody>
          <a:bodyPr vert="horz" lIns="91440" tIns="45720" rIns="91440" bIns="45720" rtlCol="0" anchor="t">
            <a:normAutofit lnSpcReduction="10000"/>
          </a:bodyPr>
          <a:lst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Arial" pitchFamily="34" charset="0"/>
                <a:ea typeface="+mn-ea"/>
                <a:cs typeface="Arial" pitchFamily="34" charset="0"/>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a:lstStyle>
          <a:p>
            <a:pPr marL="0" indent="0">
              <a:buNone/>
            </a:pPr>
            <a:r>
              <a:rPr lang="sv-SE" altLang="sv-SE" sz="1600" dirty="0">
                <a:solidFill>
                  <a:srgbClr val="FFFF00"/>
                </a:solidFill>
              </a:rPr>
              <a:t>Etablerad behandling med </a:t>
            </a:r>
            <a:r>
              <a:rPr lang="sv-SE" altLang="sv-SE" sz="1600" dirty="0" err="1">
                <a:solidFill>
                  <a:srgbClr val="FFFF00"/>
                </a:solidFill>
              </a:rPr>
              <a:t>Kladribin</a:t>
            </a:r>
            <a:r>
              <a:rPr lang="sv-SE" altLang="sv-SE" sz="1600" dirty="0">
                <a:solidFill>
                  <a:srgbClr val="FFFF00"/>
                </a:solidFill>
              </a:rPr>
              <a:t> (</a:t>
            </a:r>
            <a:r>
              <a:rPr lang="sv-SE" altLang="sv-SE" sz="1600" dirty="0" err="1">
                <a:solidFill>
                  <a:srgbClr val="FFFF00"/>
                </a:solidFill>
              </a:rPr>
              <a:t>leustatin</a:t>
            </a:r>
            <a:r>
              <a:rPr lang="sv-SE" altLang="sv-SE" sz="1600" dirty="0">
                <a:solidFill>
                  <a:srgbClr val="FFFF00"/>
                </a:solidFill>
              </a:rPr>
              <a:t>, </a:t>
            </a:r>
            <a:r>
              <a:rPr lang="sv-SE" altLang="sv-SE" sz="1600" dirty="0" err="1">
                <a:solidFill>
                  <a:srgbClr val="FFFF00"/>
                </a:solidFill>
              </a:rPr>
              <a:t>CdA</a:t>
            </a:r>
            <a:r>
              <a:rPr lang="sv-SE" altLang="sv-SE" sz="1600" dirty="0">
                <a:solidFill>
                  <a:srgbClr val="FFFF00"/>
                </a:solidFill>
              </a:rPr>
              <a:t>) innebär i stort sett normal förväntad överlevnad.</a:t>
            </a:r>
          </a:p>
          <a:p>
            <a:pPr marL="0" indent="0">
              <a:buNone/>
            </a:pPr>
            <a:endParaRPr lang="sv-SE" altLang="sv-SE" sz="1600" dirty="0">
              <a:solidFill>
                <a:srgbClr val="FFFF00"/>
              </a:solidFill>
            </a:endParaRPr>
          </a:p>
          <a:p>
            <a:pPr marL="0" indent="0">
              <a:buNone/>
            </a:pPr>
            <a:r>
              <a:rPr lang="sv-SE" altLang="sv-SE" sz="1600" dirty="0">
                <a:solidFill>
                  <a:srgbClr val="FFFF00"/>
                </a:solidFill>
              </a:rPr>
              <a:t>Tillägg med </a:t>
            </a:r>
            <a:r>
              <a:rPr lang="sv-SE" altLang="sv-SE" sz="1600" dirty="0" err="1">
                <a:solidFill>
                  <a:srgbClr val="FFFF00"/>
                </a:solidFill>
              </a:rPr>
              <a:t>rituximab</a:t>
            </a:r>
            <a:r>
              <a:rPr lang="sv-SE" altLang="sv-SE" sz="1600" dirty="0">
                <a:solidFill>
                  <a:srgbClr val="FFFF00"/>
                </a:solidFill>
              </a:rPr>
              <a:t> ger bättre PFS men inte bevis om bättre OS. Kommer nog att införas även i första linjen eftersom det inte är så dyrt längre. Typiskt kan en patient få </a:t>
            </a:r>
            <a:r>
              <a:rPr lang="sv-SE" altLang="sv-SE" sz="1600" dirty="0" err="1">
                <a:solidFill>
                  <a:srgbClr val="FFFF00"/>
                </a:solidFill>
              </a:rPr>
              <a:t>CdA</a:t>
            </a:r>
            <a:r>
              <a:rPr lang="sv-SE" altLang="sv-SE" sz="1600" dirty="0">
                <a:solidFill>
                  <a:srgbClr val="FFFF00"/>
                </a:solidFill>
              </a:rPr>
              <a:t> 4 omgångar under 15-30 år, blir det mer kan märgen svikta.</a:t>
            </a:r>
          </a:p>
          <a:p>
            <a:pPr marL="0" indent="0">
              <a:buNone/>
            </a:pPr>
            <a:endParaRPr lang="sv-SE" altLang="sv-SE" sz="1600" dirty="0">
              <a:solidFill>
                <a:srgbClr val="FFFF00"/>
              </a:solidFill>
            </a:endParaRPr>
          </a:p>
          <a:p>
            <a:pPr marL="0" indent="0">
              <a:buNone/>
            </a:pPr>
            <a:r>
              <a:rPr lang="sv-SE" altLang="sv-SE" sz="1600" dirty="0">
                <a:solidFill>
                  <a:srgbClr val="FFFF00"/>
                </a:solidFill>
              </a:rPr>
              <a:t>Besvärliga fall kan ha glädje av BRAF-hämmare, men kombinera då med </a:t>
            </a:r>
            <a:r>
              <a:rPr lang="sv-SE" altLang="sv-SE" sz="1600" dirty="0" err="1">
                <a:solidFill>
                  <a:srgbClr val="FFFF00"/>
                </a:solidFill>
              </a:rPr>
              <a:t>rituximab</a:t>
            </a:r>
            <a:endParaRPr lang="sv-SE" altLang="sv-SE" sz="1600" dirty="0">
              <a:solidFill>
                <a:srgbClr val="FFFF00"/>
              </a:solidFill>
            </a:endParaRPr>
          </a:p>
          <a:p>
            <a:pPr marL="0" indent="0">
              <a:buNone/>
            </a:pPr>
            <a:endParaRPr lang="sv-SE" altLang="sv-SE" sz="1600" dirty="0">
              <a:solidFill>
                <a:srgbClr val="FFFF00"/>
              </a:solidFill>
            </a:endParaRPr>
          </a:p>
          <a:p>
            <a:pPr marL="0" indent="0">
              <a:buNone/>
            </a:pPr>
            <a:r>
              <a:rPr lang="sv-SE" altLang="sv-SE" sz="1600" dirty="0">
                <a:solidFill>
                  <a:srgbClr val="FFFF00"/>
                </a:solidFill>
              </a:rPr>
              <a:t>Glöm inte att interferon fungerar också</a:t>
            </a:r>
          </a:p>
          <a:p>
            <a:pPr marL="0" indent="0">
              <a:buNone/>
            </a:pPr>
            <a:endParaRPr lang="sv-SE" altLang="sv-SE" sz="1600" dirty="0">
              <a:solidFill>
                <a:srgbClr val="FFFF00"/>
              </a:solidFill>
            </a:endParaRPr>
          </a:p>
          <a:p>
            <a:pPr marL="0" indent="0">
              <a:buNone/>
            </a:pPr>
            <a:r>
              <a:rPr lang="sv-SE" altLang="sv-SE" sz="1600" dirty="0">
                <a:solidFill>
                  <a:srgbClr val="FFFF00"/>
                </a:solidFill>
              </a:rPr>
              <a:t>Behandla på indikation, inte sjukdomsnärvaro</a:t>
            </a:r>
          </a:p>
          <a:p>
            <a:pPr marL="0" indent="0">
              <a:buNone/>
            </a:pPr>
            <a:endParaRPr lang="sv-SE" altLang="sv-SE" sz="1600" dirty="0">
              <a:solidFill>
                <a:srgbClr val="FFFF00"/>
              </a:solidFill>
            </a:endParaRPr>
          </a:p>
          <a:p>
            <a:pPr marL="0" indent="0">
              <a:buNone/>
            </a:pPr>
            <a:r>
              <a:rPr lang="sv-SE" altLang="sv-SE" sz="1600" dirty="0">
                <a:solidFill>
                  <a:srgbClr val="FFFF00"/>
                </a:solidFill>
              </a:rPr>
              <a:t>Patienter som debuterar med svår infektion (ofta pneumoni) = svårt.</a:t>
            </a:r>
          </a:p>
          <a:p>
            <a:pPr marL="0" indent="0">
              <a:buNone/>
            </a:pPr>
            <a:r>
              <a:rPr lang="sv-SE" altLang="sv-SE" sz="1600" dirty="0">
                <a:solidFill>
                  <a:srgbClr val="FFFF00"/>
                </a:solidFill>
              </a:rPr>
              <a:t>Vi har givit R-</a:t>
            </a:r>
            <a:r>
              <a:rPr lang="sv-SE" altLang="sv-SE" sz="1600" dirty="0" err="1">
                <a:solidFill>
                  <a:srgbClr val="FFFF00"/>
                </a:solidFill>
              </a:rPr>
              <a:t>CdA</a:t>
            </a:r>
            <a:r>
              <a:rPr lang="sv-SE" altLang="sv-SE" sz="1600" dirty="0">
                <a:solidFill>
                  <a:srgbClr val="FFFF00"/>
                </a:solidFill>
              </a:rPr>
              <a:t> men bara 3 dagar </a:t>
            </a:r>
            <a:r>
              <a:rPr lang="sv-SE" altLang="sv-SE" sz="1600" dirty="0" err="1">
                <a:solidFill>
                  <a:srgbClr val="FFFF00"/>
                </a:solidFill>
              </a:rPr>
              <a:t>CdA</a:t>
            </a:r>
            <a:r>
              <a:rPr lang="sv-SE" altLang="sv-SE" sz="1600" dirty="0">
                <a:solidFill>
                  <a:srgbClr val="FFFF00"/>
                </a:solidFill>
              </a:rPr>
              <a:t>. Man kan också ge BRAF-hämmare men de är proinflammatoriska.</a:t>
            </a:r>
          </a:p>
        </p:txBody>
      </p:sp>
    </p:spTree>
    <p:extLst>
      <p:ext uri="{BB962C8B-B14F-4D97-AF65-F5344CB8AC3E}">
        <p14:creationId xmlns:p14="http://schemas.microsoft.com/office/powerpoint/2010/main" val="17642425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72D19D4-4ECA-435D-AAC0-A0B3BFE5D35B}"/>
              </a:ext>
            </a:extLst>
          </p:cNvPr>
          <p:cNvSpPr txBox="1">
            <a:spLocks noChangeArrowheads="1"/>
          </p:cNvSpPr>
          <p:nvPr/>
        </p:nvSpPr>
        <p:spPr>
          <a:xfrm>
            <a:off x="218647" y="0"/>
            <a:ext cx="8203686" cy="523430"/>
          </a:xfrm>
          <a:prstGeom prst="rect">
            <a:avLst/>
          </a:prstGeom>
        </p:spPr>
        <p:txBody>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Arial" pitchFamily="34" charset="0"/>
                <a:ea typeface="+mj-ea"/>
                <a:cs typeface="Arial"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v-SE" altLang="sv-SE" sz="2400" dirty="0"/>
              <a:t>Transformation</a:t>
            </a:r>
          </a:p>
        </p:txBody>
      </p:sp>
      <p:pic>
        <p:nvPicPr>
          <p:cNvPr id="5" name="Bildobjekt 4">
            <a:extLst>
              <a:ext uri="{FF2B5EF4-FFF2-40B4-BE49-F238E27FC236}">
                <a16:creationId xmlns:a16="http://schemas.microsoft.com/office/drawing/2014/main" id="{3FBC8729-493C-4653-9EED-F34F92CB1355}"/>
              </a:ext>
            </a:extLst>
          </p:cNvPr>
          <p:cNvPicPr>
            <a:picLocks noChangeAspect="1"/>
          </p:cNvPicPr>
          <p:nvPr/>
        </p:nvPicPr>
        <p:blipFill rotWithShape="1">
          <a:blip r:embed="rId2"/>
          <a:srcRect l="42017" t="18710" r="16890" b="21251"/>
          <a:stretch/>
        </p:blipFill>
        <p:spPr>
          <a:xfrm>
            <a:off x="345781" y="523430"/>
            <a:ext cx="5426333" cy="4294459"/>
          </a:xfrm>
          <a:prstGeom prst="rect">
            <a:avLst/>
          </a:prstGeom>
        </p:spPr>
      </p:pic>
      <p:pic>
        <p:nvPicPr>
          <p:cNvPr id="7" name="Bildobjekt 6">
            <a:extLst>
              <a:ext uri="{FF2B5EF4-FFF2-40B4-BE49-F238E27FC236}">
                <a16:creationId xmlns:a16="http://schemas.microsoft.com/office/drawing/2014/main" id="{4D7FA664-9E05-4294-B9D9-5116B3B1ADBD}"/>
              </a:ext>
            </a:extLst>
          </p:cNvPr>
          <p:cNvPicPr>
            <a:picLocks noChangeAspect="1"/>
          </p:cNvPicPr>
          <p:nvPr/>
        </p:nvPicPr>
        <p:blipFill rotWithShape="1">
          <a:blip r:embed="rId3"/>
          <a:srcRect l="42185" t="24140" r="15630" b="34593"/>
          <a:stretch/>
        </p:blipFill>
        <p:spPr>
          <a:xfrm>
            <a:off x="4154520" y="104192"/>
            <a:ext cx="4843484" cy="2566467"/>
          </a:xfrm>
          <a:prstGeom prst="rect">
            <a:avLst/>
          </a:prstGeom>
        </p:spPr>
      </p:pic>
    </p:spTree>
    <p:extLst>
      <p:ext uri="{BB962C8B-B14F-4D97-AF65-F5344CB8AC3E}">
        <p14:creationId xmlns:p14="http://schemas.microsoft.com/office/powerpoint/2010/main" val="130856810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72D19D4-4ECA-435D-AAC0-A0B3BFE5D35B}"/>
              </a:ext>
            </a:extLst>
          </p:cNvPr>
          <p:cNvSpPr txBox="1">
            <a:spLocks noChangeArrowheads="1"/>
          </p:cNvSpPr>
          <p:nvPr/>
        </p:nvSpPr>
        <p:spPr>
          <a:xfrm>
            <a:off x="218647" y="0"/>
            <a:ext cx="8203686" cy="523430"/>
          </a:xfrm>
          <a:prstGeom prst="rect">
            <a:avLst/>
          </a:prstGeom>
        </p:spPr>
        <p:txBody>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Arial" pitchFamily="34" charset="0"/>
                <a:ea typeface="+mj-ea"/>
                <a:cs typeface="Arial"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sv-SE" altLang="sv-SE" sz="2400" dirty="0"/>
              <a:t>Transformation</a:t>
            </a:r>
          </a:p>
        </p:txBody>
      </p:sp>
      <p:pic>
        <p:nvPicPr>
          <p:cNvPr id="4" name="Bildobjekt 3">
            <a:extLst>
              <a:ext uri="{FF2B5EF4-FFF2-40B4-BE49-F238E27FC236}">
                <a16:creationId xmlns:a16="http://schemas.microsoft.com/office/drawing/2014/main" id="{191F6BC6-3931-4563-81C5-2C9D10465BD8}"/>
              </a:ext>
            </a:extLst>
          </p:cNvPr>
          <p:cNvPicPr>
            <a:picLocks noChangeAspect="1"/>
          </p:cNvPicPr>
          <p:nvPr/>
        </p:nvPicPr>
        <p:blipFill rotWithShape="1">
          <a:blip r:embed="rId2"/>
          <a:srcRect l="42437" t="36862" r="17143"/>
          <a:stretch/>
        </p:blipFill>
        <p:spPr>
          <a:xfrm>
            <a:off x="218647" y="461041"/>
            <a:ext cx="5094776" cy="4310743"/>
          </a:xfrm>
          <a:prstGeom prst="rect">
            <a:avLst/>
          </a:prstGeom>
        </p:spPr>
      </p:pic>
      <p:pic>
        <p:nvPicPr>
          <p:cNvPr id="10" name="Bildobjekt 9">
            <a:extLst>
              <a:ext uri="{FF2B5EF4-FFF2-40B4-BE49-F238E27FC236}">
                <a16:creationId xmlns:a16="http://schemas.microsoft.com/office/drawing/2014/main" id="{89EC9A17-AED3-4BF1-9A66-EE81E59FE0C4}"/>
              </a:ext>
            </a:extLst>
          </p:cNvPr>
          <p:cNvPicPr>
            <a:picLocks noChangeAspect="1"/>
          </p:cNvPicPr>
          <p:nvPr/>
        </p:nvPicPr>
        <p:blipFill rotWithShape="1">
          <a:blip r:embed="rId3"/>
          <a:srcRect l="25126" t="39654" r="44286" b="17992"/>
          <a:stretch/>
        </p:blipFill>
        <p:spPr>
          <a:xfrm>
            <a:off x="5586291" y="461041"/>
            <a:ext cx="3411709" cy="2558783"/>
          </a:xfrm>
          <a:prstGeom prst="rect">
            <a:avLst/>
          </a:prstGeom>
        </p:spPr>
      </p:pic>
      <p:sp>
        <p:nvSpPr>
          <p:cNvPr id="11" name="textruta 10">
            <a:extLst>
              <a:ext uri="{FF2B5EF4-FFF2-40B4-BE49-F238E27FC236}">
                <a16:creationId xmlns:a16="http://schemas.microsoft.com/office/drawing/2014/main" id="{4821F96A-4D5A-408B-AA56-94515DD7D02B}"/>
              </a:ext>
            </a:extLst>
          </p:cNvPr>
          <p:cNvSpPr txBox="1"/>
          <p:nvPr/>
        </p:nvSpPr>
        <p:spPr>
          <a:xfrm>
            <a:off x="5586291" y="3019824"/>
            <a:ext cx="2950670" cy="338554"/>
          </a:xfrm>
          <a:prstGeom prst="rect">
            <a:avLst/>
          </a:prstGeom>
          <a:noFill/>
        </p:spPr>
        <p:txBody>
          <a:bodyPr wrap="square">
            <a:spAutoFit/>
          </a:bodyPr>
          <a:lstStyle/>
          <a:p>
            <a:r>
              <a:rPr lang="sv-SE" sz="1600" dirty="0">
                <a:solidFill>
                  <a:srgbClr val="FF0000"/>
                </a:solidFill>
                <a:effectLst>
                  <a:outerShdw blurRad="38100" dist="38100" dir="2700000" algn="tl">
                    <a:srgbClr val="000000">
                      <a:alpha val="43137"/>
                    </a:srgbClr>
                  </a:outerShdw>
                </a:effectLst>
                <a:latin typeface="Arial" pitchFamily="34" charset="0"/>
                <a:cs typeface="Arial" pitchFamily="34" charset="0"/>
              </a:rPr>
              <a:t>Ban-</a:t>
            </a:r>
            <a:r>
              <a:rPr lang="sv-SE" sz="1600" dirty="0" err="1">
                <a:solidFill>
                  <a:srgbClr val="FF0000"/>
                </a:solidFill>
                <a:effectLst>
                  <a:outerShdw blurRad="38100" dist="38100" dir="2700000" algn="tl">
                    <a:srgbClr val="000000">
                      <a:alpha val="43137"/>
                    </a:srgbClr>
                  </a:outerShdw>
                </a:effectLst>
                <a:latin typeface="Arial" pitchFamily="34" charset="0"/>
                <a:cs typeface="Arial" pitchFamily="34" charset="0"/>
              </a:rPr>
              <a:t>Hoefen</a:t>
            </a:r>
            <a:r>
              <a:rPr lang="sv-SE" sz="1600" dirty="0">
                <a:solidFill>
                  <a:srgbClr val="FF0000"/>
                </a:solidFill>
                <a:effectLst>
                  <a:outerShdw blurRad="38100" dist="38100" dir="2700000" algn="tl">
                    <a:srgbClr val="000000">
                      <a:alpha val="43137"/>
                    </a:srgbClr>
                  </a:outerShdw>
                </a:effectLst>
                <a:latin typeface="Arial" pitchFamily="34" charset="0"/>
                <a:cs typeface="Arial" pitchFamily="34" charset="0"/>
              </a:rPr>
              <a:t>, BJH 2013</a:t>
            </a:r>
          </a:p>
        </p:txBody>
      </p:sp>
    </p:spTree>
    <p:extLst>
      <p:ext uri="{BB962C8B-B14F-4D97-AF65-F5344CB8AC3E}">
        <p14:creationId xmlns:p14="http://schemas.microsoft.com/office/powerpoint/2010/main" val="2653817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0E56F899-7867-0A1E-769B-FBD4E9038714}"/>
              </a:ext>
            </a:extLst>
          </p:cNvPr>
          <p:cNvPicPr>
            <a:picLocks noChangeAspect="1"/>
          </p:cNvPicPr>
          <p:nvPr/>
        </p:nvPicPr>
        <p:blipFill rotWithShape="1">
          <a:blip r:embed="rId2"/>
          <a:srcRect l="7143" t="28960" r="36722" b="13405"/>
          <a:stretch/>
        </p:blipFill>
        <p:spPr>
          <a:xfrm>
            <a:off x="68594" y="451420"/>
            <a:ext cx="2790343" cy="2157150"/>
          </a:xfrm>
          <a:prstGeom prst="rect">
            <a:avLst/>
          </a:prstGeom>
        </p:spPr>
      </p:pic>
      <p:sp>
        <p:nvSpPr>
          <p:cNvPr id="9" name="Rectangle 4">
            <a:extLst>
              <a:ext uri="{FF2B5EF4-FFF2-40B4-BE49-F238E27FC236}">
                <a16:creationId xmlns:a16="http://schemas.microsoft.com/office/drawing/2014/main" id="{C6539D83-5ABB-3D33-50CB-0C8AE031E369}"/>
              </a:ext>
            </a:extLst>
          </p:cNvPr>
          <p:cNvSpPr>
            <a:spLocks noGrp="1" noChangeArrowheads="1"/>
          </p:cNvSpPr>
          <p:nvPr>
            <p:ph type="title"/>
          </p:nvPr>
        </p:nvSpPr>
        <p:spPr>
          <a:xfrm>
            <a:off x="68594" y="95250"/>
            <a:ext cx="5829300" cy="356169"/>
          </a:xfrm>
        </p:spPr>
        <p:txBody>
          <a:bodyPr/>
          <a:lstStyle/>
          <a:p>
            <a:r>
              <a:rPr lang="sv-SE" altLang="sv-SE" sz="1800" dirty="0"/>
              <a:t>PRIMA-PI – förhöjt beta-2-mikroglobulin</a:t>
            </a:r>
          </a:p>
        </p:txBody>
      </p:sp>
      <p:pic>
        <p:nvPicPr>
          <p:cNvPr id="13" name="Bildobjekt 12">
            <a:extLst>
              <a:ext uri="{FF2B5EF4-FFF2-40B4-BE49-F238E27FC236}">
                <a16:creationId xmlns:a16="http://schemas.microsoft.com/office/drawing/2014/main" id="{716BB790-6B0A-5F28-C648-8BFD5E84271F}"/>
              </a:ext>
            </a:extLst>
          </p:cNvPr>
          <p:cNvPicPr>
            <a:picLocks noChangeAspect="1"/>
          </p:cNvPicPr>
          <p:nvPr/>
        </p:nvPicPr>
        <p:blipFill rotWithShape="1">
          <a:blip r:embed="rId3"/>
          <a:srcRect l="17890" t="12644" r="34141" b="5865"/>
          <a:stretch/>
        </p:blipFill>
        <p:spPr>
          <a:xfrm>
            <a:off x="2949290" y="730626"/>
            <a:ext cx="2721062" cy="2503910"/>
          </a:xfrm>
          <a:prstGeom prst="rect">
            <a:avLst/>
          </a:prstGeom>
        </p:spPr>
      </p:pic>
      <p:sp>
        <p:nvSpPr>
          <p:cNvPr id="15" name="textruta 14">
            <a:extLst>
              <a:ext uri="{FF2B5EF4-FFF2-40B4-BE49-F238E27FC236}">
                <a16:creationId xmlns:a16="http://schemas.microsoft.com/office/drawing/2014/main" id="{A4FDDE79-6CF8-D99F-0984-D1E50890CF89}"/>
              </a:ext>
            </a:extLst>
          </p:cNvPr>
          <p:cNvSpPr txBox="1"/>
          <p:nvPr/>
        </p:nvSpPr>
        <p:spPr>
          <a:xfrm>
            <a:off x="0" y="2678330"/>
            <a:ext cx="2790343" cy="276999"/>
          </a:xfrm>
          <a:prstGeom prst="rect">
            <a:avLst/>
          </a:prstGeom>
          <a:noFill/>
        </p:spPr>
        <p:txBody>
          <a:bodyPr wrap="square">
            <a:spAutoFit/>
          </a:bodyPr>
          <a:lstStyle/>
          <a:p>
            <a:r>
              <a:rPr lang="sv-SE" sz="1200" dirty="0" err="1">
                <a:latin typeface="Arial" panose="020B0604020202020204" pitchFamily="34" charset="0"/>
                <a:cs typeface="Arial" panose="020B0604020202020204" pitchFamily="34" charset="0"/>
              </a:rPr>
              <a:t>Bachy</a:t>
            </a:r>
            <a:r>
              <a:rPr lang="sv-SE" sz="1200" dirty="0">
                <a:latin typeface="Arial" panose="020B0604020202020204" pitchFamily="34" charset="0"/>
                <a:cs typeface="Arial" panose="020B0604020202020204" pitchFamily="34" charset="0"/>
              </a:rPr>
              <a:t> et al. </a:t>
            </a:r>
            <a:r>
              <a:rPr lang="sv-SE" sz="1200" dirty="0" err="1">
                <a:latin typeface="Arial" panose="020B0604020202020204" pitchFamily="34" charset="0"/>
                <a:cs typeface="Arial" panose="020B0604020202020204" pitchFamily="34" charset="0"/>
              </a:rPr>
              <a:t>Blood</a:t>
            </a:r>
            <a:r>
              <a:rPr lang="sv-SE" sz="1200" dirty="0">
                <a:latin typeface="Arial" panose="020B0604020202020204" pitchFamily="34" charset="0"/>
                <a:cs typeface="Arial" panose="020B0604020202020204" pitchFamily="34" charset="0"/>
              </a:rPr>
              <a:t>. 2018</a:t>
            </a:r>
          </a:p>
        </p:txBody>
      </p:sp>
      <p:pic>
        <p:nvPicPr>
          <p:cNvPr id="17" name="Bildobjekt 16">
            <a:extLst>
              <a:ext uri="{FF2B5EF4-FFF2-40B4-BE49-F238E27FC236}">
                <a16:creationId xmlns:a16="http://schemas.microsoft.com/office/drawing/2014/main" id="{302F7436-DB17-0BD7-7F0B-CE2E88D6F861}"/>
              </a:ext>
            </a:extLst>
          </p:cNvPr>
          <p:cNvPicPr>
            <a:picLocks noChangeAspect="1"/>
          </p:cNvPicPr>
          <p:nvPr/>
        </p:nvPicPr>
        <p:blipFill rotWithShape="1">
          <a:blip r:embed="rId4"/>
          <a:srcRect l="35313" t="19921" r="25267" b="32023"/>
          <a:stretch/>
        </p:blipFill>
        <p:spPr>
          <a:xfrm>
            <a:off x="5707319" y="2861862"/>
            <a:ext cx="3311038" cy="2186387"/>
          </a:xfrm>
          <a:prstGeom prst="rect">
            <a:avLst/>
          </a:prstGeom>
        </p:spPr>
      </p:pic>
      <p:sp>
        <p:nvSpPr>
          <p:cNvPr id="18" name="textruta 17">
            <a:extLst>
              <a:ext uri="{FF2B5EF4-FFF2-40B4-BE49-F238E27FC236}">
                <a16:creationId xmlns:a16="http://schemas.microsoft.com/office/drawing/2014/main" id="{DB99CC53-5D45-04FA-8801-ACB260A99559}"/>
              </a:ext>
            </a:extLst>
          </p:cNvPr>
          <p:cNvSpPr txBox="1"/>
          <p:nvPr/>
        </p:nvSpPr>
        <p:spPr>
          <a:xfrm>
            <a:off x="2985384" y="451419"/>
            <a:ext cx="2428378" cy="276999"/>
          </a:xfrm>
          <a:prstGeom prst="rect">
            <a:avLst/>
          </a:prstGeom>
          <a:noFill/>
        </p:spPr>
        <p:txBody>
          <a:bodyPr wrap="square">
            <a:spAutoFit/>
          </a:bodyPr>
          <a:lstStyle/>
          <a:p>
            <a:r>
              <a:rPr lang="sv-SE" sz="1200" dirty="0">
                <a:solidFill>
                  <a:srgbClr val="FFFF00"/>
                </a:solidFill>
                <a:latin typeface="Arial" panose="020B0604020202020204" pitchFamily="34" charset="0"/>
                <a:cs typeface="Arial" panose="020B0604020202020204" pitchFamily="34" charset="0"/>
              </a:rPr>
              <a:t>R-CHOP/R-CVP + </a:t>
            </a:r>
            <a:r>
              <a:rPr lang="sv-SE" sz="1200" dirty="0" err="1">
                <a:solidFill>
                  <a:srgbClr val="FFFF00"/>
                </a:solidFill>
                <a:latin typeface="Arial" panose="020B0604020202020204" pitchFamily="34" charset="0"/>
                <a:cs typeface="Arial" panose="020B0604020202020204" pitchFamily="34" charset="0"/>
              </a:rPr>
              <a:t>maintenance</a:t>
            </a:r>
            <a:endParaRPr lang="sv-SE" sz="1200" dirty="0">
              <a:solidFill>
                <a:srgbClr val="FFFF00"/>
              </a:solidFill>
              <a:latin typeface="Arial" panose="020B0604020202020204" pitchFamily="34" charset="0"/>
              <a:cs typeface="Arial" panose="020B0604020202020204" pitchFamily="34" charset="0"/>
            </a:endParaRPr>
          </a:p>
        </p:txBody>
      </p:sp>
      <p:sp>
        <p:nvSpPr>
          <p:cNvPr id="19" name="textruta 18">
            <a:extLst>
              <a:ext uri="{FF2B5EF4-FFF2-40B4-BE49-F238E27FC236}">
                <a16:creationId xmlns:a16="http://schemas.microsoft.com/office/drawing/2014/main" id="{5680D061-2B76-41ED-5350-19CC672DB76C}"/>
              </a:ext>
            </a:extLst>
          </p:cNvPr>
          <p:cNvSpPr txBox="1"/>
          <p:nvPr/>
        </p:nvSpPr>
        <p:spPr>
          <a:xfrm>
            <a:off x="5707319" y="2584863"/>
            <a:ext cx="1551930" cy="276999"/>
          </a:xfrm>
          <a:prstGeom prst="rect">
            <a:avLst/>
          </a:prstGeom>
          <a:noFill/>
        </p:spPr>
        <p:txBody>
          <a:bodyPr wrap="square">
            <a:spAutoFit/>
          </a:bodyPr>
          <a:lstStyle/>
          <a:p>
            <a:r>
              <a:rPr lang="sv-SE" sz="1200" dirty="0" err="1">
                <a:solidFill>
                  <a:srgbClr val="FFFF00"/>
                </a:solidFill>
                <a:latin typeface="Arial" panose="020B0604020202020204" pitchFamily="34" charset="0"/>
                <a:cs typeface="Arial" panose="020B0604020202020204" pitchFamily="34" charset="0"/>
              </a:rPr>
              <a:t>Rituximab</a:t>
            </a:r>
            <a:r>
              <a:rPr lang="sv-SE" sz="1200" dirty="0">
                <a:solidFill>
                  <a:srgbClr val="FFFF00"/>
                </a:solidFill>
                <a:latin typeface="Arial" panose="020B0604020202020204" pitchFamily="34" charset="0"/>
                <a:cs typeface="Arial" panose="020B0604020202020204" pitchFamily="34" charset="0"/>
              </a:rPr>
              <a:t> +/- IFN</a:t>
            </a:r>
          </a:p>
        </p:txBody>
      </p:sp>
      <p:sp>
        <p:nvSpPr>
          <p:cNvPr id="20" name="textruta 19">
            <a:extLst>
              <a:ext uri="{FF2B5EF4-FFF2-40B4-BE49-F238E27FC236}">
                <a16:creationId xmlns:a16="http://schemas.microsoft.com/office/drawing/2014/main" id="{B9499BCD-ED8D-9F46-DF06-DF67D9FBBC98}"/>
              </a:ext>
            </a:extLst>
          </p:cNvPr>
          <p:cNvSpPr txBox="1"/>
          <p:nvPr/>
        </p:nvSpPr>
        <p:spPr>
          <a:xfrm>
            <a:off x="7097697" y="2584862"/>
            <a:ext cx="1746157" cy="276999"/>
          </a:xfrm>
          <a:prstGeom prst="rect">
            <a:avLst/>
          </a:prstGeom>
          <a:noFill/>
        </p:spPr>
        <p:txBody>
          <a:bodyPr wrap="square">
            <a:spAutoFit/>
          </a:bodyPr>
          <a:lstStyle/>
          <a:p>
            <a:r>
              <a:rPr lang="sv-SE" sz="1200" dirty="0" err="1">
                <a:latin typeface="Arial" panose="020B0604020202020204" pitchFamily="34" charset="0"/>
                <a:cs typeface="Arial" panose="020B0604020202020204" pitchFamily="34" charset="0"/>
              </a:rPr>
              <a:t>Kimby</a:t>
            </a:r>
            <a:r>
              <a:rPr lang="sv-SE" sz="1200" dirty="0">
                <a:latin typeface="Arial" panose="020B0604020202020204" pitchFamily="34" charset="0"/>
                <a:cs typeface="Arial" panose="020B0604020202020204" pitchFamily="34" charset="0"/>
              </a:rPr>
              <a:t> et al. BJH. 2020</a:t>
            </a:r>
          </a:p>
        </p:txBody>
      </p:sp>
    </p:spTree>
    <p:extLst>
      <p:ext uri="{BB962C8B-B14F-4D97-AF65-F5344CB8AC3E}">
        <p14:creationId xmlns:p14="http://schemas.microsoft.com/office/powerpoint/2010/main" val="31658902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ew picture">
            <a:extLst>
              <a:ext uri="{FF2B5EF4-FFF2-40B4-BE49-F238E27FC236}">
                <a16:creationId xmlns:a16="http://schemas.microsoft.com/office/drawing/2014/main" id="{E9D46C4D-7B48-B06D-929C-72D471CAA63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711"/>
            <a:ext cx="3982228" cy="216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6" name="textruta 5">
            <a:extLst>
              <a:ext uri="{FF2B5EF4-FFF2-40B4-BE49-F238E27FC236}">
                <a16:creationId xmlns:a16="http://schemas.microsoft.com/office/drawing/2014/main" id="{566063C1-B45C-63F2-D005-19A3D81FC4D8}"/>
              </a:ext>
            </a:extLst>
          </p:cNvPr>
          <p:cNvSpPr txBox="1"/>
          <p:nvPr/>
        </p:nvSpPr>
        <p:spPr>
          <a:xfrm>
            <a:off x="0" y="2202418"/>
            <a:ext cx="3151062" cy="369332"/>
          </a:xfrm>
          <a:prstGeom prst="rect">
            <a:avLst/>
          </a:prstGeom>
          <a:noFill/>
        </p:spPr>
        <p:txBody>
          <a:bodyPr wrap="square">
            <a:spAutoFit/>
          </a:bodyPr>
          <a:lstStyle/>
          <a:p>
            <a:pPr marL="0" indent="0">
              <a:buNone/>
            </a:pPr>
            <a:r>
              <a:rPr lang="sv-SE" altLang="sv-SE" sz="1800" dirty="0">
                <a:solidFill>
                  <a:srgbClr val="FFFF00"/>
                </a:solidFill>
                <a:latin typeface="Arial" panose="020B0604020202020204" pitchFamily="34" charset="0"/>
                <a:cs typeface="Arial" panose="020B0604020202020204" pitchFamily="34" charset="0"/>
              </a:rPr>
              <a:t>De </a:t>
            </a:r>
            <a:r>
              <a:rPr lang="sv-SE" altLang="sv-SE" sz="1800" dirty="0" err="1">
                <a:solidFill>
                  <a:srgbClr val="FFFF00"/>
                </a:solidFill>
                <a:latin typeface="Arial" panose="020B0604020202020204" pitchFamily="34" charset="0"/>
                <a:cs typeface="Arial" panose="020B0604020202020204" pitchFamily="34" charset="0"/>
              </a:rPr>
              <a:t>Leval</a:t>
            </a:r>
            <a:r>
              <a:rPr lang="sv-SE" altLang="sv-SE" sz="1800" dirty="0">
                <a:solidFill>
                  <a:srgbClr val="FFFF00"/>
                </a:solidFill>
                <a:latin typeface="Arial" panose="020B0604020202020204" pitchFamily="34" charset="0"/>
                <a:cs typeface="Arial" panose="020B0604020202020204" pitchFamily="34" charset="0"/>
              </a:rPr>
              <a:t> et al 2022 </a:t>
            </a:r>
            <a:r>
              <a:rPr lang="sv-SE" altLang="sv-SE" sz="1800" dirty="0" err="1">
                <a:solidFill>
                  <a:srgbClr val="FFFF00"/>
                </a:solidFill>
                <a:latin typeface="Arial" panose="020B0604020202020204" pitchFamily="34" charset="0"/>
                <a:cs typeface="Arial" panose="020B0604020202020204" pitchFamily="34" charset="0"/>
              </a:rPr>
              <a:t>Blood</a:t>
            </a:r>
            <a:endParaRPr lang="sv-SE" altLang="sv-SE" sz="1800" dirty="0">
              <a:solidFill>
                <a:srgbClr val="FFFF00"/>
              </a:solidFill>
              <a:latin typeface="Arial" panose="020B0604020202020204" pitchFamily="34" charset="0"/>
              <a:cs typeface="Arial" panose="020B0604020202020204" pitchFamily="34" charset="0"/>
            </a:endParaRPr>
          </a:p>
        </p:txBody>
      </p:sp>
      <p:pic>
        <p:nvPicPr>
          <p:cNvPr id="8" name="Bildobjekt 7">
            <a:extLst>
              <a:ext uri="{FF2B5EF4-FFF2-40B4-BE49-F238E27FC236}">
                <a16:creationId xmlns:a16="http://schemas.microsoft.com/office/drawing/2014/main" id="{464D689E-9A5B-370B-D472-73221CB5BBED}"/>
              </a:ext>
            </a:extLst>
          </p:cNvPr>
          <p:cNvPicPr>
            <a:picLocks noChangeAspect="1"/>
          </p:cNvPicPr>
          <p:nvPr/>
        </p:nvPicPr>
        <p:blipFill>
          <a:blip r:embed="rId3"/>
          <a:stretch>
            <a:fillRect/>
          </a:stretch>
        </p:blipFill>
        <p:spPr>
          <a:xfrm>
            <a:off x="4041433" y="12711"/>
            <a:ext cx="4966064" cy="4018591"/>
          </a:xfrm>
          <a:prstGeom prst="rect">
            <a:avLst/>
          </a:prstGeom>
        </p:spPr>
      </p:pic>
      <p:sp>
        <p:nvSpPr>
          <p:cNvPr id="9" name="textruta 8">
            <a:extLst>
              <a:ext uri="{FF2B5EF4-FFF2-40B4-BE49-F238E27FC236}">
                <a16:creationId xmlns:a16="http://schemas.microsoft.com/office/drawing/2014/main" id="{3B6C8C9D-2E51-7A46-5831-0190E9B1E9C4}"/>
              </a:ext>
            </a:extLst>
          </p:cNvPr>
          <p:cNvSpPr txBox="1"/>
          <p:nvPr/>
        </p:nvSpPr>
        <p:spPr>
          <a:xfrm>
            <a:off x="3965461" y="4124413"/>
            <a:ext cx="2559004" cy="369332"/>
          </a:xfrm>
          <a:prstGeom prst="rect">
            <a:avLst/>
          </a:prstGeom>
          <a:noFill/>
        </p:spPr>
        <p:txBody>
          <a:bodyPr wrap="square">
            <a:spAutoFit/>
          </a:bodyPr>
          <a:lstStyle/>
          <a:p>
            <a:pPr marL="0" indent="0">
              <a:buNone/>
            </a:pPr>
            <a:r>
              <a:rPr lang="sv-SE" altLang="sv-SE" sz="1800" dirty="0">
                <a:solidFill>
                  <a:srgbClr val="FFFF00"/>
                </a:solidFill>
                <a:latin typeface="Arial" panose="020B0604020202020204" pitchFamily="34" charset="0"/>
                <a:cs typeface="Arial" panose="020B0604020202020204" pitchFamily="34" charset="0"/>
              </a:rPr>
              <a:t>Morin et al 2021 BJH</a:t>
            </a:r>
          </a:p>
        </p:txBody>
      </p:sp>
    </p:spTree>
    <p:extLst>
      <p:ext uri="{BB962C8B-B14F-4D97-AF65-F5344CB8AC3E}">
        <p14:creationId xmlns:p14="http://schemas.microsoft.com/office/powerpoint/2010/main" val="20048004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8" name="Picture 2">
            <a:extLst>
              <a:ext uri="{FF2B5EF4-FFF2-40B4-BE49-F238E27FC236}">
                <a16:creationId xmlns:a16="http://schemas.microsoft.com/office/drawing/2014/main" id="{AD840E24-AEE4-4858-84AE-B94EB0BD6AAD}"/>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143000" y="1059656"/>
            <a:ext cx="6858000" cy="193476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3459" name="Rectangle 3">
            <a:extLst>
              <a:ext uri="{FF2B5EF4-FFF2-40B4-BE49-F238E27FC236}">
                <a16:creationId xmlns:a16="http://schemas.microsoft.com/office/drawing/2014/main" id="{37B285A0-15A6-4036-A071-D929B12B8AED}"/>
              </a:ext>
            </a:extLst>
          </p:cNvPr>
          <p:cNvSpPr>
            <a:spLocks noChangeArrowheads="1"/>
          </p:cNvSpPr>
          <p:nvPr/>
        </p:nvSpPr>
        <p:spPr bwMode="auto">
          <a:xfrm>
            <a:off x="1320988" y="2740506"/>
            <a:ext cx="2701381"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l" eaLnBrk="1" hangingPunct="1"/>
            <a:r>
              <a:rPr lang="en-GB" altLang="sv-SE" sz="1050" b="1" dirty="0">
                <a:solidFill>
                  <a:srgbClr val="FF0000"/>
                </a:solidFill>
                <a:ea typeface="Times New Roman" panose="02020603050405020304" pitchFamily="18" charset="0"/>
                <a:cs typeface="Arial" panose="020B0604020202020204" pitchFamily="34" charset="0"/>
              </a:rPr>
              <a:t>The 2008 and 2016 WHO grading criteria.</a:t>
            </a:r>
            <a:endParaRPr lang="en-GB" altLang="sv-SE" sz="1050" dirty="0">
              <a:solidFill>
                <a:srgbClr val="FF0000"/>
              </a:solidFill>
              <a:latin typeface="Times New Roman" panose="02020603050405020304" pitchFamily="18" charset="0"/>
              <a:ea typeface="Times New Roman" panose="02020603050405020304" pitchFamily="18" charset="0"/>
              <a:cs typeface="Arial" panose="020B0604020202020204" pitchFamily="34" charset="0"/>
            </a:endParaRPr>
          </a:p>
        </p:txBody>
      </p:sp>
      <p:graphicFrame>
        <p:nvGraphicFramePr>
          <p:cNvPr id="403460" name="Group 4">
            <a:extLst>
              <a:ext uri="{FF2B5EF4-FFF2-40B4-BE49-F238E27FC236}">
                <a16:creationId xmlns:a16="http://schemas.microsoft.com/office/drawing/2014/main" id="{913262B4-18BB-42DE-976A-5148BC94A8EB}"/>
              </a:ext>
            </a:extLst>
          </p:cNvPr>
          <p:cNvGraphicFramePr>
            <a:graphicFrameLocks noGrp="1"/>
          </p:cNvGraphicFramePr>
          <p:nvPr>
            <p:extLst>
              <p:ext uri="{D42A27DB-BD31-4B8C-83A1-F6EECF244321}">
                <p14:modId xmlns:p14="http://schemas.microsoft.com/office/powerpoint/2010/main" val="1170627098"/>
              </p:ext>
            </p:extLst>
          </p:nvPr>
        </p:nvGraphicFramePr>
        <p:xfrm>
          <a:off x="1385888" y="3057525"/>
          <a:ext cx="5832872" cy="1761174"/>
        </p:xfrm>
        <a:graphic>
          <a:graphicData uri="http://schemas.openxmlformats.org/drawingml/2006/table">
            <a:tbl>
              <a:tblPr/>
              <a:tblGrid>
                <a:gridCol w="1070372">
                  <a:extLst>
                    <a:ext uri="{9D8B030D-6E8A-4147-A177-3AD203B41FA5}">
                      <a16:colId xmlns:a16="http://schemas.microsoft.com/office/drawing/2014/main" val="131058675"/>
                    </a:ext>
                  </a:extLst>
                </a:gridCol>
                <a:gridCol w="4762500">
                  <a:extLst>
                    <a:ext uri="{9D8B030D-6E8A-4147-A177-3AD203B41FA5}">
                      <a16:colId xmlns:a16="http://schemas.microsoft.com/office/drawing/2014/main" val="4073149446"/>
                    </a:ext>
                  </a:extLst>
                </a:gridCol>
              </a:tblGrid>
              <a:tr h="388144">
                <a:tc>
                  <a:txBody>
                    <a:bodyPr/>
                    <a:lstStyle>
                      <a:lvl1pPr algn="l">
                        <a:spcBef>
                          <a:spcPct val="20000"/>
                        </a:spcBef>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1pPr>
                      <a:lvl2pPr algn="l">
                        <a:spcBef>
                          <a:spcPct val="20000"/>
                        </a:spcBef>
                        <a:buFont typeface="Wingdings" panose="05000000000000000000" pitchFamily="2" charset="2"/>
                        <a:tabLst>
                          <a:tab pos="3302000" algn="l"/>
                        </a:tabLst>
                        <a:defRPr sz="1600">
                          <a:solidFill>
                            <a:schemeClr val="tx1"/>
                          </a:solidFill>
                          <a:latin typeface="Arial" panose="020B0604020202020204" pitchFamily="34" charset="0"/>
                        </a:defRPr>
                      </a:lvl2pPr>
                      <a:lvl3pPr algn="l">
                        <a:spcBef>
                          <a:spcPct val="20000"/>
                        </a:spcBef>
                        <a:buClr>
                          <a:schemeClr val="accent1"/>
                        </a:buClr>
                        <a:buFont typeface="Wingdings" panose="05000000000000000000" pitchFamily="2" charset="2"/>
                        <a:tabLst>
                          <a:tab pos="3302000" algn="l"/>
                        </a:tabLst>
                        <a:defRPr sz="1400">
                          <a:solidFill>
                            <a:schemeClr val="accent1"/>
                          </a:solidFill>
                          <a:latin typeface="Arial" panose="020B0604020202020204" pitchFamily="34" charset="0"/>
                        </a:defRPr>
                      </a:lvl3pPr>
                      <a:lvl4pPr algn="l">
                        <a:spcBef>
                          <a:spcPct val="20000"/>
                        </a:spcBef>
                        <a:buFont typeface="Wingdings" panose="05000000000000000000" pitchFamily="2" charset="2"/>
                        <a:tabLst>
                          <a:tab pos="3302000" algn="l"/>
                        </a:tabLst>
                        <a:defRPr sz="1200">
                          <a:solidFill>
                            <a:schemeClr val="tx1"/>
                          </a:solidFill>
                          <a:latin typeface="Arial" panose="020B0604020202020204" pitchFamily="34" charset="0"/>
                        </a:defRPr>
                      </a:lvl4pPr>
                      <a:lvl5pPr algn="l">
                        <a:spcBef>
                          <a:spcPct val="20000"/>
                        </a:spcBef>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5pPr>
                      <a:lvl6pPr fontAlgn="base">
                        <a:spcBef>
                          <a:spcPct val="20000"/>
                        </a:spcBef>
                        <a:spcAft>
                          <a:spcPct val="0"/>
                        </a:spcAft>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6pPr>
                      <a:lvl7pPr fontAlgn="base">
                        <a:spcBef>
                          <a:spcPct val="20000"/>
                        </a:spcBef>
                        <a:spcAft>
                          <a:spcPct val="0"/>
                        </a:spcAft>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7pPr>
                      <a:lvl8pPr fontAlgn="base">
                        <a:spcBef>
                          <a:spcPct val="20000"/>
                        </a:spcBef>
                        <a:spcAft>
                          <a:spcPct val="0"/>
                        </a:spcAft>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8pPr>
                      <a:lvl9pPr fontAlgn="base">
                        <a:spcBef>
                          <a:spcPct val="20000"/>
                        </a:spcBef>
                        <a:spcAft>
                          <a:spcPct val="0"/>
                        </a:spcAft>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tab pos="3302000" algn="l"/>
                        </a:tabLst>
                      </a:pPr>
                      <a:r>
                        <a:rPr kumimoji="0" lang="en-GB" altLang="sv-SE" sz="1100" b="1" i="0" u="none" strike="noStrike" cap="none" normalizeH="0" baseline="0">
                          <a:ln>
                            <a:noFill/>
                          </a:ln>
                          <a:solidFill>
                            <a:srgbClr val="FF0000"/>
                          </a:solidFill>
                          <a:effectLst/>
                          <a:latin typeface="Arial" panose="020B0604020202020204" pitchFamily="34" charset="0"/>
                          <a:ea typeface="Times New Roman" panose="02020603050405020304" pitchFamily="18" charset="0"/>
                          <a:cs typeface="Arial" panose="020B0604020202020204" pitchFamily="34" charset="0"/>
                        </a:rPr>
                        <a:t>Grade</a:t>
                      </a:r>
                      <a:endParaRPr kumimoji="0" lang="en-GB" altLang="sv-SE" sz="1100" b="1"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lgn="l">
                        <a:spcBef>
                          <a:spcPct val="20000"/>
                        </a:spcBef>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1pPr>
                      <a:lvl2pPr algn="l">
                        <a:spcBef>
                          <a:spcPct val="20000"/>
                        </a:spcBef>
                        <a:buFont typeface="Wingdings" panose="05000000000000000000" pitchFamily="2" charset="2"/>
                        <a:tabLst>
                          <a:tab pos="3302000" algn="l"/>
                        </a:tabLst>
                        <a:defRPr sz="1600">
                          <a:solidFill>
                            <a:schemeClr val="tx1"/>
                          </a:solidFill>
                          <a:latin typeface="Arial" panose="020B0604020202020204" pitchFamily="34" charset="0"/>
                        </a:defRPr>
                      </a:lvl2pPr>
                      <a:lvl3pPr algn="l">
                        <a:spcBef>
                          <a:spcPct val="20000"/>
                        </a:spcBef>
                        <a:buClr>
                          <a:schemeClr val="accent1"/>
                        </a:buClr>
                        <a:buFont typeface="Wingdings" panose="05000000000000000000" pitchFamily="2" charset="2"/>
                        <a:tabLst>
                          <a:tab pos="3302000" algn="l"/>
                        </a:tabLst>
                        <a:defRPr sz="1400">
                          <a:solidFill>
                            <a:schemeClr val="accent1"/>
                          </a:solidFill>
                          <a:latin typeface="Arial" panose="020B0604020202020204" pitchFamily="34" charset="0"/>
                        </a:defRPr>
                      </a:lvl3pPr>
                      <a:lvl4pPr algn="l">
                        <a:spcBef>
                          <a:spcPct val="20000"/>
                        </a:spcBef>
                        <a:buFont typeface="Wingdings" panose="05000000000000000000" pitchFamily="2" charset="2"/>
                        <a:tabLst>
                          <a:tab pos="3302000" algn="l"/>
                        </a:tabLst>
                        <a:defRPr sz="1200">
                          <a:solidFill>
                            <a:schemeClr val="tx1"/>
                          </a:solidFill>
                          <a:latin typeface="Arial" panose="020B0604020202020204" pitchFamily="34" charset="0"/>
                        </a:defRPr>
                      </a:lvl4pPr>
                      <a:lvl5pPr algn="l">
                        <a:spcBef>
                          <a:spcPct val="20000"/>
                        </a:spcBef>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5pPr>
                      <a:lvl6pPr fontAlgn="base">
                        <a:spcBef>
                          <a:spcPct val="20000"/>
                        </a:spcBef>
                        <a:spcAft>
                          <a:spcPct val="0"/>
                        </a:spcAft>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6pPr>
                      <a:lvl7pPr fontAlgn="base">
                        <a:spcBef>
                          <a:spcPct val="20000"/>
                        </a:spcBef>
                        <a:spcAft>
                          <a:spcPct val="0"/>
                        </a:spcAft>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7pPr>
                      <a:lvl8pPr fontAlgn="base">
                        <a:spcBef>
                          <a:spcPct val="20000"/>
                        </a:spcBef>
                        <a:spcAft>
                          <a:spcPct val="0"/>
                        </a:spcAft>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8pPr>
                      <a:lvl9pPr fontAlgn="base">
                        <a:spcBef>
                          <a:spcPct val="20000"/>
                        </a:spcBef>
                        <a:spcAft>
                          <a:spcPct val="0"/>
                        </a:spcAft>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tab pos="3302000" algn="l"/>
                        </a:tabLst>
                      </a:pPr>
                      <a:r>
                        <a:rPr kumimoji="0" lang="en-GB" altLang="sv-SE" sz="1100" b="1" i="0" u="none" strike="noStrike" cap="none" normalizeH="0" baseline="0">
                          <a:ln>
                            <a:noFill/>
                          </a:ln>
                          <a:solidFill>
                            <a:srgbClr val="FF0000"/>
                          </a:solidFill>
                          <a:effectLst/>
                          <a:latin typeface="Arial" panose="020B0604020202020204" pitchFamily="34" charset="0"/>
                          <a:ea typeface="Times New Roman" panose="02020603050405020304" pitchFamily="18" charset="0"/>
                          <a:cs typeface="Arial" panose="020B0604020202020204" pitchFamily="34" charset="0"/>
                        </a:rPr>
                        <a:t>Definition</a:t>
                      </a:r>
                      <a:endParaRPr kumimoji="0" lang="en-GB" altLang="sv-SE" sz="1100" b="1"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34290" marB="3429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855707275"/>
                  </a:ext>
                </a:extLst>
              </a:tr>
              <a:tr h="241697">
                <a:tc>
                  <a:txBody>
                    <a:bodyPr/>
                    <a:lstStyle>
                      <a:lvl1pPr algn="l">
                        <a:spcBef>
                          <a:spcPct val="20000"/>
                        </a:spcBef>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1pPr>
                      <a:lvl2pPr algn="l">
                        <a:spcBef>
                          <a:spcPct val="20000"/>
                        </a:spcBef>
                        <a:buFont typeface="Wingdings" panose="05000000000000000000" pitchFamily="2" charset="2"/>
                        <a:tabLst>
                          <a:tab pos="3302000" algn="l"/>
                        </a:tabLst>
                        <a:defRPr sz="1600">
                          <a:solidFill>
                            <a:schemeClr val="tx1"/>
                          </a:solidFill>
                          <a:latin typeface="Arial" panose="020B0604020202020204" pitchFamily="34" charset="0"/>
                        </a:defRPr>
                      </a:lvl2pPr>
                      <a:lvl3pPr algn="l">
                        <a:spcBef>
                          <a:spcPct val="20000"/>
                        </a:spcBef>
                        <a:buClr>
                          <a:schemeClr val="accent1"/>
                        </a:buClr>
                        <a:buFont typeface="Wingdings" panose="05000000000000000000" pitchFamily="2" charset="2"/>
                        <a:tabLst>
                          <a:tab pos="3302000" algn="l"/>
                        </a:tabLst>
                        <a:defRPr sz="1400">
                          <a:solidFill>
                            <a:schemeClr val="accent1"/>
                          </a:solidFill>
                          <a:latin typeface="Arial" panose="020B0604020202020204" pitchFamily="34" charset="0"/>
                        </a:defRPr>
                      </a:lvl3pPr>
                      <a:lvl4pPr algn="l">
                        <a:spcBef>
                          <a:spcPct val="20000"/>
                        </a:spcBef>
                        <a:buFont typeface="Wingdings" panose="05000000000000000000" pitchFamily="2" charset="2"/>
                        <a:tabLst>
                          <a:tab pos="3302000" algn="l"/>
                        </a:tabLst>
                        <a:defRPr sz="1200">
                          <a:solidFill>
                            <a:schemeClr val="tx1"/>
                          </a:solidFill>
                          <a:latin typeface="Arial" panose="020B0604020202020204" pitchFamily="34" charset="0"/>
                        </a:defRPr>
                      </a:lvl4pPr>
                      <a:lvl5pPr algn="l">
                        <a:spcBef>
                          <a:spcPct val="20000"/>
                        </a:spcBef>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5pPr>
                      <a:lvl6pPr fontAlgn="base">
                        <a:spcBef>
                          <a:spcPct val="20000"/>
                        </a:spcBef>
                        <a:spcAft>
                          <a:spcPct val="0"/>
                        </a:spcAft>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6pPr>
                      <a:lvl7pPr fontAlgn="base">
                        <a:spcBef>
                          <a:spcPct val="20000"/>
                        </a:spcBef>
                        <a:spcAft>
                          <a:spcPct val="0"/>
                        </a:spcAft>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7pPr>
                      <a:lvl8pPr fontAlgn="base">
                        <a:spcBef>
                          <a:spcPct val="20000"/>
                        </a:spcBef>
                        <a:spcAft>
                          <a:spcPct val="0"/>
                        </a:spcAft>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8pPr>
                      <a:lvl9pPr fontAlgn="base">
                        <a:spcBef>
                          <a:spcPct val="20000"/>
                        </a:spcBef>
                        <a:spcAft>
                          <a:spcPct val="0"/>
                        </a:spcAft>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tab pos="3302000" algn="l"/>
                        </a:tabLst>
                      </a:pPr>
                      <a:r>
                        <a:rPr kumimoji="0" lang="en-GB" altLang="sv-SE" sz="1100" b="1" i="0" u="none" strike="noStrike" cap="none" normalizeH="0" baseline="0">
                          <a:ln>
                            <a:noFill/>
                          </a:ln>
                          <a:solidFill>
                            <a:srgbClr val="FF0000"/>
                          </a:solidFill>
                          <a:effectLst/>
                          <a:latin typeface="Arial" panose="020B0604020202020204" pitchFamily="34" charset="0"/>
                          <a:ea typeface="Times New Roman" panose="02020603050405020304" pitchFamily="18" charset="0"/>
                          <a:cs typeface="Arial" panose="020B0604020202020204" pitchFamily="34" charset="0"/>
                        </a:rPr>
                        <a:t>1</a:t>
                      </a:r>
                      <a:endParaRPr kumimoji="0" lang="en-GB" altLang="sv-SE" sz="1100" b="1"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34290" marB="34290" anchor="ctr"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D9D9D9"/>
                    </a:solidFill>
                  </a:tcPr>
                </a:tc>
                <a:tc>
                  <a:txBody>
                    <a:bodyPr/>
                    <a:lstStyle>
                      <a:lvl1pPr algn="l">
                        <a:spcBef>
                          <a:spcPct val="20000"/>
                        </a:spcBef>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1pPr>
                      <a:lvl2pPr algn="l">
                        <a:spcBef>
                          <a:spcPct val="20000"/>
                        </a:spcBef>
                        <a:buFont typeface="Wingdings" panose="05000000000000000000" pitchFamily="2" charset="2"/>
                        <a:tabLst>
                          <a:tab pos="3302000" algn="l"/>
                        </a:tabLst>
                        <a:defRPr sz="1600">
                          <a:solidFill>
                            <a:schemeClr val="tx1"/>
                          </a:solidFill>
                          <a:latin typeface="Arial" panose="020B0604020202020204" pitchFamily="34" charset="0"/>
                        </a:defRPr>
                      </a:lvl2pPr>
                      <a:lvl3pPr algn="l">
                        <a:spcBef>
                          <a:spcPct val="20000"/>
                        </a:spcBef>
                        <a:buClr>
                          <a:schemeClr val="accent1"/>
                        </a:buClr>
                        <a:buFont typeface="Wingdings" panose="05000000000000000000" pitchFamily="2" charset="2"/>
                        <a:tabLst>
                          <a:tab pos="3302000" algn="l"/>
                        </a:tabLst>
                        <a:defRPr sz="1400">
                          <a:solidFill>
                            <a:schemeClr val="accent1"/>
                          </a:solidFill>
                          <a:latin typeface="Arial" panose="020B0604020202020204" pitchFamily="34" charset="0"/>
                        </a:defRPr>
                      </a:lvl3pPr>
                      <a:lvl4pPr algn="l">
                        <a:spcBef>
                          <a:spcPct val="20000"/>
                        </a:spcBef>
                        <a:buFont typeface="Wingdings" panose="05000000000000000000" pitchFamily="2" charset="2"/>
                        <a:tabLst>
                          <a:tab pos="3302000" algn="l"/>
                        </a:tabLst>
                        <a:defRPr sz="1200">
                          <a:solidFill>
                            <a:schemeClr val="tx1"/>
                          </a:solidFill>
                          <a:latin typeface="Arial" panose="020B0604020202020204" pitchFamily="34" charset="0"/>
                        </a:defRPr>
                      </a:lvl4pPr>
                      <a:lvl5pPr algn="l">
                        <a:spcBef>
                          <a:spcPct val="20000"/>
                        </a:spcBef>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5pPr>
                      <a:lvl6pPr fontAlgn="base">
                        <a:spcBef>
                          <a:spcPct val="20000"/>
                        </a:spcBef>
                        <a:spcAft>
                          <a:spcPct val="0"/>
                        </a:spcAft>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6pPr>
                      <a:lvl7pPr fontAlgn="base">
                        <a:spcBef>
                          <a:spcPct val="20000"/>
                        </a:spcBef>
                        <a:spcAft>
                          <a:spcPct val="0"/>
                        </a:spcAft>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7pPr>
                      <a:lvl8pPr fontAlgn="base">
                        <a:spcBef>
                          <a:spcPct val="20000"/>
                        </a:spcBef>
                        <a:spcAft>
                          <a:spcPct val="0"/>
                        </a:spcAft>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8pPr>
                      <a:lvl9pPr fontAlgn="base">
                        <a:spcBef>
                          <a:spcPct val="20000"/>
                        </a:spcBef>
                        <a:spcAft>
                          <a:spcPct val="0"/>
                        </a:spcAft>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tab pos="3302000" algn="l"/>
                        </a:tabLst>
                      </a:pPr>
                      <a:r>
                        <a:rPr kumimoji="0" lang="en-GB" altLang="sv-SE" sz="1100" b="1" i="0" u="none" strike="noStrike" cap="none" normalizeH="0" baseline="0">
                          <a:ln>
                            <a:noFill/>
                          </a:ln>
                          <a:solidFill>
                            <a:srgbClr val="FF0000"/>
                          </a:solidFill>
                          <a:effectLst/>
                          <a:latin typeface="Arial" panose="020B0604020202020204" pitchFamily="34" charset="0"/>
                          <a:ea typeface="Times New Roman" panose="02020603050405020304" pitchFamily="18" charset="0"/>
                          <a:cs typeface="Arial" panose="020B0604020202020204" pitchFamily="34" charset="0"/>
                        </a:rPr>
                        <a:t>0–5 centroblasts per high-power field</a:t>
                      </a:r>
                      <a:endParaRPr kumimoji="0" lang="en-GB" altLang="sv-SE" sz="1100" b="1"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34290" marB="34290" anchor="ctr"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solidFill>
                      <a:srgbClr val="D9D9D9"/>
                    </a:solidFill>
                  </a:tcPr>
                </a:tc>
                <a:extLst>
                  <a:ext uri="{0D108BD9-81ED-4DB2-BD59-A6C34878D82A}">
                    <a16:rowId xmlns:a16="http://schemas.microsoft.com/office/drawing/2014/main" val="1400723097"/>
                  </a:ext>
                </a:extLst>
              </a:tr>
              <a:tr h="242888">
                <a:tc>
                  <a:txBody>
                    <a:bodyPr/>
                    <a:lstStyle>
                      <a:lvl1pPr algn="l">
                        <a:spcBef>
                          <a:spcPct val="20000"/>
                        </a:spcBef>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1pPr>
                      <a:lvl2pPr algn="l">
                        <a:spcBef>
                          <a:spcPct val="20000"/>
                        </a:spcBef>
                        <a:buFont typeface="Wingdings" panose="05000000000000000000" pitchFamily="2" charset="2"/>
                        <a:tabLst>
                          <a:tab pos="3302000" algn="l"/>
                        </a:tabLst>
                        <a:defRPr sz="1600">
                          <a:solidFill>
                            <a:schemeClr val="tx1"/>
                          </a:solidFill>
                          <a:latin typeface="Arial" panose="020B0604020202020204" pitchFamily="34" charset="0"/>
                        </a:defRPr>
                      </a:lvl2pPr>
                      <a:lvl3pPr algn="l">
                        <a:spcBef>
                          <a:spcPct val="20000"/>
                        </a:spcBef>
                        <a:buClr>
                          <a:schemeClr val="accent1"/>
                        </a:buClr>
                        <a:buFont typeface="Wingdings" panose="05000000000000000000" pitchFamily="2" charset="2"/>
                        <a:tabLst>
                          <a:tab pos="3302000" algn="l"/>
                        </a:tabLst>
                        <a:defRPr sz="1400">
                          <a:solidFill>
                            <a:schemeClr val="accent1"/>
                          </a:solidFill>
                          <a:latin typeface="Arial" panose="020B0604020202020204" pitchFamily="34" charset="0"/>
                        </a:defRPr>
                      </a:lvl3pPr>
                      <a:lvl4pPr algn="l">
                        <a:spcBef>
                          <a:spcPct val="20000"/>
                        </a:spcBef>
                        <a:buFont typeface="Wingdings" panose="05000000000000000000" pitchFamily="2" charset="2"/>
                        <a:tabLst>
                          <a:tab pos="3302000" algn="l"/>
                        </a:tabLst>
                        <a:defRPr sz="1200">
                          <a:solidFill>
                            <a:schemeClr val="tx1"/>
                          </a:solidFill>
                          <a:latin typeface="Arial" panose="020B0604020202020204" pitchFamily="34" charset="0"/>
                        </a:defRPr>
                      </a:lvl4pPr>
                      <a:lvl5pPr algn="l">
                        <a:spcBef>
                          <a:spcPct val="20000"/>
                        </a:spcBef>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5pPr>
                      <a:lvl6pPr fontAlgn="base">
                        <a:spcBef>
                          <a:spcPct val="20000"/>
                        </a:spcBef>
                        <a:spcAft>
                          <a:spcPct val="0"/>
                        </a:spcAft>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6pPr>
                      <a:lvl7pPr fontAlgn="base">
                        <a:spcBef>
                          <a:spcPct val="20000"/>
                        </a:spcBef>
                        <a:spcAft>
                          <a:spcPct val="0"/>
                        </a:spcAft>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7pPr>
                      <a:lvl8pPr fontAlgn="base">
                        <a:spcBef>
                          <a:spcPct val="20000"/>
                        </a:spcBef>
                        <a:spcAft>
                          <a:spcPct val="0"/>
                        </a:spcAft>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8pPr>
                      <a:lvl9pPr fontAlgn="base">
                        <a:spcBef>
                          <a:spcPct val="20000"/>
                        </a:spcBef>
                        <a:spcAft>
                          <a:spcPct val="0"/>
                        </a:spcAft>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tab pos="3302000" algn="l"/>
                        </a:tabLst>
                      </a:pPr>
                      <a:r>
                        <a:rPr kumimoji="0" lang="en-GB" altLang="sv-SE" sz="1100" b="1" i="0" u="none" strike="noStrike" cap="none" normalizeH="0" baseline="0">
                          <a:ln>
                            <a:noFill/>
                          </a:ln>
                          <a:solidFill>
                            <a:srgbClr val="FF0000"/>
                          </a:solidFill>
                          <a:effectLst/>
                          <a:latin typeface="Arial" panose="020B0604020202020204" pitchFamily="34" charset="0"/>
                          <a:ea typeface="Times New Roman" panose="02020603050405020304" pitchFamily="18" charset="0"/>
                          <a:cs typeface="Arial" panose="020B0604020202020204" pitchFamily="34" charset="0"/>
                        </a:rPr>
                        <a:t>2</a:t>
                      </a:r>
                      <a:endParaRPr kumimoji="0" lang="en-GB" altLang="sv-SE" sz="1100" b="1"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34290" marB="34290"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lgn="l">
                        <a:spcBef>
                          <a:spcPct val="20000"/>
                        </a:spcBef>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1pPr>
                      <a:lvl2pPr algn="l">
                        <a:spcBef>
                          <a:spcPct val="20000"/>
                        </a:spcBef>
                        <a:buFont typeface="Wingdings" panose="05000000000000000000" pitchFamily="2" charset="2"/>
                        <a:tabLst>
                          <a:tab pos="3302000" algn="l"/>
                        </a:tabLst>
                        <a:defRPr sz="1600">
                          <a:solidFill>
                            <a:schemeClr val="tx1"/>
                          </a:solidFill>
                          <a:latin typeface="Arial" panose="020B0604020202020204" pitchFamily="34" charset="0"/>
                        </a:defRPr>
                      </a:lvl2pPr>
                      <a:lvl3pPr algn="l">
                        <a:spcBef>
                          <a:spcPct val="20000"/>
                        </a:spcBef>
                        <a:buClr>
                          <a:schemeClr val="accent1"/>
                        </a:buClr>
                        <a:buFont typeface="Wingdings" panose="05000000000000000000" pitchFamily="2" charset="2"/>
                        <a:tabLst>
                          <a:tab pos="3302000" algn="l"/>
                        </a:tabLst>
                        <a:defRPr sz="1400">
                          <a:solidFill>
                            <a:schemeClr val="accent1"/>
                          </a:solidFill>
                          <a:latin typeface="Arial" panose="020B0604020202020204" pitchFamily="34" charset="0"/>
                        </a:defRPr>
                      </a:lvl3pPr>
                      <a:lvl4pPr algn="l">
                        <a:spcBef>
                          <a:spcPct val="20000"/>
                        </a:spcBef>
                        <a:buFont typeface="Wingdings" panose="05000000000000000000" pitchFamily="2" charset="2"/>
                        <a:tabLst>
                          <a:tab pos="3302000" algn="l"/>
                        </a:tabLst>
                        <a:defRPr sz="1200">
                          <a:solidFill>
                            <a:schemeClr val="tx1"/>
                          </a:solidFill>
                          <a:latin typeface="Arial" panose="020B0604020202020204" pitchFamily="34" charset="0"/>
                        </a:defRPr>
                      </a:lvl4pPr>
                      <a:lvl5pPr algn="l">
                        <a:spcBef>
                          <a:spcPct val="20000"/>
                        </a:spcBef>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5pPr>
                      <a:lvl6pPr fontAlgn="base">
                        <a:spcBef>
                          <a:spcPct val="20000"/>
                        </a:spcBef>
                        <a:spcAft>
                          <a:spcPct val="0"/>
                        </a:spcAft>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6pPr>
                      <a:lvl7pPr fontAlgn="base">
                        <a:spcBef>
                          <a:spcPct val="20000"/>
                        </a:spcBef>
                        <a:spcAft>
                          <a:spcPct val="0"/>
                        </a:spcAft>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7pPr>
                      <a:lvl8pPr fontAlgn="base">
                        <a:spcBef>
                          <a:spcPct val="20000"/>
                        </a:spcBef>
                        <a:spcAft>
                          <a:spcPct val="0"/>
                        </a:spcAft>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8pPr>
                      <a:lvl9pPr fontAlgn="base">
                        <a:spcBef>
                          <a:spcPct val="20000"/>
                        </a:spcBef>
                        <a:spcAft>
                          <a:spcPct val="0"/>
                        </a:spcAft>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tab pos="3302000" algn="l"/>
                        </a:tabLst>
                      </a:pPr>
                      <a:r>
                        <a:rPr kumimoji="0" lang="en-GB" altLang="sv-SE" sz="1100" b="1" i="0" u="none" strike="noStrike" cap="none" normalizeH="0" baseline="0">
                          <a:ln>
                            <a:noFill/>
                          </a:ln>
                          <a:solidFill>
                            <a:srgbClr val="FF0000"/>
                          </a:solidFill>
                          <a:effectLst/>
                          <a:latin typeface="Arial" panose="020B0604020202020204" pitchFamily="34" charset="0"/>
                          <a:ea typeface="Times New Roman" panose="02020603050405020304" pitchFamily="18" charset="0"/>
                          <a:cs typeface="Arial" panose="020B0604020202020204" pitchFamily="34" charset="0"/>
                        </a:rPr>
                        <a:t>6–15 centroblasts per high-power field</a:t>
                      </a:r>
                      <a:endParaRPr kumimoji="0" lang="en-GB" altLang="sv-SE" sz="1100" b="1"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34290" marB="34290" anchor="ctr"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3880883566"/>
                  </a:ext>
                </a:extLst>
              </a:tr>
              <a:tr h="241697">
                <a:tc>
                  <a:txBody>
                    <a:bodyPr/>
                    <a:lstStyle>
                      <a:lvl1pPr algn="l">
                        <a:spcBef>
                          <a:spcPct val="20000"/>
                        </a:spcBef>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1pPr>
                      <a:lvl2pPr algn="l">
                        <a:spcBef>
                          <a:spcPct val="20000"/>
                        </a:spcBef>
                        <a:buFont typeface="Wingdings" panose="05000000000000000000" pitchFamily="2" charset="2"/>
                        <a:tabLst>
                          <a:tab pos="3302000" algn="l"/>
                        </a:tabLst>
                        <a:defRPr sz="1600">
                          <a:solidFill>
                            <a:schemeClr val="tx1"/>
                          </a:solidFill>
                          <a:latin typeface="Arial" panose="020B0604020202020204" pitchFamily="34" charset="0"/>
                        </a:defRPr>
                      </a:lvl2pPr>
                      <a:lvl3pPr algn="l">
                        <a:spcBef>
                          <a:spcPct val="20000"/>
                        </a:spcBef>
                        <a:buClr>
                          <a:schemeClr val="accent1"/>
                        </a:buClr>
                        <a:buFont typeface="Wingdings" panose="05000000000000000000" pitchFamily="2" charset="2"/>
                        <a:tabLst>
                          <a:tab pos="3302000" algn="l"/>
                        </a:tabLst>
                        <a:defRPr sz="1400">
                          <a:solidFill>
                            <a:schemeClr val="accent1"/>
                          </a:solidFill>
                          <a:latin typeface="Arial" panose="020B0604020202020204" pitchFamily="34" charset="0"/>
                        </a:defRPr>
                      </a:lvl3pPr>
                      <a:lvl4pPr algn="l">
                        <a:spcBef>
                          <a:spcPct val="20000"/>
                        </a:spcBef>
                        <a:buFont typeface="Wingdings" panose="05000000000000000000" pitchFamily="2" charset="2"/>
                        <a:tabLst>
                          <a:tab pos="3302000" algn="l"/>
                        </a:tabLst>
                        <a:defRPr sz="1200">
                          <a:solidFill>
                            <a:schemeClr val="tx1"/>
                          </a:solidFill>
                          <a:latin typeface="Arial" panose="020B0604020202020204" pitchFamily="34" charset="0"/>
                        </a:defRPr>
                      </a:lvl4pPr>
                      <a:lvl5pPr algn="l">
                        <a:spcBef>
                          <a:spcPct val="20000"/>
                        </a:spcBef>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5pPr>
                      <a:lvl6pPr fontAlgn="base">
                        <a:spcBef>
                          <a:spcPct val="20000"/>
                        </a:spcBef>
                        <a:spcAft>
                          <a:spcPct val="0"/>
                        </a:spcAft>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6pPr>
                      <a:lvl7pPr fontAlgn="base">
                        <a:spcBef>
                          <a:spcPct val="20000"/>
                        </a:spcBef>
                        <a:spcAft>
                          <a:spcPct val="0"/>
                        </a:spcAft>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7pPr>
                      <a:lvl8pPr fontAlgn="base">
                        <a:spcBef>
                          <a:spcPct val="20000"/>
                        </a:spcBef>
                        <a:spcAft>
                          <a:spcPct val="0"/>
                        </a:spcAft>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8pPr>
                      <a:lvl9pPr fontAlgn="base">
                        <a:spcBef>
                          <a:spcPct val="20000"/>
                        </a:spcBef>
                        <a:spcAft>
                          <a:spcPct val="0"/>
                        </a:spcAft>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tab pos="3302000" algn="l"/>
                        </a:tabLst>
                      </a:pPr>
                      <a:r>
                        <a:rPr kumimoji="0" lang="en-GB" altLang="sv-SE" sz="1100" b="1" i="0" u="none" strike="noStrike" cap="none" normalizeH="0" baseline="0">
                          <a:ln>
                            <a:noFill/>
                          </a:ln>
                          <a:solidFill>
                            <a:srgbClr val="FF0000"/>
                          </a:solidFill>
                          <a:effectLst/>
                          <a:latin typeface="Arial" panose="020B0604020202020204" pitchFamily="34" charset="0"/>
                          <a:ea typeface="Times New Roman" panose="02020603050405020304" pitchFamily="18" charset="0"/>
                          <a:cs typeface="Arial" panose="020B0604020202020204" pitchFamily="34" charset="0"/>
                        </a:rPr>
                        <a:t>3</a:t>
                      </a:r>
                      <a:endParaRPr kumimoji="0" lang="en-GB" altLang="sv-SE" sz="1100" b="1"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34290" marB="34290"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solidFill>
                      <a:srgbClr val="D9D9D9"/>
                    </a:solidFill>
                  </a:tcPr>
                </a:tc>
                <a:tc>
                  <a:txBody>
                    <a:bodyPr/>
                    <a:lstStyle>
                      <a:lvl1pPr algn="l">
                        <a:spcBef>
                          <a:spcPct val="20000"/>
                        </a:spcBef>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1pPr>
                      <a:lvl2pPr algn="l">
                        <a:spcBef>
                          <a:spcPct val="20000"/>
                        </a:spcBef>
                        <a:buFont typeface="Wingdings" panose="05000000000000000000" pitchFamily="2" charset="2"/>
                        <a:tabLst>
                          <a:tab pos="3302000" algn="l"/>
                        </a:tabLst>
                        <a:defRPr sz="1600">
                          <a:solidFill>
                            <a:schemeClr val="tx1"/>
                          </a:solidFill>
                          <a:latin typeface="Arial" panose="020B0604020202020204" pitchFamily="34" charset="0"/>
                        </a:defRPr>
                      </a:lvl2pPr>
                      <a:lvl3pPr algn="l">
                        <a:spcBef>
                          <a:spcPct val="20000"/>
                        </a:spcBef>
                        <a:buClr>
                          <a:schemeClr val="accent1"/>
                        </a:buClr>
                        <a:buFont typeface="Wingdings" panose="05000000000000000000" pitchFamily="2" charset="2"/>
                        <a:tabLst>
                          <a:tab pos="3302000" algn="l"/>
                        </a:tabLst>
                        <a:defRPr sz="1400">
                          <a:solidFill>
                            <a:schemeClr val="accent1"/>
                          </a:solidFill>
                          <a:latin typeface="Arial" panose="020B0604020202020204" pitchFamily="34" charset="0"/>
                        </a:defRPr>
                      </a:lvl3pPr>
                      <a:lvl4pPr algn="l">
                        <a:spcBef>
                          <a:spcPct val="20000"/>
                        </a:spcBef>
                        <a:buFont typeface="Wingdings" panose="05000000000000000000" pitchFamily="2" charset="2"/>
                        <a:tabLst>
                          <a:tab pos="3302000" algn="l"/>
                        </a:tabLst>
                        <a:defRPr sz="1200">
                          <a:solidFill>
                            <a:schemeClr val="tx1"/>
                          </a:solidFill>
                          <a:latin typeface="Arial" panose="020B0604020202020204" pitchFamily="34" charset="0"/>
                        </a:defRPr>
                      </a:lvl4pPr>
                      <a:lvl5pPr algn="l">
                        <a:spcBef>
                          <a:spcPct val="20000"/>
                        </a:spcBef>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5pPr>
                      <a:lvl6pPr fontAlgn="base">
                        <a:spcBef>
                          <a:spcPct val="20000"/>
                        </a:spcBef>
                        <a:spcAft>
                          <a:spcPct val="0"/>
                        </a:spcAft>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6pPr>
                      <a:lvl7pPr fontAlgn="base">
                        <a:spcBef>
                          <a:spcPct val="20000"/>
                        </a:spcBef>
                        <a:spcAft>
                          <a:spcPct val="0"/>
                        </a:spcAft>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7pPr>
                      <a:lvl8pPr fontAlgn="base">
                        <a:spcBef>
                          <a:spcPct val="20000"/>
                        </a:spcBef>
                        <a:spcAft>
                          <a:spcPct val="0"/>
                        </a:spcAft>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8pPr>
                      <a:lvl9pPr fontAlgn="base">
                        <a:spcBef>
                          <a:spcPct val="20000"/>
                        </a:spcBef>
                        <a:spcAft>
                          <a:spcPct val="0"/>
                        </a:spcAft>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tab pos="3302000" algn="l"/>
                        </a:tabLst>
                      </a:pPr>
                      <a:r>
                        <a:rPr kumimoji="0" lang="en-GB" altLang="sv-SE" sz="1100" b="1" i="0" u="none" strike="noStrike" cap="none" normalizeH="0" baseline="0">
                          <a:ln>
                            <a:noFill/>
                          </a:ln>
                          <a:solidFill>
                            <a:srgbClr val="FF0000"/>
                          </a:solidFill>
                          <a:effectLst/>
                          <a:latin typeface="Arial" panose="020B0604020202020204" pitchFamily="34" charset="0"/>
                          <a:ea typeface="Times New Roman" panose="02020603050405020304" pitchFamily="18" charset="0"/>
                          <a:cs typeface="Arial" panose="020B0604020202020204" pitchFamily="34" charset="0"/>
                        </a:rPr>
                        <a:t>&gt;15 centroblasts per high-power field</a:t>
                      </a:r>
                      <a:endParaRPr kumimoji="0" lang="en-GB" altLang="sv-SE" sz="1100" b="1"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34290" marB="34290" anchor="ctr"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solidFill>
                      <a:srgbClr val="D9D9D9"/>
                    </a:solidFill>
                  </a:tcPr>
                </a:tc>
                <a:extLst>
                  <a:ext uri="{0D108BD9-81ED-4DB2-BD59-A6C34878D82A}">
                    <a16:rowId xmlns:a16="http://schemas.microsoft.com/office/drawing/2014/main" val="3301192807"/>
                  </a:ext>
                </a:extLst>
              </a:tr>
              <a:tr h="242888">
                <a:tc>
                  <a:txBody>
                    <a:bodyPr/>
                    <a:lstStyle>
                      <a:lvl1pPr algn="l">
                        <a:spcBef>
                          <a:spcPct val="20000"/>
                        </a:spcBef>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1pPr>
                      <a:lvl2pPr algn="l">
                        <a:spcBef>
                          <a:spcPct val="20000"/>
                        </a:spcBef>
                        <a:buFont typeface="Wingdings" panose="05000000000000000000" pitchFamily="2" charset="2"/>
                        <a:tabLst>
                          <a:tab pos="3302000" algn="l"/>
                        </a:tabLst>
                        <a:defRPr sz="1600">
                          <a:solidFill>
                            <a:schemeClr val="tx1"/>
                          </a:solidFill>
                          <a:latin typeface="Arial" panose="020B0604020202020204" pitchFamily="34" charset="0"/>
                        </a:defRPr>
                      </a:lvl2pPr>
                      <a:lvl3pPr algn="l">
                        <a:spcBef>
                          <a:spcPct val="20000"/>
                        </a:spcBef>
                        <a:buClr>
                          <a:schemeClr val="accent1"/>
                        </a:buClr>
                        <a:buFont typeface="Wingdings" panose="05000000000000000000" pitchFamily="2" charset="2"/>
                        <a:tabLst>
                          <a:tab pos="3302000" algn="l"/>
                        </a:tabLst>
                        <a:defRPr sz="1400">
                          <a:solidFill>
                            <a:schemeClr val="accent1"/>
                          </a:solidFill>
                          <a:latin typeface="Arial" panose="020B0604020202020204" pitchFamily="34" charset="0"/>
                        </a:defRPr>
                      </a:lvl3pPr>
                      <a:lvl4pPr algn="l">
                        <a:spcBef>
                          <a:spcPct val="20000"/>
                        </a:spcBef>
                        <a:buFont typeface="Wingdings" panose="05000000000000000000" pitchFamily="2" charset="2"/>
                        <a:tabLst>
                          <a:tab pos="3302000" algn="l"/>
                        </a:tabLst>
                        <a:defRPr sz="1200">
                          <a:solidFill>
                            <a:schemeClr val="tx1"/>
                          </a:solidFill>
                          <a:latin typeface="Arial" panose="020B0604020202020204" pitchFamily="34" charset="0"/>
                        </a:defRPr>
                      </a:lvl4pPr>
                      <a:lvl5pPr algn="l">
                        <a:spcBef>
                          <a:spcPct val="20000"/>
                        </a:spcBef>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5pPr>
                      <a:lvl6pPr fontAlgn="base">
                        <a:spcBef>
                          <a:spcPct val="20000"/>
                        </a:spcBef>
                        <a:spcAft>
                          <a:spcPct val="0"/>
                        </a:spcAft>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6pPr>
                      <a:lvl7pPr fontAlgn="base">
                        <a:spcBef>
                          <a:spcPct val="20000"/>
                        </a:spcBef>
                        <a:spcAft>
                          <a:spcPct val="0"/>
                        </a:spcAft>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7pPr>
                      <a:lvl8pPr fontAlgn="base">
                        <a:spcBef>
                          <a:spcPct val="20000"/>
                        </a:spcBef>
                        <a:spcAft>
                          <a:spcPct val="0"/>
                        </a:spcAft>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8pPr>
                      <a:lvl9pPr fontAlgn="base">
                        <a:spcBef>
                          <a:spcPct val="20000"/>
                        </a:spcBef>
                        <a:spcAft>
                          <a:spcPct val="0"/>
                        </a:spcAft>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tab pos="3302000" algn="l"/>
                        </a:tabLst>
                      </a:pPr>
                      <a:r>
                        <a:rPr kumimoji="0" lang="en-GB" altLang="sv-SE" sz="1100" b="1" i="0" u="none" strike="noStrike" cap="none" normalizeH="0" baseline="0">
                          <a:ln>
                            <a:noFill/>
                          </a:ln>
                          <a:solidFill>
                            <a:srgbClr val="FF0000"/>
                          </a:solidFill>
                          <a:effectLst/>
                          <a:latin typeface="Arial" panose="020B0604020202020204" pitchFamily="34" charset="0"/>
                          <a:ea typeface="Times New Roman" panose="02020603050405020304" pitchFamily="18" charset="0"/>
                          <a:cs typeface="Arial" panose="020B0604020202020204" pitchFamily="34" charset="0"/>
                        </a:rPr>
                        <a:t>   3A</a:t>
                      </a:r>
                      <a:endParaRPr kumimoji="0" lang="en-GB" altLang="sv-SE" sz="1100" b="1"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34290" marB="34290" anchor="ctr"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algn="l">
                        <a:spcBef>
                          <a:spcPct val="20000"/>
                        </a:spcBef>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1pPr>
                      <a:lvl2pPr algn="l">
                        <a:spcBef>
                          <a:spcPct val="20000"/>
                        </a:spcBef>
                        <a:buFont typeface="Wingdings" panose="05000000000000000000" pitchFamily="2" charset="2"/>
                        <a:tabLst>
                          <a:tab pos="3302000" algn="l"/>
                        </a:tabLst>
                        <a:defRPr sz="1600">
                          <a:solidFill>
                            <a:schemeClr val="tx1"/>
                          </a:solidFill>
                          <a:latin typeface="Arial" panose="020B0604020202020204" pitchFamily="34" charset="0"/>
                        </a:defRPr>
                      </a:lvl2pPr>
                      <a:lvl3pPr algn="l">
                        <a:spcBef>
                          <a:spcPct val="20000"/>
                        </a:spcBef>
                        <a:buClr>
                          <a:schemeClr val="accent1"/>
                        </a:buClr>
                        <a:buFont typeface="Wingdings" panose="05000000000000000000" pitchFamily="2" charset="2"/>
                        <a:tabLst>
                          <a:tab pos="3302000" algn="l"/>
                        </a:tabLst>
                        <a:defRPr sz="1400">
                          <a:solidFill>
                            <a:schemeClr val="accent1"/>
                          </a:solidFill>
                          <a:latin typeface="Arial" panose="020B0604020202020204" pitchFamily="34" charset="0"/>
                        </a:defRPr>
                      </a:lvl3pPr>
                      <a:lvl4pPr algn="l">
                        <a:spcBef>
                          <a:spcPct val="20000"/>
                        </a:spcBef>
                        <a:buFont typeface="Wingdings" panose="05000000000000000000" pitchFamily="2" charset="2"/>
                        <a:tabLst>
                          <a:tab pos="3302000" algn="l"/>
                        </a:tabLst>
                        <a:defRPr sz="1200">
                          <a:solidFill>
                            <a:schemeClr val="tx1"/>
                          </a:solidFill>
                          <a:latin typeface="Arial" panose="020B0604020202020204" pitchFamily="34" charset="0"/>
                        </a:defRPr>
                      </a:lvl4pPr>
                      <a:lvl5pPr algn="l">
                        <a:spcBef>
                          <a:spcPct val="20000"/>
                        </a:spcBef>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5pPr>
                      <a:lvl6pPr fontAlgn="base">
                        <a:spcBef>
                          <a:spcPct val="20000"/>
                        </a:spcBef>
                        <a:spcAft>
                          <a:spcPct val="0"/>
                        </a:spcAft>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6pPr>
                      <a:lvl7pPr fontAlgn="base">
                        <a:spcBef>
                          <a:spcPct val="20000"/>
                        </a:spcBef>
                        <a:spcAft>
                          <a:spcPct val="0"/>
                        </a:spcAft>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7pPr>
                      <a:lvl8pPr fontAlgn="base">
                        <a:spcBef>
                          <a:spcPct val="20000"/>
                        </a:spcBef>
                        <a:spcAft>
                          <a:spcPct val="0"/>
                        </a:spcAft>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8pPr>
                      <a:lvl9pPr fontAlgn="base">
                        <a:spcBef>
                          <a:spcPct val="20000"/>
                        </a:spcBef>
                        <a:spcAft>
                          <a:spcPct val="0"/>
                        </a:spcAft>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tab pos="3302000" algn="l"/>
                        </a:tabLst>
                      </a:pPr>
                      <a:r>
                        <a:rPr kumimoji="0" lang="en-GB" altLang="sv-SE" sz="1100" b="1" i="0" u="none" strike="noStrike" cap="none" normalizeH="0" baseline="0">
                          <a:ln>
                            <a:noFill/>
                          </a:ln>
                          <a:solidFill>
                            <a:srgbClr val="FF0000"/>
                          </a:solidFill>
                          <a:effectLst/>
                          <a:latin typeface="Arial" panose="020B0604020202020204" pitchFamily="34" charset="0"/>
                          <a:ea typeface="Times New Roman" panose="02020603050405020304" pitchFamily="18" charset="0"/>
                          <a:cs typeface="Arial" panose="020B0604020202020204" pitchFamily="34" charset="0"/>
                        </a:rPr>
                        <a:t>   Centrocytes present</a:t>
                      </a:r>
                      <a:endParaRPr kumimoji="0" lang="en-GB" altLang="sv-SE" sz="1100" b="1" i="0" u="none" strike="noStrike" cap="none" normalizeH="0" baseline="0">
                        <a:ln>
                          <a:noFill/>
                        </a:ln>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34290" marB="34290" anchor="ctr"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799643593"/>
                  </a:ext>
                </a:extLst>
              </a:tr>
              <a:tr h="241697">
                <a:tc>
                  <a:txBody>
                    <a:bodyPr/>
                    <a:lstStyle>
                      <a:lvl1pPr algn="l">
                        <a:spcBef>
                          <a:spcPct val="20000"/>
                        </a:spcBef>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1pPr>
                      <a:lvl2pPr algn="l">
                        <a:spcBef>
                          <a:spcPct val="20000"/>
                        </a:spcBef>
                        <a:buFont typeface="Wingdings" panose="05000000000000000000" pitchFamily="2" charset="2"/>
                        <a:tabLst>
                          <a:tab pos="3302000" algn="l"/>
                        </a:tabLst>
                        <a:defRPr sz="1600">
                          <a:solidFill>
                            <a:schemeClr val="tx1"/>
                          </a:solidFill>
                          <a:latin typeface="Arial" panose="020B0604020202020204" pitchFamily="34" charset="0"/>
                        </a:defRPr>
                      </a:lvl2pPr>
                      <a:lvl3pPr algn="l">
                        <a:spcBef>
                          <a:spcPct val="20000"/>
                        </a:spcBef>
                        <a:buClr>
                          <a:schemeClr val="accent1"/>
                        </a:buClr>
                        <a:buFont typeface="Wingdings" panose="05000000000000000000" pitchFamily="2" charset="2"/>
                        <a:tabLst>
                          <a:tab pos="3302000" algn="l"/>
                        </a:tabLst>
                        <a:defRPr sz="1400">
                          <a:solidFill>
                            <a:schemeClr val="accent1"/>
                          </a:solidFill>
                          <a:latin typeface="Arial" panose="020B0604020202020204" pitchFamily="34" charset="0"/>
                        </a:defRPr>
                      </a:lvl3pPr>
                      <a:lvl4pPr algn="l">
                        <a:spcBef>
                          <a:spcPct val="20000"/>
                        </a:spcBef>
                        <a:buFont typeface="Wingdings" panose="05000000000000000000" pitchFamily="2" charset="2"/>
                        <a:tabLst>
                          <a:tab pos="3302000" algn="l"/>
                        </a:tabLst>
                        <a:defRPr sz="1200">
                          <a:solidFill>
                            <a:schemeClr val="tx1"/>
                          </a:solidFill>
                          <a:latin typeface="Arial" panose="020B0604020202020204" pitchFamily="34" charset="0"/>
                        </a:defRPr>
                      </a:lvl4pPr>
                      <a:lvl5pPr algn="l">
                        <a:spcBef>
                          <a:spcPct val="20000"/>
                        </a:spcBef>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5pPr>
                      <a:lvl6pPr fontAlgn="base">
                        <a:spcBef>
                          <a:spcPct val="20000"/>
                        </a:spcBef>
                        <a:spcAft>
                          <a:spcPct val="0"/>
                        </a:spcAft>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6pPr>
                      <a:lvl7pPr fontAlgn="base">
                        <a:spcBef>
                          <a:spcPct val="20000"/>
                        </a:spcBef>
                        <a:spcAft>
                          <a:spcPct val="0"/>
                        </a:spcAft>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7pPr>
                      <a:lvl8pPr fontAlgn="base">
                        <a:spcBef>
                          <a:spcPct val="20000"/>
                        </a:spcBef>
                        <a:spcAft>
                          <a:spcPct val="0"/>
                        </a:spcAft>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8pPr>
                      <a:lvl9pPr fontAlgn="base">
                        <a:spcBef>
                          <a:spcPct val="20000"/>
                        </a:spcBef>
                        <a:spcAft>
                          <a:spcPct val="0"/>
                        </a:spcAft>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tab pos="3302000" algn="l"/>
                        </a:tabLst>
                      </a:pPr>
                      <a:r>
                        <a:rPr kumimoji="0" lang="en-GB" altLang="sv-SE" sz="1100" b="1" i="0" u="none" strike="noStrike" cap="none" normalizeH="0" baseline="0" dirty="0">
                          <a:ln>
                            <a:noFill/>
                          </a:ln>
                          <a:solidFill>
                            <a:srgbClr val="FF0000"/>
                          </a:solidFill>
                          <a:effectLst/>
                          <a:latin typeface="Arial" panose="020B0604020202020204" pitchFamily="34" charset="0"/>
                          <a:ea typeface="Times New Roman" panose="02020603050405020304" pitchFamily="18" charset="0"/>
                          <a:cs typeface="Arial" panose="020B0604020202020204" pitchFamily="34" charset="0"/>
                        </a:rPr>
                        <a:t>   3B</a:t>
                      </a:r>
                      <a:endParaRPr kumimoji="0" lang="en-GB" altLang="sv-SE" sz="11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34290" marB="34290" anchor="ctr"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tc>
                  <a:txBody>
                    <a:bodyPr/>
                    <a:lstStyle>
                      <a:lvl1pPr algn="l">
                        <a:spcBef>
                          <a:spcPct val="20000"/>
                        </a:spcBef>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1pPr>
                      <a:lvl2pPr algn="l">
                        <a:spcBef>
                          <a:spcPct val="20000"/>
                        </a:spcBef>
                        <a:buFont typeface="Wingdings" panose="05000000000000000000" pitchFamily="2" charset="2"/>
                        <a:tabLst>
                          <a:tab pos="3302000" algn="l"/>
                        </a:tabLst>
                        <a:defRPr sz="1600">
                          <a:solidFill>
                            <a:schemeClr val="tx1"/>
                          </a:solidFill>
                          <a:latin typeface="Arial" panose="020B0604020202020204" pitchFamily="34" charset="0"/>
                        </a:defRPr>
                      </a:lvl2pPr>
                      <a:lvl3pPr algn="l">
                        <a:spcBef>
                          <a:spcPct val="20000"/>
                        </a:spcBef>
                        <a:buClr>
                          <a:schemeClr val="accent1"/>
                        </a:buClr>
                        <a:buFont typeface="Wingdings" panose="05000000000000000000" pitchFamily="2" charset="2"/>
                        <a:tabLst>
                          <a:tab pos="3302000" algn="l"/>
                        </a:tabLst>
                        <a:defRPr sz="1400">
                          <a:solidFill>
                            <a:schemeClr val="accent1"/>
                          </a:solidFill>
                          <a:latin typeface="Arial" panose="020B0604020202020204" pitchFamily="34" charset="0"/>
                        </a:defRPr>
                      </a:lvl3pPr>
                      <a:lvl4pPr algn="l">
                        <a:spcBef>
                          <a:spcPct val="20000"/>
                        </a:spcBef>
                        <a:buFont typeface="Wingdings" panose="05000000000000000000" pitchFamily="2" charset="2"/>
                        <a:tabLst>
                          <a:tab pos="3302000" algn="l"/>
                        </a:tabLst>
                        <a:defRPr sz="1200">
                          <a:solidFill>
                            <a:schemeClr val="tx1"/>
                          </a:solidFill>
                          <a:latin typeface="Arial" panose="020B0604020202020204" pitchFamily="34" charset="0"/>
                        </a:defRPr>
                      </a:lvl4pPr>
                      <a:lvl5pPr algn="l">
                        <a:spcBef>
                          <a:spcPct val="20000"/>
                        </a:spcBef>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5pPr>
                      <a:lvl6pPr fontAlgn="base">
                        <a:spcBef>
                          <a:spcPct val="20000"/>
                        </a:spcBef>
                        <a:spcAft>
                          <a:spcPct val="0"/>
                        </a:spcAft>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6pPr>
                      <a:lvl7pPr fontAlgn="base">
                        <a:spcBef>
                          <a:spcPct val="20000"/>
                        </a:spcBef>
                        <a:spcAft>
                          <a:spcPct val="0"/>
                        </a:spcAft>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7pPr>
                      <a:lvl8pPr fontAlgn="base">
                        <a:spcBef>
                          <a:spcPct val="20000"/>
                        </a:spcBef>
                        <a:spcAft>
                          <a:spcPct val="0"/>
                        </a:spcAft>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8pPr>
                      <a:lvl9pPr fontAlgn="base">
                        <a:spcBef>
                          <a:spcPct val="20000"/>
                        </a:spcBef>
                        <a:spcAft>
                          <a:spcPct val="0"/>
                        </a:spcAft>
                        <a:buClr>
                          <a:schemeClr val="accent1"/>
                        </a:buClr>
                        <a:buFont typeface="Wingdings" panose="05000000000000000000" pitchFamily="2" charset="2"/>
                        <a:tabLst>
                          <a:tab pos="3302000" algn="l"/>
                        </a:tabLst>
                        <a:defRPr>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tab pos="3302000" algn="l"/>
                        </a:tabLst>
                      </a:pPr>
                      <a:r>
                        <a:rPr kumimoji="0" lang="en-GB" altLang="sv-SE" sz="1100" b="1" i="0" u="none" strike="noStrike" cap="none" normalizeH="0" baseline="0" dirty="0">
                          <a:ln>
                            <a:noFill/>
                          </a:ln>
                          <a:solidFill>
                            <a:srgbClr val="FF0000"/>
                          </a:solidFill>
                          <a:effectLst/>
                          <a:latin typeface="Arial" panose="020B0604020202020204" pitchFamily="34" charset="0"/>
                          <a:ea typeface="Times New Roman" panose="02020603050405020304" pitchFamily="18" charset="0"/>
                          <a:cs typeface="Arial" panose="020B0604020202020204" pitchFamily="34" charset="0"/>
                        </a:rPr>
                        <a:t>   Solid sheets of </a:t>
                      </a:r>
                      <a:r>
                        <a:rPr kumimoji="0" lang="en-GB" altLang="sv-SE" sz="1100" b="1" i="0" u="none" strike="noStrike" cap="none" normalizeH="0" baseline="0" dirty="0" err="1">
                          <a:ln>
                            <a:noFill/>
                          </a:ln>
                          <a:solidFill>
                            <a:srgbClr val="FF0000"/>
                          </a:solidFill>
                          <a:effectLst/>
                          <a:latin typeface="Arial" panose="020B0604020202020204" pitchFamily="34" charset="0"/>
                          <a:ea typeface="Times New Roman" panose="02020603050405020304" pitchFamily="18" charset="0"/>
                          <a:cs typeface="Arial" panose="020B0604020202020204" pitchFamily="34" charset="0"/>
                        </a:rPr>
                        <a:t>centroblasts</a:t>
                      </a:r>
                      <a:r>
                        <a:rPr kumimoji="0" lang="en-GB" altLang="sv-SE" sz="1100" b="1" i="0" u="none" strike="noStrike" cap="none" normalizeH="0" baseline="0" dirty="0">
                          <a:ln>
                            <a:noFill/>
                          </a:ln>
                          <a:solidFill>
                            <a:srgbClr val="FF0000"/>
                          </a:solidFill>
                          <a:effectLst/>
                          <a:latin typeface="Arial" panose="020B0604020202020204" pitchFamily="34" charset="0"/>
                          <a:ea typeface="Times New Roman" panose="02020603050405020304" pitchFamily="18" charset="0"/>
                          <a:cs typeface="Arial" panose="020B0604020202020204" pitchFamily="34" charset="0"/>
                        </a:rPr>
                        <a:t> or follicles entirely filled with </a:t>
                      </a:r>
                      <a:r>
                        <a:rPr kumimoji="0" lang="en-GB" altLang="sv-SE" sz="1100" b="1" i="0" u="none" strike="noStrike" cap="none" normalizeH="0" baseline="0" dirty="0" err="1">
                          <a:ln>
                            <a:noFill/>
                          </a:ln>
                          <a:solidFill>
                            <a:srgbClr val="FF0000"/>
                          </a:solidFill>
                          <a:effectLst/>
                          <a:latin typeface="Arial" panose="020B0604020202020204" pitchFamily="34" charset="0"/>
                          <a:ea typeface="Times New Roman" panose="02020603050405020304" pitchFamily="18" charset="0"/>
                          <a:cs typeface="Arial" panose="020B0604020202020204" pitchFamily="34" charset="0"/>
                        </a:rPr>
                        <a:t>centroblasts</a:t>
                      </a:r>
                      <a:endParaRPr kumimoji="0" lang="en-GB" altLang="sv-SE" sz="11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34290" marB="34290" anchor="ctr"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D9D9D9"/>
                    </a:solidFill>
                  </a:tcPr>
                </a:tc>
                <a:extLst>
                  <a:ext uri="{0D108BD9-81ED-4DB2-BD59-A6C34878D82A}">
                    <a16:rowId xmlns:a16="http://schemas.microsoft.com/office/drawing/2014/main" val="2098932775"/>
                  </a:ext>
                </a:extLst>
              </a:tr>
            </a:tbl>
          </a:graphicData>
        </a:graphic>
      </p:graphicFrame>
      <p:sp>
        <p:nvSpPr>
          <p:cNvPr id="403479" name="Rectangle 23">
            <a:extLst>
              <a:ext uri="{FF2B5EF4-FFF2-40B4-BE49-F238E27FC236}">
                <a16:creationId xmlns:a16="http://schemas.microsoft.com/office/drawing/2014/main" id="{FA144F07-4BFD-43B8-9CC5-DDD181A9FB2D}"/>
              </a:ext>
            </a:extLst>
          </p:cNvPr>
          <p:cNvSpPr>
            <a:spLocks noChangeArrowheads="1"/>
          </p:cNvSpPr>
          <p:nvPr/>
        </p:nvSpPr>
        <p:spPr bwMode="auto">
          <a:xfrm>
            <a:off x="1143000" y="1059656"/>
            <a:ext cx="998935" cy="32385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1pPr>
            <a:lvl2pPr marL="830263" indent="-285750" algn="l">
              <a:spcBef>
                <a:spcPct val="20000"/>
              </a:spcBef>
              <a:buFont typeface="Wingdings" panose="05000000000000000000" pitchFamily="2" charset="2"/>
              <a:buChar char="à"/>
              <a:defRPr>
                <a:solidFill>
                  <a:schemeClr val="tx1"/>
                </a:solidFill>
                <a:latin typeface="Arial" panose="020B0604020202020204" pitchFamily="34" charset="0"/>
              </a:defRPr>
            </a:lvl2pPr>
            <a:lvl3pPr marL="1238250" indent="-228600" algn="l">
              <a:spcBef>
                <a:spcPct val="20000"/>
              </a:spcBef>
              <a:buClr>
                <a:schemeClr val="accent1"/>
              </a:buClr>
              <a:buFont typeface="Wingdings" panose="05000000000000000000" pitchFamily="2" charset="2"/>
              <a:buChar char="§"/>
              <a:defRPr sz="1600">
                <a:solidFill>
                  <a:schemeClr val="accent1"/>
                </a:solidFill>
                <a:latin typeface="Arial" panose="020B0604020202020204" pitchFamily="34" charset="0"/>
              </a:defRPr>
            </a:lvl3pPr>
            <a:lvl4pPr marL="1646238" indent="-228600" algn="l">
              <a:spcBef>
                <a:spcPct val="20000"/>
              </a:spcBef>
              <a:buFont typeface="Wingdings" panose="05000000000000000000" pitchFamily="2" charset="2"/>
              <a:buChar char="à"/>
              <a:defRPr sz="1400">
                <a:solidFill>
                  <a:schemeClr val="tx1"/>
                </a:solidFill>
                <a:latin typeface="Arial" panose="020B0604020202020204" pitchFamily="34" charset="0"/>
              </a:defRPr>
            </a:lvl4pPr>
            <a:lvl5pPr marL="2133600" indent="-304800" algn="l">
              <a:spcBef>
                <a:spcPct val="20000"/>
              </a:spcBef>
              <a:buClr>
                <a:schemeClr val="accent1"/>
              </a:buClr>
              <a:buFont typeface="Wingdings" panose="05000000000000000000" pitchFamily="2" charset="2"/>
              <a:defRPr sz="2000">
                <a:solidFill>
                  <a:schemeClr val="tx1"/>
                </a:solidFill>
                <a:latin typeface="Arial" panose="020B0604020202020204" pitchFamily="34" charset="0"/>
              </a:defRPr>
            </a:lvl5pPr>
            <a:lvl6pPr marL="2590800" indent="-304800" fontAlgn="base">
              <a:spcBef>
                <a:spcPct val="20000"/>
              </a:spcBef>
              <a:spcAft>
                <a:spcPct val="0"/>
              </a:spcAft>
              <a:buClr>
                <a:schemeClr val="accent1"/>
              </a:buClr>
              <a:buFont typeface="Wingdings" panose="05000000000000000000" pitchFamily="2" charset="2"/>
              <a:defRPr sz="2000">
                <a:solidFill>
                  <a:schemeClr val="tx1"/>
                </a:solidFill>
                <a:latin typeface="Arial" panose="020B0604020202020204" pitchFamily="34" charset="0"/>
              </a:defRPr>
            </a:lvl6pPr>
            <a:lvl7pPr marL="3048000" indent="-304800" fontAlgn="base">
              <a:spcBef>
                <a:spcPct val="20000"/>
              </a:spcBef>
              <a:spcAft>
                <a:spcPct val="0"/>
              </a:spcAft>
              <a:buClr>
                <a:schemeClr val="accent1"/>
              </a:buClr>
              <a:buFont typeface="Wingdings" panose="05000000000000000000" pitchFamily="2" charset="2"/>
              <a:defRPr sz="2000">
                <a:solidFill>
                  <a:schemeClr val="tx1"/>
                </a:solidFill>
                <a:latin typeface="Arial" panose="020B0604020202020204" pitchFamily="34" charset="0"/>
              </a:defRPr>
            </a:lvl7pPr>
            <a:lvl8pPr marL="3505200" indent="-304800" fontAlgn="base">
              <a:spcBef>
                <a:spcPct val="20000"/>
              </a:spcBef>
              <a:spcAft>
                <a:spcPct val="0"/>
              </a:spcAft>
              <a:buClr>
                <a:schemeClr val="accent1"/>
              </a:buClr>
              <a:buFont typeface="Wingdings" panose="05000000000000000000" pitchFamily="2" charset="2"/>
              <a:defRPr sz="2000">
                <a:solidFill>
                  <a:schemeClr val="tx1"/>
                </a:solidFill>
                <a:latin typeface="Arial" panose="020B0604020202020204" pitchFamily="34" charset="0"/>
              </a:defRPr>
            </a:lvl8pPr>
            <a:lvl9pPr marL="3962400" indent="-304800" fontAlgn="base">
              <a:spcBef>
                <a:spcPct val="20000"/>
              </a:spcBef>
              <a:spcAft>
                <a:spcPct val="0"/>
              </a:spcAft>
              <a:buClr>
                <a:schemeClr val="accent1"/>
              </a:buClr>
              <a:buFont typeface="Wingdings" panose="05000000000000000000" pitchFamily="2" charset="2"/>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sv-SE" altLang="sv-SE" sz="1350" b="1">
                <a:solidFill>
                  <a:srgbClr val="FF0000"/>
                </a:solidFill>
              </a:rPr>
              <a:t>Grade 1-2</a:t>
            </a:r>
          </a:p>
        </p:txBody>
      </p:sp>
      <p:sp>
        <p:nvSpPr>
          <p:cNvPr id="403480" name="Rectangle 24">
            <a:extLst>
              <a:ext uri="{FF2B5EF4-FFF2-40B4-BE49-F238E27FC236}">
                <a16:creationId xmlns:a16="http://schemas.microsoft.com/office/drawing/2014/main" id="{31500CEE-2122-4511-903A-B63216EFB333}"/>
              </a:ext>
            </a:extLst>
          </p:cNvPr>
          <p:cNvSpPr>
            <a:spLocks noChangeArrowheads="1"/>
          </p:cNvSpPr>
          <p:nvPr/>
        </p:nvSpPr>
        <p:spPr bwMode="auto">
          <a:xfrm>
            <a:off x="3437335" y="1059656"/>
            <a:ext cx="998934" cy="32385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1pPr>
            <a:lvl2pPr marL="830263" indent="-285750" algn="l">
              <a:spcBef>
                <a:spcPct val="20000"/>
              </a:spcBef>
              <a:buFont typeface="Wingdings" panose="05000000000000000000" pitchFamily="2" charset="2"/>
              <a:buChar char="à"/>
              <a:defRPr>
                <a:solidFill>
                  <a:schemeClr val="tx1"/>
                </a:solidFill>
                <a:latin typeface="Arial" panose="020B0604020202020204" pitchFamily="34" charset="0"/>
              </a:defRPr>
            </a:lvl2pPr>
            <a:lvl3pPr marL="1238250" indent="-228600" algn="l">
              <a:spcBef>
                <a:spcPct val="20000"/>
              </a:spcBef>
              <a:buClr>
                <a:schemeClr val="accent1"/>
              </a:buClr>
              <a:buFont typeface="Wingdings" panose="05000000000000000000" pitchFamily="2" charset="2"/>
              <a:buChar char="§"/>
              <a:defRPr sz="1600">
                <a:solidFill>
                  <a:schemeClr val="accent1"/>
                </a:solidFill>
                <a:latin typeface="Arial" panose="020B0604020202020204" pitchFamily="34" charset="0"/>
              </a:defRPr>
            </a:lvl3pPr>
            <a:lvl4pPr marL="1646238" indent="-228600" algn="l">
              <a:spcBef>
                <a:spcPct val="20000"/>
              </a:spcBef>
              <a:buFont typeface="Wingdings" panose="05000000000000000000" pitchFamily="2" charset="2"/>
              <a:buChar char="à"/>
              <a:defRPr sz="1400">
                <a:solidFill>
                  <a:schemeClr val="tx1"/>
                </a:solidFill>
                <a:latin typeface="Arial" panose="020B0604020202020204" pitchFamily="34" charset="0"/>
              </a:defRPr>
            </a:lvl4pPr>
            <a:lvl5pPr marL="2133600" indent="-304800" algn="l">
              <a:spcBef>
                <a:spcPct val="20000"/>
              </a:spcBef>
              <a:buClr>
                <a:schemeClr val="accent1"/>
              </a:buClr>
              <a:buFont typeface="Wingdings" panose="05000000000000000000" pitchFamily="2" charset="2"/>
              <a:defRPr sz="2000">
                <a:solidFill>
                  <a:schemeClr val="tx1"/>
                </a:solidFill>
                <a:latin typeface="Arial" panose="020B0604020202020204" pitchFamily="34" charset="0"/>
              </a:defRPr>
            </a:lvl5pPr>
            <a:lvl6pPr marL="2590800" indent="-304800" fontAlgn="base">
              <a:spcBef>
                <a:spcPct val="20000"/>
              </a:spcBef>
              <a:spcAft>
                <a:spcPct val="0"/>
              </a:spcAft>
              <a:buClr>
                <a:schemeClr val="accent1"/>
              </a:buClr>
              <a:buFont typeface="Wingdings" panose="05000000000000000000" pitchFamily="2" charset="2"/>
              <a:defRPr sz="2000">
                <a:solidFill>
                  <a:schemeClr val="tx1"/>
                </a:solidFill>
                <a:latin typeface="Arial" panose="020B0604020202020204" pitchFamily="34" charset="0"/>
              </a:defRPr>
            </a:lvl6pPr>
            <a:lvl7pPr marL="3048000" indent="-304800" fontAlgn="base">
              <a:spcBef>
                <a:spcPct val="20000"/>
              </a:spcBef>
              <a:spcAft>
                <a:spcPct val="0"/>
              </a:spcAft>
              <a:buClr>
                <a:schemeClr val="accent1"/>
              </a:buClr>
              <a:buFont typeface="Wingdings" panose="05000000000000000000" pitchFamily="2" charset="2"/>
              <a:defRPr sz="2000">
                <a:solidFill>
                  <a:schemeClr val="tx1"/>
                </a:solidFill>
                <a:latin typeface="Arial" panose="020B0604020202020204" pitchFamily="34" charset="0"/>
              </a:defRPr>
            </a:lvl7pPr>
            <a:lvl8pPr marL="3505200" indent="-304800" fontAlgn="base">
              <a:spcBef>
                <a:spcPct val="20000"/>
              </a:spcBef>
              <a:spcAft>
                <a:spcPct val="0"/>
              </a:spcAft>
              <a:buClr>
                <a:schemeClr val="accent1"/>
              </a:buClr>
              <a:buFont typeface="Wingdings" panose="05000000000000000000" pitchFamily="2" charset="2"/>
              <a:defRPr sz="2000">
                <a:solidFill>
                  <a:schemeClr val="tx1"/>
                </a:solidFill>
                <a:latin typeface="Arial" panose="020B0604020202020204" pitchFamily="34" charset="0"/>
              </a:defRPr>
            </a:lvl8pPr>
            <a:lvl9pPr marL="3962400" indent="-304800" fontAlgn="base">
              <a:spcBef>
                <a:spcPct val="20000"/>
              </a:spcBef>
              <a:spcAft>
                <a:spcPct val="0"/>
              </a:spcAft>
              <a:buClr>
                <a:schemeClr val="accent1"/>
              </a:buClr>
              <a:buFont typeface="Wingdings" panose="05000000000000000000" pitchFamily="2" charset="2"/>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sv-SE" altLang="sv-SE" sz="1350" b="1">
                <a:solidFill>
                  <a:srgbClr val="FF0000"/>
                </a:solidFill>
              </a:rPr>
              <a:t>Grade 3A</a:t>
            </a:r>
          </a:p>
        </p:txBody>
      </p:sp>
      <p:sp>
        <p:nvSpPr>
          <p:cNvPr id="403481" name="Rectangle 25">
            <a:extLst>
              <a:ext uri="{FF2B5EF4-FFF2-40B4-BE49-F238E27FC236}">
                <a16:creationId xmlns:a16="http://schemas.microsoft.com/office/drawing/2014/main" id="{1862F3F5-863F-4D28-91DA-FD389518FCAD}"/>
              </a:ext>
            </a:extLst>
          </p:cNvPr>
          <p:cNvSpPr>
            <a:spLocks noChangeArrowheads="1"/>
          </p:cNvSpPr>
          <p:nvPr/>
        </p:nvSpPr>
        <p:spPr bwMode="auto">
          <a:xfrm>
            <a:off x="5760244" y="1059656"/>
            <a:ext cx="998935" cy="32385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l">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1pPr>
            <a:lvl2pPr marL="830263" indent="-285750" algn="l">
              <a:spcBef>
                <a:spcPct val="20000"/>
              </a:spcBef>
              <a:buFont typeface="Wingdings" panose="05000000000000000000" pitchFamily="2" charset="2"/>
              <a:buChar char="à"/>
              <a:defRPr>
                <a:solidFill>
                  <a:schemeClr val="tx1"/>
                </a:solidFill>
                <a:latin typeface="Arial" panose="020B0604020202020204" pitchFamily="34" charset="0"/>
              </a:defRPr>
            </a:lvl2pPr>
            <a:lvl3pPr marL="1238250" indent="-228600" algn="l">
              <a:spcBef>
                <a:spcPct val="20000"/>
              </a:spcBef>
              <a:buClr>
                <a:schemeClr val="accent1"/>
              </a:buClr>
              <a:buFont typeface="Wingdings" panose="05000000000000000000" pitchFamily="2" charset="2"/>
              <a:buChar char="§"/>
              <a:defRPr sz="1600">
                <a:solidFill>
                  <a:schemeClr val="accent1"/>
                </a:solidFill>
                <a:latin typeface="Arial" panose="020B0604020202020204" pitchFamily="34" charset="0"/>
              </a:defRPr>
            </a:lvl3pPr>
            <a:lvl4pPr marL="1646238" indent="-228600" algn="l">
              <a:spcBef>
                <a:spcPct val="20000"/>
              </a:spcBef>
              <a:buFont typeface="Wingdings" panose="05000000000000000000" pitchFamily="2" charset="2"/>
              <a:buChar char="à"/>
              <a:defRPr sz="1400">
                <a:solidFill>
                  <a:schemeClr val="tx1"/>
                </a:solidFill>
                <a:latin typeface="Arial" panose="020B0604020202020204" pitchFamily="34" charset="0"/>
              </a:defRPr>
            </a:lvl4pPr>
            <a:lvl5pPr marL="2133600" indent="-304800" algn="l">
              <a:spcBef>
                <a:spcPct val="20000"/>
              </a:spcBef>
              <a:buClr>
                <a:schemeClr val="accent1"/>
              </a:buClr>
              <a:buFont typeface="Wingdings" panose="05000000000000000000" pitchFamily="2" charset="2"/>
              <a:defRPr sz="2000">
                <a:solidFill>
                  <a:schemeClr val="tx1"/>
                </a:solidFill>
                <a:latin typeface="Arial" panose="020B0604020202020204" pitchFamily="34" charset="0"/>
              </a:defRPr>
            </a:lvl5pPr>
            <a:lvl6pPr marL="2590800" indent="-304800" fontAlgn="base">
              <a:spcBef>
                <a:spcPct val="20000"/>
              </a:spcBef>
              <a:spcAft>
                <a:spcPct val="0"/>
              </a:spcAft>
              <a:buClr>
                <a:schemeClr val="accent1"/>
              </a:buClr>
              <a:buFont typeface="Wingdings" panose="05000000000000000000" pitchFamily="2" charset="2"/>
              <a:defRPr sz="2000">
                <a:solidFill>
                  <a:schemeClr val="tx1"/>
                </a:solidFill>
                <a:latin typeface="Arial" panose="020B0604020202020204" pitchFamily="34" charset="0"/>
              </a:defRPr>
            </a:lvl6pPr>
            <a:lvl7pPr marL="3048000" indent="-304800" fontAlgn="base">
              <a:spcBef>
                <a:spcPct val="20000"/>
              </a:spcBef>
              <a:spcAft>
                <a:spcPct val="0"/>
              </a:spcAft>
              <a:buClr>
                <a:schemeClr val="accent1"/>
              </a:buClr>
              <a:buFont typeface="Wingdings" panose="05000000000000000000" pitchFamily="2" charset="2"/>
              <a:defRPr sz="2000">
                <a:solidFill>
                  <a:schemeClr val="tx1"/>
                </a:solidFill>
                <a:latin typeface="Arial" panose="020B0604020202020204" pitchFamily="34" charset="0"/>
              </a:defRPr>
            </a:lvl7pPr>
            <a:lvl8pPr marL="3505200" indent="-304800" fontAlgn="base">
              <a:spcBef>
                <a:spcPct val="20000"/>
              </a:spcBef>
              <a:spcAft>
                <a:spcPct val="0"/>
              </a:spcAft>
              <a:buClr>
                <a:schemeClr val="accent1"/>
              </a:buClr>
              <a:buFont typeface="Wingdings" panose="05000000000000000000" pitchFamily="2" charset="2"/>
              <a:defRPr sz="2000">
                <a:solidFill>
                  <a:schemeClr val="tx1"/>
                </a:solidFill>
                <a:latin typeface="Arial" panose="020B0604020202020204" pitchFamily="34" charset="0"/>
              </a:defRPr>
            </a:lvl8pPr>
            <a:lvl9pPr marL="3962400" indent="-304800" fontAlgn="base">
              <a:spcBef>
                <a:spcPct val="20000"/>
              </a:spcBef>
              <a:spcAft>
                <a:spcPct val="0"/>
              </a:spcAft>
              <a:buClr>
                <a:schemeClr val="accent1"/>
              </a:buClr>
              <a:buFont typeface="Wingdings" panose="05000000000000000000" pitchFamily="2" charset="2"/>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sv-SE" altLang="sv-SE" sz="1350" b="1">
                <a:solidFill>
                  <a:srgbClr val="FF0000"/>
                </a:solidFill>
              </a:rPr>
              <a:t>Grade 3B</a:t>
            </a:r>
          </a:p>
        </p:txBody>
      </p:sp>
      <p:sp>
        <p:nvSpPr>
          <p:cNvPr id="403482" name="Rectangle 26">
            <a:extLst>
              <a:ext uri="{FF2B5EF4-FFF2-40B4-BE49-F238E27FC236}">
                <a16:creationId xmlns:a16="http://schemas.microsoft.com/office/drawing/2014/main" id="{3187052B-8EF6-4032-BF5A-FACA8EA08536}"/>
              </a:ext>
            </a:extLst>
          </p:cNvPr>
          <p:cNvSpPr>
            <a:spLocks noChangeArrowheads="1"/>
          </p:cNvSpPr>
          <p:nvPr/>
        </p:nvSpPr>
        <p:spPr bwMode="auto">
          <a:xfrm>
            <a:off x="1143000" y="141685"/>
            <a:ext cx="7670587" cy="539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81000" indent="-381000" algn="l">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1pPr>
            <a:lvl2pPr marL="887413" indent="-342900" algn="l">
              <a:spcBef>
                <a:spcPct val="20000"/>
              </a:spcBef>
              <a:buFont typeface="Wingdings" panose="05000000000000000000" pitchFamily="2" charset="2"/>
              <a:buChar char="à"/>
              <a:defRPr>
                <a:solidFill>
                  <a:schemeClr val="tx1"/>
                </a:solidFill>
                <a:latin typeface="Arial" panose="020B0604020202020204" pitchFamily="34" charset="0"/>
              </a:defRPr>
            </a:lvl2pPr>
            <a:lvl3pPr marL="1314450" indent="-304800" algn="l">
              <a:spcBef>
                <a:spcPct val="20000"/>
              </a:spcBef>
              <a:buClr>
                <a:schemeClr val="accent1"/>
              </a:buClr>
              <a:buFont typeface="Wingdings" panose="05000000000000000000" pitchFamily="2" charset="2"/>
              <a:buChar char="§"/>
              <a:defRPr sz="1600">
                <a:solidFill>
                  <a:schemeClr val="accent1"/>
                </a:solidFill>
                <a:latin typeface="Arial" panose="020B0604020202020204" pitchFamily="34" charset="0"/>
              </a:defRPr>
            </a:lvl3pPr>
            <a:lvl4pPr marL="1684338" indent="-266700" algn="l">
              <a:spcBef>
                <a:spcPct val="20000"/>
              </a:spcBef>
              <a:buFont typeface="Wingdings" panose="05000000000000000000" pitchFamily="2" charset="2"/>
              <a:buChar char="à"/>
              <a:defRPr sz="1400">
                <a:solidFill>
                  <a:schemeClr val="tx1"/>
                </a:solidFill>
                <a:latin typeface="Arial" panose="020B0604020202020204" pitchFamily="34" charset="0"/>
              </a:defRPr>
            </a:lvl4pPr>
            <a:lvl5pPr marL="2209800" indent="-381000" algn="l">
              <a:spcBef>
                <a:spcPct val="20000"/>
              </a:spcBef>
              <a:buClr>
                <a:schemeClr val="accent1"/>
              </a:buClr>
              <a:buFont typeface="Wingdings" panose="05000000000000000000" pitchFamily="2" charset="2"/>
              <a:defRPr sz="2000">
                <a:solidFill>
                  <a:schemeClr val="tx1"/>
                </a:solidFill>
                <a:latin typeface="Arial" panose="020B0604020202020204" pitchFamily="34" charset="0"/>
              </a:defRPr>
            </a:lvl5pPr>
            <a:lvl6pPr marL="2667000" indent="-381000" fontAlgn="base">
              <a:spcBef>
                <a:spcPct val="20000"/>
              </a:spcBef>
              <a:spcAft>
                <a:spcPct val="0"/>
              </a:spcAft>
              <a:buClr>
                <a:schemeClr val="accent1"/>
              </a:buClr>
              <a:buFont typeface="Wingdings" panose="05000000000000000000" pitchFamily="2" charset="2"/>
              <a:defRPr sz="2000">
                <a:solidFill>
                  <a:schemeClr val="tx1"/>
                </a:solidFill>
                <a:latin typeface="Arial" panose="020B0604020202020204" pitchFamily="34" charset="0"/>
              </a:defRPr>
            </a:lvl6pPr>
            <a:lvl7pPr marL="3124200" indent="-381000" fontAlgn="base">
              <a:spcBef>
                <a:spcPct val="20000"/>
              </a:spcBef>
              <a:spcAft>
                <a:spcPct val="0"/>
              </a:spcAft>
              <a:buClr>
                <a:schemeClr val="accent1"/>
              </a:buClr>
              <a:buFont typeface="Wingdings" panose="05000000000000000000" pitchFamily="2" charset="2"/>
              <a:defRPr sz="2000">
                <a:solidFill>
                  <a:schemeClr val="tx1"/>
                </a:solidFill>
                <a:latin typeface="Arial" panose="020B0604020202020204" pitchFamily="34" charset="0"/>
              </a:defRPr>
            </a:lvl7pPr>
            <a:lvl8pPr marL="3581400" indent="-381000" fontAlgn="base">
              <a:spcBef>
                <a:spcPct val="20000"/>
              </a:spcBef>
              <a:spcAft>
                <a:spcPct val="0"/>
              </a:spcAft>
              <a:buClr>
                <a:schemeClr val="accent1"/>
              </a:buClr>
              <a:buFont typeface="Wingdings" panose="05000000000000000000" pitchFamily="2" charset="2"/>
              <a:defRPr sz="2000">
                <a:solidFill>
                  <a:schemeClr val="tx1"/>
                </a:solidFill>
                <a:latin typeface="Arial" panose="020B0604020202020204" pitchFamily="34" charset="0"/>
              </a:defRPr>
            </a:lvl8pPr>
            <a:lvl9pPr marL="4038600" indent="-381000" fontAlgn="base">
              <a:spcBef>
                <a:spcPct val="20000"/>
              </a:spcBef>
              <a:spcAft>
                <a:spcPct val="0"/>
              </a:spcAft>
              <a:buClr>
                <a:schemeClr val="accent1"/>
              </a:buClr>
              <a:buFont typeface="Wingdings" panose="05000000000000000000" pitchFamily="2" charset="2"/>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sv-SE" altLang="sv-SE" dirty="0" err="1">
                <a:solidFill>
                  <a:srgbClr val="FF0000"/>
                </a:solidFill>
              </a:rPr>
              <a:t>Follicular</a:t>
            </a:r>
            <a:r>
              <a:rPr lang="sv-SE" altLang="sv-SE" dirty="0">
                <a:solidFill>
                  <a:srgbClr val="FF0000"/>
                </a:solidFill>
              </a:rPr>
              <a:t> </a:t>
            </a:r>
            <a:r>
              <a:rPr lang="sv-SE" altLang="sv-SE" dirty="0" err="1">
                <a:solidFill>
                  <a:srgbClr val="FF0000"/>
                </a:solidFill>
              </a:rPr>
              <a:t>lymphoma</a:t>
            </a:r>
            <a:r>
              <a:rPr lang="sv-SE" altLang="sv-SE" dirty="0">
                <a:solidFill>
                  <a:srgbClr val="FF0000"/>
                </a:solidFill>
              </a:rPr>
              <a:t>: </a:t>
            </a:r>
            <a:r>
              <a:rPr lang="sv-SE" altLang="sv-SE" dirty="0" err="1">
                <a:solidFill>
                  <a:srgbClr val="FF0000"/>
                </a:solidFill>
              </a:rPr>
              <a:t>centrocytes</a:t>
            </a:r>
            <a:r>
              <a:rPr lang="sv-SE" altLang="sv-SE" dirty="0">
                <a:solidFill>
                  <a:srgbClr val="FF0000"/>
                </a:solidFill>
              </a:rPr>
              <a:t> and </a:t>
            </a:r>
            <a:r>
              <a:rPr lang="sv-SE" altLang="sv-SE" dirty="0" err="1">
                <a:solidFill>
                  <a:srgbClr val="FF0000"/>
                </a:solidFill>
              </a:rPr>
              <a:t>centroblasts</a:t>
            </a:r>
            <a:endParaRPr lang="sv-SE" altLang="sv-SE" dirty="0">
              <a:solidFill>
                <a:srgbClr val="FF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52E4EAE0-B758-4608-B772-DF64383C8484}"/>
              </a:ext>
            </a:extLst>
          </p:cNvPr>
          <p:cNvSpPr/>
          <p:nvPr/>
        </p:nvSpPr>
        <p:spPr>
          <a:xfrm>
            <a:off x="2090057" y="1106027"/>
            <a:ext cx="5617029" cy="37568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05507" name="Rectangle 3">
            <a:extLst>
              <a:ext uri="{FF2B5EF4-FFF2-40B4-BE49-F238E27FC236}">
                <a16:creationId xmlns:a16="http://schemas.microsoft.com/office/drawing/2014/main" id="{471BB3A7-E32B-4F3D-808D-013D914457FC}"/>
              </a:ext>
            </a:extLst>
          </p:cNvPr>
          <p:cNvSpPr>
            <a:spLocks noChangeArrowheads="1"/>
          </p:cNvSpPr>
          <p:nvPr/>
        </p:nvSpPr>
        <p:spPr bwMode="auto">
          <a:xfrm>
            <a:off x="1439466" y="681038"/>
            <a:ext cx="4319588" cy="325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81000" indent="-381000" algn="l">
              <a:spcBef>
                <a:spcPct val="20000"/>
              </a:spcBef>
              <a:buClr>
                <a:schemeClr val="accent1"/>
              </a:buClr>
              <a:buFont typeface="Wingdings" panose="05000000000000000000" pitchFamily="2" charset="2"/>
              <a:buChar char="§"/>
              <a:defRPr sz="2000">
                <a:solidFill>
                  <a:schemeClr val="tx1"/>
                </a:solidFill>
                <a:latin typeface="Arial" panose="020B0604020202020204" pitchFamily="34" charset="0"/>
              </a:defRPr>
            </a:lvl1pPr>
            <a:lvl2pPr marL="887413" indent="-342900" algn="l">
              <a:spcBef>
                <a:spcPct val="20000"/>
              </a:spcBef>
              <a:buFont typeface="Wingdings" panose="05000000000000000000" pitchFamily="2" charset="2"/>
              <a:buChar char="à"/>
              <a:defRPr>
                <a:solidFill>
                  <a:schemeClr val="tx1"/>
                </a:solidFill>
                <a:latin typeface="Arial" panose="020B0604020202020204" pitchFamily="34" charset="0"/>
              </a:defRPr>
            </a:lvl2pPr>
            <a:lvl3pPr marL="1314450" indent="-304800" algn="l">
              <a:spcBef>
                <a:spcPct val="20000"/>
              </a:spcBef>
              <a:buClr>
                <a:schemeClr val="accent1"/>
              </a:buClr>
              <a:buFont typeface="Wingdings" panose="05000000000000000000" pitchFamily="2" charset="2"/>
              <a:buChar char="§"/>
              <a:defRPr sz="1600">
                <a:solidFill>
                  <a:schemeClr val="accent1"/>
                </a:solidFill>
                <a:latin typeface="Arial" panose="020B0604020202020204" pitchFamily="34" charset="0"/>
              </a:defRPr>
            </a:lvl3pPr>
            <a:lvl4pPr marL="1684338" indent="-266700" algn="l">
              <a:spcBef>
                <a:spcPct val="20000"/>
              </a:spcBef>
              <a:buFont typeface="Wingdings" panose="05000000000000000000" pitchFamily="2" charset="2"/>
              <a:buChar char="à"/>
              <a:defRPr sz="1400">
                <a:solidFill>
                  <a:schemeClr val="tx1"/>
                </a:solidFill>
                <a:latin typeface="Arial" panose="020B0604020202020204" pitchFamily="34" charset="0"/>
              </a:defRPr>
            </a:lvl4pPr>
            <a:lvl5pPr marL="2209800" indent="-381000" algn="l">
              <a:spcBef>
                <a:spcPct val="20000"/>
              </a:spcBef>
              <a:buClr>
                <a:schemeClr val="accent1"/>
              </a:buClr>
              <a:buFont typeface="Wingdings" panose="05000000000000000000" pitchFamily="2" charset="2"/>
              <a:defRPr sz="2000">
                <a:solidFill>
                  <a:schemeClr val="tx1"/>
                </a:solidFill>
                <a:latin typeface="Arial" panose="020B0604020202020204" pitchFamily="34" charset="0"/>
              </a:defRPr>
            </a:lvl5pPr>
            <a:lvl6pPr marL="2667000" indent="-381000" fontAlgn="base">
              <a:spcBef>
                <a:spcPct val="20000"/>
              </a:spcBef>
              <a:spcAft>
                <a:spcPct val="0"/>
              </a:spcAft>
              <a:buClr>
                <a:schemeClr val="accent1"/>
              </a:buClr>
              <a:buFont typeface="Wingdings" panose="05000000000000000000" pitchFamily="2" charset="2"/>
              <a:defRPr sz="2000">
                <a:solidFill>
                  <a:schemeClr val="tx1"/>
                </a:solidFill>
                <a:latin typeface="Arial" panose="020B0604020202020204" pitchFamily="34" charset="0"/>
              </a:defRPr>
            </a:lvl6pPr>
            <a:lvl7pPr marL="3124200" indent="-381000" fontAlgn="base">
              <a:spcBef>
                <a:spcPct val="20000"/>
              </a:spcBef>
              <a:spcAft>
                <a:spcPct val="0"/>
              </a:spcAft>
              <a:buClr>
                <a:schemeClr val="accent1"/>
              </a:buClr>
              <a:buFont typeface="Wingdings" panose="05000000000000000000" pitchFamily="2" charset="2"/>
              <a:defRPr sz="2000">
                <a:solidFill>
                  <a:schemeClr val="tx1"/>
                </a:solidFill>
                <a:latin typeface="Arial" panose="020B0604020202020204" pitchFamily="34" charset="0"/>
              </a:defRPr>
            </a:lvl7pPr>
            <a:lvl8pPr marL="3581400" indent="-381000" fontAlgn="base">
              <a:spcBef>
                <a:spcPct val="20000"/>
              </a:spcBef>
              <a:spcAft>
                <a:spcPct val="0"/>
              </a:spcAft>
              <a:buClr>
                <a:schemeClr val="accent1"/>
              </a:buClr>
              <a:buFont typeface="Wingdings" panose="05000000000000000000" pitchFamily="2" charset="2"/>
              <a:defRPr sz="2000">
                <a:solidFill>
                  <a:schemeClr val="tx1"/>
                </a:solidFill>
                <a:latin typeface="Arial" panose="020B0604020202020204" pitchFamily="34" charset="0"/>
              </a:defRPr>
            </a:lvl8pPr>
            <a:lvl9pPr marL="4038600" indent="-381000" fontAlgn="base">
              <a:spcBef>
                <a:spcPct val="20000"/>
              </a:spcBef>
              <a:spcAft>
                <a:spcPct val="0"/>
              </a:spcAft>
              <a:buClr>
                <a:schemeClr val="accent1"/>
              </a:buClr>
              <a:buFont typeface="Wingdings" panose="05000000000000000000" pitchFamily="2" charset="2"/>
              <a:defRPr sz="2000">
                <a:solidFill>
                  <a:schemeClr val="tx1"/>
                </a:solidFill>
                <a:latin typeface="Arial" panose="020B0604020202020204" pitchFamily="34" charset="0"/>
              </a:defRPr>
            </a:lvl9pPr>
          </a:lstStyle>
          <a:p>
            <a:pPr eaLnBrk="1" hangingPunct="1">
              <a:buFont typeface="Wingdings" panose="05000000000000000000" pitchFamily="2" charset="2"/>
              <a:buNone/>
            </a:pPr>
            <a:r>
              <a:rPr lang="sv-SE" altLang="sv-SE" sz="1500"/>
              <a:t>Grades and upfront anthracyclines</a:t>
            </a:r>
          </a:p>
        </p:txBody>
      </p:sp>
      <p:pic>
        <p:nvPicPr>
          <p:cNvPr id="405508" name="Picture 4">
            <a:extLst>
              <a:ext uri="{FF2B5EF4-FFF2-40B4-BE49-F238E27FC236}">
                <a16:creationId xmlns:a16="http://schemas.microsoft.com/office/drawing/2014/main" id="{79673B5E-82E0-482E-8F16-6E5B740E0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6057" y="1113235"/>
            <a:ext cx="4751785" cy="3532584"/>
          </a:xfrm>
          <a:prstGeom prst="rect">
            <a:avLst/>
          </a:prstGeom>
          <a:noFill/>
          <a:extLst>
            <a:ext uri="{909E8E84-426E-40DD-AFC4-6F175D3DCCD1}">
              <a14:hiddenFill xmlns:a14="http://schemas.microsoft.com/office/drawing/2010/main">
                <a:solidFill>
                  <a:srgbClr val="FFFFFF"/>
                </a:solidFill>
              </a14:hiddenFill>
            </a:ext>
          </a:extLst>
        </p:spPr>
      </p:pic>
      <p:sp>
        <p:nvSpPr>
          <p:cNvPr id="405509" name="Rectangle 5">
            <a:extLst>
              <a:ext uri="{FF2B5EF4-FFF2-40B4-BE49-F238E27FC236}">
                <a16:creationId xmlns:a16="http://schemas.microsoft.com/office/drawing/2014/main" id="{A30E1950-B134-4D7E-BAE0-C2381152F35B}"/>
              </a:ext>
            </a:extLst>
          </p:cNvPr>
          <p:cNvSpPr>
            <a:spLocks noChangeArrowheads="1"/>
          </p:cNvSpPr>
          <p:nvPr/>
        </p:nvSpPr>
        <p:spPr bwMode="auto">
          <a:xfrm>
            <a:off x="4998255" y="4914900"/>
            <a:ext cx="3002746"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eaLnBrk="1" hangingPunct="1"/>
            <a:r>
              <a:rPr lang="sv-SE" altLang="sv-SE" sz="1050">
                <a:cs typeface="Arial" panose="020B0604020202020204" pitchFamily="34" charset="0"/>
              </a:rPr>
              <a:t>Wahlin BE et al., </a:t>
            </a:r>
            <a:r>
              <a:rPr lang="sv-SE" altLang="sv-SE" sz="1050" i="1">
                <a:cs typeface="Arial" panose="020B0604020202020204" pitchFamily="34" charset="0"/>
              </a:rPr>
              <a:t>Brit J Haematol</a:t>
            </a:r>
            <a:r>
              <a:rPr lang="sv-SE" altLang="sv-SE" sz="1050">
                <a:cs typeface="Arial" panose="020B0604020202020204" pitchFamily="34" charset="0"/>
              </a:rPr>
              <a:t> 2012;156:225-33</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VARTITLESLIDEMODE" val="RXP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vart_presentation16_9">
  <a:themeElements>
    <a:clrScheme name="Gråskala">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Elementär">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är">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2.xml><?xml version="1.0" encoding="utf-8"?>
<a:theme xmlns:a="http://schemas.openxmlformats.org/drawingml/2006/main" name="Anpassad formgivni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resentation1">
  <a:themeElements>
    <a:clrScheme name="">
      <a:dk1>
        <a:srgbClr val="000000"/>
      </a:dk1>
      <a:lt1>
        <a:srgbClr val="FFFFFF"/>
      </a:lt1>
      <a:dk2>
        <a:srgbClr val="000000"/>
      </a:dk2>
      <a:lt2>
        <a:srgbClr val="808080"/>
      </a:lt2>
      <a:accent1>
        <a:srgbClr val="870052"/>
      </a:accent1>
      <a:accent2>
        <a:srgbClr val="9FE6E9"/>
      </a:accent2>
      <a:accent3>
        <a:srgbClr val="FFFFFF"/>
      </a:accent3>
      <a:accent4>
        <a:srgbClr val="000000"/>
      </a:accent4>
      <a:accent5>
        <a:srgbClr val="C3AAB3"/>
      </a:accent5>
      <a:accent6>
        <a:srgbClr val="90D0D3"/>
      </a:accent6>
      <a:hlink>
        <a:srgbClr val="D40963"/>
      </a:hlink>
      <a:folHlink>
        <a:srgbClr val="CBCBCB"/>
      </a:folHlink>
    </a:clrScheme>
    <a:fontScheme name="Presentation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sv-SE" sz="20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bg1"/>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altLang="sv-SE" sz="20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Presentation1 1">
        <a:dk1>
          <a:srgbClr val="000000"/>
        </a:dk1>
        <a:lt1>
          <a:srgbClr val="FFFFFF"/>
        </a:lt1>
        <a:dk2>
          <a:srgbClr val="000000"/>
        </a:dk2>
        <a:lt2>
          <a:srgbClr val="808080"/>
        </a:lt2>
        <a:accent1>
          <a:srgbClr val="761B54"/>
        </a:accent1>
        <a:accent2>
          <a:srgbClr val="97D8DA"/>
        </a:accent2>
        <a:accent3>
          <a:srgbClr val="FFFFFF"/>
        </a:accent3>
        <a:accent4>
          <a:srgbClr val="000000"/>
        </a:accent4>
        <a:accent5>
          <a:srgbClr val="BDABB3"/>
        </a:accent5>
        <a:accent6>
          <a:srgbClr val="88C4C5"/>
        </a:accent6>
        <a:hlink>
          <a:srgbClr val="CF0063"/>
        </a:hlink>
        <a:folHlink>
          <a:srgbClr val="CBCBCB"/>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Standardformgivning">
  <a:themeElements>
    <a:clrScheme name="Standardformgivn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Standardformgivning">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tandardformgivnin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formgivnin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formgivnin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formgivnin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formgivnin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formgivnin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formgivnin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formgivnin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formgivnin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formgivnin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formgivnin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formgivnin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svart_presentation16_9</Template>
  <TotalTime>11481</TotalTime>
  <Words>3418</Words>
  <Application>Microsoft Office PowerPoint</Application>
  <PresentationFormat>Bildspel på skärmen (16:9)</PresentationFormat>
  <Paragraphs>609</Paragraphs>
  <Slides>70</Slides>
  <Notes>3</Notes>
  <HiddenSlides>0</HiddenSlides>
  <MMClips>0</MMClips>
  <ScaleCrop>false</ScaleCrop>
  <HeadingPairs>
    <vt:vector size="6" baseType="variant">
      <vt:variant>
        <vt:lpstr>Använt teckensnitt</vt:lpstr>
      </vt:variant>
      <vt:variant>
        <vt:i4>9</vt:i4>
      </vt:variant>
      <vt:variant>
        <vt:lpstr>Tema</vt:lpstr>
      </vt:variant>
      <vt:variant>
        <vt:i4>4</vt:i4>
      </vt:variant>
      <vt:variant>
        <vt:lpstr>Bildrubriker</vt:lpstr>
      </vt:variant>
      <vt:variant>
        <vt:i4>70</vt:i4>
      </vt:variant>
    </vt:vector>
  </HeadingPairs>
  <TitlesOfParts>
    <vt:vector size="83" baseType="lpstr">
      <vt:lpstr>Arial</vt:lpstr>
      <vt:lpstr>Calibri</vt:lpstr>
      <vt:lpstr>Calibri Light</vt:lpstr>
      <vt:lpstr>Imago</vt:lpstr>
      <vt:lpstr>inherit</vt:lpstr>
      <vt:lpstr>Minion</vt:lpstr>
      <vt:lpstr>Palatino Linotype</vt:lpstr>
      <vt:lpstr>Times New Roman</vt:lpstr>
      <vt:lpstr>Wingdings</vt:lpstr>
      <vt:lpstr>svart_presentation16_9</vt:lpstr>
      <vt:lpstr>Anpassad formgivning</vt:lpstr>
      <vt:lpstr>Presentation1</vt:lpstr>
      <vt:lpstr>Standardformgivning</vt:lpstr>
      <vt:lpstr>PowerPoint-presentation</vt:lpstr>
      <vt:lpstr>PowerPoint-presentation</vt:lpstr>
      <vt:lpstr>Indolenta B-cellslymfom</vt:lpstr>
      <vt:lpstr>PowerPoint-presentation</vt:lpstr>
      <vt:lpstr>PowerPoint-presentation</vt:lpstr>
      <vt:lpstr>FLIPI</vt:lpstr>
      <vt:lpstr>PRIMA-PI – förhöjt beta-2-mikroglobulin</vt:lpstr>
      <vt:lpstr>PowerPoint-presentation</vt:lpstr>
      <vt:lpstr>PowerPoint-presentation</vt:lpstr>
      <vt:lpstr>PowerPoint-presentation</vt:lpstr>
      <vt:lpstr>Skillnad i förhållningssätt beroende på om lymfom är</vt:lpstr>
      <vt:lpstr>PowerPoint-presentation</vt:lpstr>
      <vt:lpstr>Historia</vt:lpstr>
      <vt:lpstr>PowerPoint-presentation</vt:lpstr>
      <vt:lpstr>PowerPoint-presentation</vt:lpstr>
      <vt:lpstr>Historia</vt:lpstr>
      <vt:lpstr>PowerPoint-presentation</vt:lpstr>
      <vt:lpstr>PowerPoint-presentation</vt:lpstr>
      <vt:lpstr>PowerPoint-presentation</vt:lpstr>
      <vt:lpstr>Överlevnad i Sverige 2003-2007 utifrån regionernas  användning av rituximab</vt:lpstr>
      <vt:lpstr>Rituximab</vt:lpstr>
      <vt:lpstr>NLG-studierna: (4-8 doser rituximab +/- IFN-alfa)</vt:lpstr>
      <vt:lpstr>R-CVP (= R-COP)</vt:lpstr>
      <vt:lpstr>Hiddemann, Blood 2005</vt:lpstr>
      <vt:lpstr>Bachy, JCO 2019</vt:lpstr>
      <vt:lpstr>Rummel, Lancet 2013</vt:lpstr>
      <vt:lpstr>Hiddemann, JCO 2018</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Leonard, JCO 2019</vt:lpstr>
      <vt:lpstr>Schouten, Ann Oncol 2000</vt:lpstr>
      <vt:lpstr>Jurinovic, BBT 2018</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Marginalzonslymfom</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Karolinska Institutet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Björn</dc:creator>
  <cp:lastModifiedBy>Björn E. E. Wahlin</cp:lastModifiedBy>
  <cp:revision>303</cp:revision>
  <cp:lastPrinted>2019-01-22T20:41:51Z</cp:lastPrinted>
  <dcterms:created xsi:type="dcterms:W3CDTF">2017-08-23T13:05:05Z</dcterms:created>
  <dcterms:modified xsi:type="dcterms:W3CDTF">2024-09-18T09:16:43Z</dcterms:modified>
</cp:coreProperties>
</file>