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3" r:id="rId4"/>
    <p:sldId id="283" r:id="rId5"/>
    <p:sldId id="296" r:id="rId6"/>
    <p:sldId id="274" r:id="rId7"/>
    <p:sldId id="267" r:id="rId8"/>
    <p:sldId id="272" r:id="rId9"/>
    <p:sldId id="297" r:id="rId10"/>
    <p:sldId id="300" r:id="rId11"/>
    <p:sldId id="298" r:id="rId12"/>
    <p:sldId id="299" r:id="rId13"/>
    <p:sldId id="301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5" d="100"/>
        <a:sy n="1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4E4E7C-7995-5BC4-ABB0-139FC6E4F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0351728-079C-2C87-03DE-F4B88E89F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DDB98B-B645-CFB2-EF5A-108B8213A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0CD381-00B7-1017-889A-FBBC4BDE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AF7028-3747-730C-D470-4FE6F1ECE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204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18F829-6433-2330-2211-BC781403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9090E71-F027-5B2C-B4EB-A2E1DB1AE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82F992-7F31-7085-ED97-005D95914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2E05E9-7E2E-E59D-5B75-E5F2C636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E27904-52A6-DBD7-F242-E35C68B0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9342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B2801C7-8329-3F61-733F-42717AA39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1E701C0-C6E9-195C-FAAD-0B2C79236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CD6347-2C93-F798-325C-48C4B4475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69B6610-163D-F79A-8CB7-B3153C953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9F9C7D-BCFB-788C-EB5F-3E3AC04DB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667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129696-109C-4453-2323-55EAE743D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ED3725-FED9-D702-334A-5FF83BB4D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949EA5-CCB2-3BCC-8926-EED735BB6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C5B11F-EA4C-EFAB-EBF8-61D5C8E24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83E349-AE41-0A82-2C4D-EDDAF7898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0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CC134-78C4-C7DC-E017-3A55449A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DD65FD-1CA5-BF86-86C9-40304F14F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596D6E-C65E-DBCC-07F3-F8E6EF21F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9D3BBE-74C8-D288-889C-3511E5A82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D3B74C-38FA-6924-25CB-FDD6D95DA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87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231E6E-189C-9D15-C1AA-A4AD3C00A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E51C40-8F85-E457-69A3-BC952BBF3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EA113A8-31A5-71CD-A6CE-E24C1DEEF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1D9414-1013-8DF2-158C-7FE0936B2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6DC3DAD-9746-12D3-508A-BE0F9C750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3F3AEA-B7A5-EC9C-CA58-0BDDFD8E6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797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B6E91C-B4A6-B83D-5410-F8865A35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48549E-D1D8-8DE6-BDE9-14C2B193A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B56E2D-6F2A-AFD3-3891-B325F5C75D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37FB305-033C-055B-73DA-5887C54AE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BAB2458-038B-3BE8-E8D5-6C64EBAB8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73C1E20-D475-B915-D960-94076B41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ED26541-DD58-92F1-798A-CD6E59775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410567D-D7D5-7F38-2C09-57E3CD5E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83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B1E35E-99E8-F375-6348-33B2C6C2B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A5672F-8496-C2C0-3257-C5933DDF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5DAD745-E4A5-9EE5-C67A-86CD21B16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4C54D5-16FB-3E9C-B3A6-18DB83AC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68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0F10DFB-DE8A-981F-58CC-CC11CCC95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1474F49-C0D4-3BA6-E985-611B4CDC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860DCA5-8E30-B4F7-C754-5662BCA4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417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94954E-7649-25F6-C855-33F8CCCA6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3D22B5-CC7B-51F4-B3C3-28EFB6C90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A1037D7-E001-1216-0EC4-58B39CEC3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F0492A6-20C5-C5BE-6379-2B3007B4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8E82E1-A192-661F-E81B-9F25A829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A08652-6DBB-74F0-048C-E2D32CDD3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24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AADBB0-661A-D178-6E7F-06C75FC9D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412AD5B-67F1-F6F4-D3D5-1DD7ED860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7A04D26-F126-B0BE-EF8E-3866EE6AF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E7343D-1879-A2C0-18AB-E1CF26D2E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F3ED0E8-5503-EC32-17C1-9F4DB7384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8481976-9EC2-C4D0-657B-A4BCB4DF1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069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1913266-83ED-9A12-9CEF-FC9209E53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C5D37C0-D2FA-25BA-9CCA-3DE486F8B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2E3CF4-7B8E-CC1D-255C-7B5C48426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C7099-4057-4D47-9B74-B4F1F7483E5F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8FDA044-DB0E-C1CF-1864-1B603C075D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4A2026-9309-A5D2-0952-58EBC8F31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9B3C7-4255-462F-918C-71BE42FF66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262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E17EC7-9867-E244-F493-54CE32071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KLL relaps och komplikationer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751D465-F82E-1658-4AAD-374058E8A4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Daniel Roth</a:t>
            </a:r>
          </a:p>
        </p:txBody>
      </p:sp>
    </p:spTree>
    <p:extLst>
      <p:ext uri="{BB962C8B-B14F-4D97-AF65-F5344CB8AC3E}">
        <p14:creationId xmlns:p14="http://schemas.microsoft.com/office/powerpoint/2010/main" val="3333291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6085F9D-34E2-A279-26B5-4A6AB839246B}"/>
              </a:ext>
            </a:extLst>
          </p:cNvPr>
          <p:cNvSpPr txBox="1"/>
          <p:nvPr/>
        </p:nvSpPr>
        <p:spPr>
          <a:xfrm>
            <a:off x="1174459" y="1023457"/>
            <a:ext cx="101255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Autoimmuna komplikationer vid KLL</a:t>
            </a:r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r>
              <a:rPr lang="sv-SE" b="1" dirty="0"/>
              <a:t>Autoimmun </a:t>
            </a:r>
            <a:r>
              <a:rPr lang="sv-SE" b="1" dirty="0" err="1"/>
              <a:t>hemolytisk</a:t>
            </a:r>
            <a:r>
              <a:rPr lang="sv-SE" b="1" dirty="0"/>
              <a:t> anemi (AIHA) 5-11%</a:t>
            </a:r>
          </a:p>
          <a:p>
            <a:endParaRPr lang="sv-SE" b="1" dirty="0"/>
          </a:p>
          <a:p>
            <a:r>
              <a:rPr lang="sv-SE" b="1" dirty="0"/>
              <a:t>Immunologisk </a:t>
            </a:r>
            <a:r>
              <a:rPr lang="sv-SE" b="1" dirty="0" err="1"/>
              <a:t>trombocytopen</a:t>
            </a:r>
            <a:r>
              <a:rPr lang="sv-SE" b="1" dirty="0"/>
              <a:t> </a:t>
            </a:r>
            <a:r>
              <a:rPr lang="sv-SE" b="1" dirty="0" err="1"/>
              <a:t>purpura</a:t>
            </a:r>
            <a:r>
              <a:rPr lang="sv-SE" b="1" dirty="0"/>
              <a:t> (ITP) 2-5%</a:t>
            </a:r>
          </a:p>
          <a:p>
            <a:endParaRPr lang="sv-SE" b="1" dirty="0"/>
          </a:p>
          <a:p>
            <a:r>
              <a:rPr lang="sv-SE" b="1" dirty="0"/>
              <a:t>Pure red cell </a:t>
            </a:r>
            <a:r>
              <a:rPr lang="sv-SE" b="1" dirty="0" err="1"/>
              <a:t>aplasia</a:t>
            </a:r>
            <a:r>
              <a:rPr lang="sv-SE" b="1" dirty="0"/>
              <a:t> (PRCA) &lt;1 %</a:t>
            </a:r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01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6085F9D-34E2-A279-26B5-4A6AB839246B}"/>
              </a:ext>
            </a:extLst>
          </p:cNvPr>
          <p:cNvSpPr txBox="1"/>
          <p:nvPr/>
        </p:nvSpPr>
        <p:spPr>
          <a:xfrm>
            <a:off x="1174459" y="1023457"/>
            <a:ext cx="101255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Autoimmuna komplikationer vid KLL</a:t>
            </a:r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r>
              <a:rPr lang="sv-SE" b="1" dirty="0"/>
              <a:t>Behandling vid AIHA och ITP hos KLL-patienter:</a:t>
            </a:r>
          </a:p>
          <a:p>
            <a:endParaRPr lang="sv-SE" b="1" dirty="0"/>
          </a:p>
          <a:p>
            <a:endParaRPr lang="sv-SE" b="1" dirty="0"/>
          </a:p>
          <a:p>
            <a:r>
              <a:rPr lang="sv-SE" dirty="0"/>
              <a:t>1: </a:t>
            </a:r>
            <a:r>
              <a:rPr lang="sv-SE" dirty="0" err="1"/>
              <a:t>Prednisolon</a:t>
            </a:r>
            <a:endParaRPr lang="sv-SE" dirty="0"/>
          </a:p>
          <a:p>
            <a:endParaRPr lang="sv-SE" dirty="0"/>
          </a:p>
          <a:p>
            <a:r>
              <a:rPr lang="sv-SE" dirty="0"/>
              <a:t>2: </a:t>
            </a:r>
            <a:r>
              <a:rPr lang="sv-SE" dirty="0" err="1"/>
              <a:t>Dexamethason</a:t>
            </a:r>
            <a:r>
              <a:rPr lang="sv-SE" dirty="0"/>
              <a:t> </a:t>
            </a:r>
            <a:r>
              <a:rPr lang="sv-SE" dirty="0" err="1"/>
              <a:t>Rituximab</a:t>
            </a:r>
            <a:r>
              <a:rPr lang="sv-SE" dirty="0"/>
              <a:t> och </a:t>
            </a:r>
            <a:r>
              <a:rPr lang="sv-SE" dirty="0" err="1"/>
              <a:t>Cyklofosfamid</a:t>
            </a:r>
            <a:r>
              <a:rPr lang="sv-SE" dirty="0"/>
              <a:t> (DRC)</a:t>
            </a:r>
          </a:p>
          <a:p>
            <a:endParaRPr lang="sv-SE" dirty="0"/>
          </a:p>
          <a:p>
            <a:r>
              <a:rPr lang="sv-SE" dirty="0"/>
              <a:t>3: KLL-specifik behandling</a:t>
            </a:r>
          </a:p>
          <a:p>
            <a:endParaRPr lang="sv-SE" dirty="0"/>
          </a:p>
          <a:p>
            <a:r>
              <a:rPr lang="sv-SE" dirty="0"/>
              <a:t>4: </a:t>
            </a:r>
            <a:r>
              <a:rPr lang="sv-SE" dirty="0" err="1"/>
              <a:t>Splenektomi</a:t>
            </a:r>
            <a:endParaRPr lang="sv-SE" dirty="0"/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36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6085F9D-34E2-A279-26B5-4A6AB839246B}"/>
              </a:ext>
            </a:extLst>
          </p:cNvPr>
          <p:cNvSpPr txBox="1"/>
          <p:nvPr/>
        </p:nvSpPr>
        <p:spPr>
          <a:xfrm>
            <a:off x="1174459" y="1023457"/>
            <a:ext cx="101255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Autoimmuna komplikationer vid KLL</a:t>
            </a:r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r>
              <a:rPr lang="sv-SE" b="1" dirty="0"/>
              <a:t>Behandling PRCA:</a:t>
            </a:r>
          </a:p>
          <a:p>
            <a:endParaRPr lang="sv-SE" b="1" dirty="0"/>
          </a:p>
          <a:p>
            <a:r>
              <a:rPr lang="sv-SE" dirty="0"/>
              <a:t>Kontrollera parvovirus, CMV, EBV, </a:t>
            </a:r>
            <a:r>
              <a:rPr lang="sv-SE" dirty="0" err="1"/>
              <a:t>thymom</a:t>
            </a:r>
            <a:endParaRPr lang="sv-SE" dirty="0"/>
          </a:p>
          <a:p>
            <a:endParaRPr lang="sv-SE" dirty="0"/>
          </a:p>
          <a:p>
            <a:r>
              <a:rPr lang="sv-SE" dirty="0"/>
              <a:t>1: </a:t>
            </a:r>
            <a:r>
              <a:rPr lang="sv-SE" dirty="0" err="1"/>
              <a:t>Prednisolon</a:t>
            </a:r>
            <a:r>
              <a:rPr lang="sv-SE" dirty="0"/>
              <a:t> och IVIG</a:t>
            </a:r>
          </a:p>
          <a:p>
            <a:endParaRPr lang="sv-SE" dirty="0"/>
          </a:p>
          <a:p>
            <a:r>
              <a:rPr lang="sv-SE" dirty="0"/>
              <a:t>2: Sandimmun</a:t>
            </a:r>
          </a:p>
          <a:p>
            <a:endParaRPr lang="sv-SE" dirty="0"/>
          </a:p>
          <a:p>
            <a:r>
              <a:rPr lang="sv-SE" dirty="0"/>
              <a:t>(3: KLL-specifik behandling)</a:t>
            </a:r>
          </a:p>
          <a:p>
            <a:endParaRPr lang="sv-SE" dirty="0"/>
          </a:p>
          <a:p>
            <a:endParaRPr lang="sv-SE" dirty="0"/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6600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6085F9D-34E2-A279-26B5-4A6AB839246B}"/>
              </a:ext>
            </a:extLst>
          </p:cNvPr>
          <p:cNvSpPr txBox="1"/>
          <p:nvPr/>
        </p:nvSpPr>
        <p:spPr>
          <a:xfrm>
            <a:off x="1174459" y="1023457"/>
            <a:ext cx="101255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Richtertransformation vid KLL</a:t>
            </a:r>
          </a:p>
          <a:p>
            <a:endParaRPr lang="sv-SE" b="1" dirty="0"/>
          </a:p>
          <a:p>
            <a:endParaRPr lang="sv-SE" b="1" dirty="0"/>
          </a:p>
          <a:p>
            <a:r>
              <a:rPr lang="sv-SE" dirty="0"/>
              <a:t>Diffust </a:t>
            </a:r>
            <a:r>
              <a:rPr lang="sv-SE" dirty="0" err="1"/>
              <a:t>storcelligt</a:t>
            </a:r>
            <a:r>
              <a:rPr lang="sv-SE" dirty="0"/>
              <a:t> B-cellslymfom</a:t>
            </a:r>
          </a:p>
          <a:p>
            <a:endParaRPr lang="sv-SE" dirty="0"/>
          </a:p>
          <a:p>
            <a:r>
              <a:rPr lang="sv-SE" dirty="0"/>
              <a:t>Hodgkins lymfom</a:t>
            </a:r>
          </a:p>
          <a:p>
            <a:endParaRPr lang="sv-SE" dirty="0"/>
          </a:p>
          <a:p>
            <a:r>
              <a:rPr lang="sv-SE" dirty="0"/>
              <a:t>Symtom:</a:t>
            </a:r>
          </a:p>
          <a:p>
            <a:r>
              <a:rPr lang="sv-SE" dirty="0"/>
              <a:t>Feber, svettningar, viktnedgång</a:t>
            </a:r>
          </a:p>
          <a:p>
            <a:r>
              <a:rPr lang="sv-SE" dirty="0"/>
              <a:t>Större </a:t>
            </a:r>
            <a:r>
              <a:rPr lang="sv-SE" dirty="0" err="1"/>
              <a:t>lymfkörtelkonglumerat</a:t>
            </a:r>
            <a:endParaRPr lang="sv-SE" dirty="0"/>
          </a:p>
          <a:p>
            <a:r>
              <a:rPr lang="sv-SE" dirty="0"/>
              <a:t>LD-stegring</a:t>
            </a:r>
          </a:p>
          <a:p>
            <a:r>
              <a:rPr lang="sv-SE" dirty="0" err="1"/>
              <a:t>Hypercalcemi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Beh</a:t>
            </a:r>
            <a:r>
              <a:rPr lang="sv-SE" dirty="0"/>
              <a:t> R-CHOP-21</a:t>
            </a:r>
            <a:r>
              <a:rPr lang="sv-SE"/>
              <a:t>, ABVD</a:t>
            </a:r>
            <a:endParaRPr lang="sv-SE" dirty="0"/>
          </a:p>
          <a:p>
            <a:endParaRPr lang="sv-SE" dirty="0"/>
          </a:p>
          <a:p>
            <a:r>
              <a:rPr lang="sv-SE" dirty="0"/>
              <a:t>Medianöverlevnad 5-8 mån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628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6085F9D-34E2-A279-26B5-4A6AB839246B}"/>
              </a:ext>
            </a:extLst>
          </p:cNvPr>
          <p:cNvSpPr txBox="1"/>
          <p:nvPr/>
        </p:nvSpPr>
        <p:spPr>
          <a:xfrm>
            <a:off x="1174459" y="1023457"/>
            <a:ext cx="101255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Läkemedel vid relaps KLL?</a:t>
            </a:r>
          </a:p>
          <a:p>
            <a:endParaRPr lang="sv-SE" b="1" dirty="0"/>
          </a:p>
          <a:p>
            <a:endParaRPr lang="sv-SE" b="1" dirty="0"/>
          </a:p>
          <a:p>
            <a:r>
              <a:rPr lang="sv-SE" b="1" dirty="0" err="1"/>
              <a:t>Ibrutinib</a:t>
            </a:r>
            <a:r>
              <a:rPr lang="sv-SE" b="1" dirty="0"/>
              <a:t>/</a:t>
            </a:r>
            <a:r>
              <a:rPr lang="sv-SE" b="1" dirty="0" err="1"/>
              <a:t>Imbruvica</a:t>
            </a:r>
            <a:r>
              <a:rPr lang="sv-SE" b="1" dirty="0"/>
              <a:t> (1:a gen BTK-hämmare)</a:t>
            </a:r>
          </a:p>
          <a:p>
            <a:endParaRPr lang="sv-SE" b="1" dirty="0"/>
          </a:p>
          <a:p>
            <a:r>
              <a:rPr lang="sv-SE" b="1" dirty="0" err="1"/>
              <a:t>Acalabrutinib</a:t>
            </a:r>
            <a:r>
              <a:rPr lang="sv-SE" b="1" dirty="0"/>
              <a:t>/</a:t>
            </a:r>
            <a:r>
              <a:rPr lang="sv-SE" b="1" dirty="0" err="1"/>
              <a:t>Calquence</a:t>
            </a:r>
            <a:r>
              <a:rPr lang="sv-SE" b="1" dirty="0"/>
              <a:t> (2:a gen BTK-hämmare)</a:t>
            </a:r>
          </a:p>
          <a:p>
            <a:endParaRPr lang="sv-SE" b="1" dirty="0"/>
          </a:p>
          <a:p>
            <a:r>
              <a:rPr lang="sv-SE" b="1" dirty="0" err="1"/>
              <a:t>Zanubrutinib</a:t>
            </a:r>
            <a:r>
              <a:rPr lang="sv-SE" b="1" dirty="0"/>
              <a:t>/</a:t>
            </a:r>
            <a:r>
              <a:rPr lang="sv-SE" b="1" dirty="0" err="1"/>
              <a:t>Brukinsa</a:t>
            </a:r>
            <a:r>
              <a:rPr lang="sv-SE" b="1" dirty="0"/>
              <a:t> (2:a gen BTK-hämmare)</a:t>
            </a:r>
          </a:p>
          <a:p>
            <a:endParaRPr lang="sv-SE" b="1" dirty="0"/>
          </a:p>
          <a:p>
            <a:r>
              <a:rPr lang="sv-SE" b="1" dirty="0" err="1"/>
              <a:t>Venetoclax</a:t>
            </a:r>
            <a:r>
              <a:rPr lang="sv-SE" b="1" dirty="0"/>
              <a:t>/</a:t>
            </a:r>
            <a:r>
              <a:rPr lang="sv-SE" b="1" dirty="0" err="1"/>
              <a:t>Venclyxto</a:t>
            </a:r>
            <a:r>
              <a:rPr lang="sv-SE" b="1" dirty="0"/>
              <a:t>  BCL2-hämmare (+ CD20-antikropp)</a:t>
            </a:r>
          </a:p>
          <a:p>
            <a:endParaRPr lang="sv-SE" b="1" dirty="0"/>
          </a:p>
          <a:p>
            <a:endParaRPr lang="sv-SE" b="1" dirty="0"/>
          </a:p>
          <a:p>
            <a:r>
              <a:rPr lang="sv-SE" b="1" dirty="0" err="1"/>
              <a:t>Allogen</a:t>
            </a:r>
            <a:r>
              <a:rPr lang="sv-SE" b="1" dirty="0"/>
              <a:t> stamcellstransplantation</a:t>
            </a:r>
          </a:p>
          <a:p>
            <a:endParaRPr lang="sv-SE" b="1" dirty="0"/>
          </a:p>
          <a:p>
            <a:r>
              <a:rPr lang="sv-SE" b="1" dirty="0"/>
              <a:t>Kommande </a:t>
            </a:r>
            <a:r>
              <a:rPr lang="sv-SE" b="1" dirty="0" err="1"/>
              <a:t>Pirtobrutinib</a:t>
            </a:r>
            <a:r>
              <a:rPr lang="sv-SE" b="1" dirty="0"/>
              <a:t>/</a:t>
            </a:r>
            <a:r>
              <a:rPr lang="sv-SE" b="1" dirty="0" err="1"/>
              <a:t>Jaypirca</a:t>
            </a:r>
            <a:r>
              <a:rPr lang="sv-SE" b="1" dirty="0"/>
              <a:t> (3:e gen BTK hämmare)</a:t>
            </a:r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3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4BDDEEB5-011B-DB55-3F5A-C18906796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99" y="1357673"/>
            <a:ext cx="3678307" cy="537903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02B7BC0E-4A50-5BED-D07C-3229F8F50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9206" y="121297"/>
            <a:ext cx="7273747" cy="1894115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FF920416-4A81-AE10-C890-657558F254F4}"/>
              </a:ext>
            </a:extLst>
          </p:cNvPr>
          <p:cNvSpPr txBox="1"/>
          <p:nvPr/>
        </p:nvSpPr>
        <p:spPr>
          <a:xfrm>
            <a:off x="4180114" y="2239347"/>
            <a:ext cx="67740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Ibrutinib</a:t>
            </a:r>
            <a:r>
              <a:rPr lang="sv-SE" dirty="0"/>
              <a:t> vs </a:t>
            </a:r>
            <a:r>
              <a:rPr lang="sv-SE" dirty="0" err="1"/>
              <a:t>Ofatumumab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Heavily</a:t>
            </a:r>
            <a:r>
              <a:rPr lang="sv-SE" dirty="0"/>
              <a:t> </a:t>
            </a:r>
            <a:r>
              <a:rPr lang="sv-SE" dirty="0" err="1"/>
              <a:t>pretreated</a:t>
            </a:r>
            <a:r>
              <a:rPr lang="sv-SE" dirty="0"/>
              <a:t> patients</a:t>
            </a:r>
          </a:p>
          <a:p>
            <a:endParaRPr lang="sv-SE" dirty="0"/>
          </a:p>
          <a:p>
            <a:r>
              <a:rPr lang="sv-SE" dirty="0"/>
              <a:t>86% </a:t>
            </a:r>
            <a:r>
              <a:rPr lang="sv-SE" dirty="0" err="1"/>
              <a:t>high</a:t>
            </a:r>
            <a:r>
              <a:rPr lang="sv-SE" dirty="0"/>
              <a:t> risk features</a:t>
            </a:r>
          </a:p>
          <a:p>
            <a:endParaRPr lang="sv-SE" dirty="0"/>
          </a:p>
          <a:p>
            <a:r>
              <a:rPr lang="sv-SE" dirty="0"/>
              <a:t>Median PFS 44.1 </a:t>
            </a:r>
            <a:r>
              <a:rPr lang="sv-SE" dirty="0" err="1"/>
              <a:t>months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uIGHV</a:t>
            </a:r>
            <a:r>
              <a:rPr lang="sv-SE" dirty="0"/>
              <a:t> </a:t>
            </a:r>
            <a:r>
              <a:rPr lang="sv-SE" dirty="0" err="1"/>
              <a:t>did</a:t>
            </a:r>
            <a:r>
              <a:rPr lang="sv-SE" dirty="0"/>
              <a:t> not </a:t>
            </a:r>
            <a:r>
              <a:rPr lang="sv-SE" dirty="0" err="1"/>
              <a:t>affect</a:t>
            </a:r>
            <a:r>
              <a:rPr lang="sv-SE" dirty="0"/>
              <a:t> PFS</a:t>
            </a:r>
          </a:p>
          <a:p>
            <a:endParaRPr lang="sv-SE" dirty="0"/>
          </a:p>
          <a:p>
            <a:r>
              <a:rPr lang="sv-SE" dirty="0"/>
              <a:t>17p (del)/P53mutation </a:t>
            </a:r>
            <a:r>
              <a:rPr lang="sv-SE" dirty="0" err="1"/>
              <a:t>adverse</a:t>
            </a:r>
            <a:r>
              <a:rPr lang="sv-SE" dirty="0"/>
              <a:t> </a:t>
            </a:r>
            <a:r>
              <a:rPr lang="sv-SE" dirty="0" err="1"/>
              <a:t>impact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974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106FB8B5-DF18-77DA-4730-BCD3C54BB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80" y="314474"/>
            <a:ext cx="5528037" cy="2142558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A8817511-5879-C20A-9C62-85DA822C2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80" y="2457032"/>
            <a:ext cx="4848902" cy="219106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2A515E70-D334-0E8B-4725-14188899C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159" y="2991072"/>
            <a:ext cx="4791744" cy="2819794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A2226B5E-9EB7-0403-FF61-0E2EBECA3D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0334" y="2991072"/>
            <a:ext cx="4363266" cy="294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71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64ECA85-DFC7-0776-4BAE-0BE7AA1CB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" y="1828799"/>
            <a:ext cx="12161825" cy="382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13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38E665CC-C46B-304A-C4A5-CA0B31E8B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6579"/>
            <a:ext cx="11298919" cy="562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11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140AB5D-1A5B-3EFB-2C06-C9AF77BE6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9727"/>
            <a:ext cx="12140038" cy="598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43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797BDD0B-30C7-A788-155A-5D4BEC15B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1315" y="485191"/>
            <a:ext cx="4083999" cy="5561045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9B40682B-53DA-A2A9-5BF4-DCB341AE0F5C}"/>
              </a:ext>
            </a:extLst>
          </p:cNvPr>
          <p:cNvSpPr txBox="1"/>
          <p:nvPr/>
        </p:nvSpPr>
        <p:spPr>
          <a:xfrm>
            <a:off x="998376" y="727788"/>
            <a:ext cx="12782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Pirto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75429A6-50F2-B042-23BA-446D9D6B5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43" y="485191"/>
            <a:ext cx="5060746" cy="2494481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4A2EEEC9-EF7A-3AD6-D2CC-87E6FF67043B}"/>
              </a:ext>
            </a:extLst>
          </p:cNvPr>
          <p:cNvSpPr txBox="1"/>
          <p:nvPr/>
        </p:nvSpPr>
        <p:spPr>
          <a:xfrm>
            <a:off x="592667" y="3429000"/>
            <a:ext cx="49106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317 patients</a:t>
            </a:r>
          </a:p>
          <a:p>
            <a:endParaRPr lang="sv-SE" dirty="0"/>
          </a:p>
          <a:p>
            <a:r>
              <a:rPr lang="sv-SE" dirty="0"/>
              <a:t>Median </a:t>
            </a:r>
            <a:r>
              <a:rPr lang="sv-SE" dirty="0" err="1"/>
              <a:t>previous</a:t>
            </a:r>
            <a:r>
              <a:rPr lang="sv-SE" dirty="0"/>
              <a:t> </a:t>
            </a:r>
            <a:r>
              <a:rPr lang="sv-SE" dirty="0" err="1"/>
              <a:t>lines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treatment</a:t>
            </a:r>
            <a:r>
              <a:rPr lang="sv-SE" dirty="0"/>
              <a:t> 3</a:t>
            </a:r>
          </a:p>
          <a:p>
            <a:endParaRPr lang="sv-SE" dirty="0"/>
          </a:p>
          <a:p>
            <a:r>
              <a:rPr lang="sv-SE" dirty="0"/>
              <a:t>ORR 73,3%</a:t>
            </a:r>
          </a:p>
          <a:p>
            <a:endParaRPr lang="sv-SE" dirty="0"/>
          </a:p>
          <a:p>
            <a:r>
              <a:rPr lang="sv-SE" sz="1600" dirty="0" err="1"/>
              <a:t>Neutropenia</a:t>
            </a:r>
            <a:r>
              <a:rPr lang="sv-SE" sz="1600" dirty="0"/>
              <a:t>, </a:t>
            </a:r>
            <a:r>
              <a:rPr lang="sv-SE" sz="1600" dirty="0" err="1"/>
              <a:t>infections</a:t>
            </a:r>
            <a:r>
              <a:rPr lang="sv-SE" sz="1600" dirty="0"/>
              <a:t>, hypertension 14,2%</a:t>
            </a:r>
          </a:p>
          <a:p>
            <a:endParaRPr lang="sv-SE" sz="1600" dirty="0"/>
          </a:p>
          <a:p>
            <a:r>
              <a:rPr lang="sv-SE" sz="1600" dirty="0"/>
              <a:t>AF 3,8%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940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6085F9D-34E2-A279-26B5-4A6AB839246B}"/>
              </a:ext>
            </a:extLst>
          </p:cNvPr>
          <p:cNvSpPr txBox="1"/>
          <p:nvPr/>
        </p:nvSpPr>
        <p:spPr>
          <a:xfrm>
            <a:off x="1174459" y="1023457"/>
            <a:ext cx="101255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/>
              <a:t>Allogen</a:t>
            </a:r>
            <a:r>
              <a:rPr lang="sv-SE" b="1" dirty="0"/>
              <a:t> stamcellstransplantation vid KLL</a:t>
            </a:r>
          </a:p>
          <a:p>
            <a:endParaRPr lang="sv-SE" b="1" dirty="0"/>
          </a:p>
          <a:p>
            <a:r>
              <a:rPr lang="sv-SE" dirty="0"/>
              <a:t>Inte strålande resultat tidigare</a:t>
            </a:r>
          </a:p>
          <a:p>
            <a:endParaRPr lang="sv-SE" dirty="0"/>
          </a:p>
          <a:p>
            <a:r>
              <a:rPr lang="sv-SE" dirty="0"/>
              <a:t>Svåra infektioner, svår GVHD</a:t>
            </a:r>
          </a:p>
          <a:p>
            <a:endParaRPr lang="sv-SE" dirty="0"/>
          </a:p>
          <a:p>
            <a:r>
              <a:rPr lang="sv-SE" dirty="0"/>
              <a:t>Överväg/kontakta transplantationscentra vid:</a:t>
            </a:r>
          </a:p>
          <a:p>
            <a:endParaRPr lang="sv-SE" dirty="0"/>
          </a:p>
          <a:p>
            <a:r>
              <a:rPr lang="sv-SE" dirty="0"/>
              <a:t>Ung patient med högrisk KLL som har relaps/progress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2817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256</Words>
  <Application>Microsoft Macintosh PowerPoint</Application>
  <PresentationFormat>Bredbild</PresentationFormat>
  <Paragraphs>124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KLL relaps och komplikationer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KLL relaps och komplikationer</dc:title>
  <dc:creator>Roth Daniel</dc:creator>
  <cp:lastModifiedBy>maria</cp:lastModifiedBy>
  <cp:revision>28</cp:revision>
  <dcterms:created xsi:type="dcterms:W3CDTF">2024-08-28T08:15:57Z</dcterms:created>
  <dcterms:modified xsi:type="dcterms:W3CDTF">2024-10-07T13:43:39Z</dcterms:modified>
</cp:coreProperties>
</file>