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F27A01-A418-2DC5-50CA-095271FA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E412411-3366-1DAC-96BC-5C77013CC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10140C-9169-1B68-55D7-E23F9153F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19AA12-A135-3DC7-C31E-D4C0994B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FDC4F0-926C-AF6C-F4B4-DC332BCF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85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DCE901-03DF-7930-5B16-62433BB9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7867286-C2B9-FDC5-5245-B4FC817C7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8ABA4B3-1CB3-2CD6-D8F3-4A72D98C2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6F4587-EECD-57F8-84CE-C7E8B66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A4BA8F-92D5-C7BB-1CBB-12EE92E5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46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D2D332-956F-0ED6-AF8F-304274A55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DF066B3-6B6C-59C2-03E4-540A6A593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05CB7D-CEE1-F10D-D6E4-6EAE9C50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7AAE4F-19C6-A6DC-71B7-C5787005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3BF0C1-C8F0-59D7-D35C-6E31F887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593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7169A8-5425-7886-7843-F91FE832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8DA314-41B6-8DF6-6095-FF03A7503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3A6844-744E-E50B-3E84-1B6F16B3C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84B017-C9D6-A458-499F-00F99409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2CDE84-AAC6-2AA7-13AD-88E77247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6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80F38-4F8C-6AE2-E2D1-693DB937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69DD69-8499-6B75-A6B6-D64D44C8E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A77D24-9D7B-7E6E-7854-0554A60F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A20A95-30E5-72DE-581D-9C49790C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5A724B-4E3C-C158-A833-386AFF51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52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F63C4-2409-0005-D827-8461B707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514801-805D-462A-7D3A-747B680FB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57D82A-EF4F-534C-97D2-B3527402E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A7B10B-139A-1ECE-BE97-693E74FB9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D4E472-B887-4AEE-3A01-101CFB62C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6EBD3B-CB5D-4C6A-1BC8-8D420FFC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1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3B4C5-0F28-1FC6-310F-508E27666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44C143-9040-CF05-BEC0-154DD0F49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186C8E2-E0A7-333C-D0BC-64ABF7A81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CCC9AD9-B2AD-0A7B-C211-B4EBB9BB4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C9974E-F881-F25A-AF1D-CFFBD9CD8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78F780A-F3E0-B19A-9B54-9D055343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306E6A-8DBE-FA31-F9BC-4C9177D0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9C94E6E-20DF-7594-E5E1-2CF1882E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02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4CA832-8F3D-0E2A-1AAD-B950F1C9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540C854-1FD4-3160-2C1D-39C2839EC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1FD19B-56DF-9A10-9915-1C2168FF9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279C816-A089-25AA-49CC-DA0791AE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18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D86B565-C926-FAC4-F029-CAFFDFFC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F556B8-57C1-9E4C-DF05-D4AAEAFA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E36736-682A-F399-3BF2-4AF65EE9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43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0C5F17-4E6A-2210-D8C3-95C52E36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3D0BE8-EE65-622E-27EC-42A601BF1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6BAEC4-5E63-8C2D-4F7C-98FD8AEBA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C1B988-F02F-4503-3F3F-B170DC60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C7DC5A-7636-260E-8C49-AC7FF2B0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062C1FA-380B-38A7-B377-4981E7A6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67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6C8BB8-9819-B42C-5E5D-3D492603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C0FB45E-F0B8-9FE3-2245-EC05F5665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F70D97-3126-2029-6C0A-20797F38A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26C698D-25B9-F265-FFAD-244BB734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D13D49-E6A0-DDCD-4BEB-38B22F00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2111E1-E6C4-ED98-3EA1-DE150106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67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45F890F-6ABA-105F-E3DE-096C9A0F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0B415C-2987-6F7F-2A80-80D6154C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103340-4621-6FDA-BE77-19F993E4D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F1466-B07B-4598-AF6D-07834CFA0A23}" type="datetimeFigureOut">
              <a:rPr lang="sv-SE" smtClean="0"/>
              <a:t>2024-09-20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D52D89-9B1A-C997-C904-7E9AC4DDB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F7ED55-7BB2-B0A4-33E0-FB5AB517B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43C2F-6D3F-4AF7-A0FC-BC2592AB7C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6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AFE497-02FE-838A-1D8B-33DFBCB16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Waldenströms </a:t>
            </a:r>
            <a:r>
              <a:rPr lang="sv-SE" dirty="0" err="1"/>
              <a:t>makroglobulinemi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57CCDF-2370-1E43-0CC5-52095F46E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Daniel Roth okt 2024</a:t>
            </a:r>
          </a:p>
        </p:txBody>
      </p:sp>
    </p:spTree>
    <p:extLst>
      <p:ext uri="{BB962C8B-B14F-4D97-AF65-F5344CB8AC3E}">
        <p14:creationId xmlns:p14="http://schemas.microsoft.com/office/powerpoint/2010/main" val="424603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400" dirty="0"/>
              <a:t>Behandling</a:t>
            </a:r>
          </a:p>
          <a:p>
            <a:endParaRPr lang="sv-SE" sz="2400" dirty="0"/>
          </a:p>
          <a:p>
            <a:endParaRPr lang="sv-SE" sz="2400" dirty="0"/>
          </a:p>
          <a:p>
            <a:pPr algn="l"/>
            <a:r>
              <a:rPr lang="sv-SE" sz="2400" b="0" i="0" dirty="0">
                <a:solidFill>
                  <a:srgbClr val="212121"/>
                </a:solidFill>
                <a:effectLst/>
              </a:rPr>
              <a:t>DRC, </a:t>
            </a:r>
            <a:r>
              <a:rPr lang="sv-SE" sz="2400" b="0" i="0" dirty="0" err="1">
                <a:solidFill>
                  <a:srgbClr val="212121"/>
                </a:solidFill>
                <a:effectLst/>
              </a:rPr>
              <a:t>kurintervall</a:t>
            </a:r>
            <a:r>
              <a:rPr lang="sv-SE" sz="2400" b="0" i="0" dirty="0">
                <a:solidFill>
                  <a:srgbClr val="212121"/>
                </a:solidFill>
                <a:effectLst/>
              </a:rPr>
              <a:t> 21 dagar, 6–8 kurer</a:t>
            </a:r>
          </a:p>
          <a:p>
            <a:pPr algn="l">
              <a:buFont typeface="+mj-lt"/>
              <a:buAutoNum type="arabicPeriod"/>
            </a:pPr>
            <a:r>
              <a:rPr lang="sv-SE" sz="2400" b="0" i="0" dirty="0">
                <a:solidFill>
                  <a:srgbClr val="212121"/>
                </a:solidFill>
                <a:effectLst/>
              </a:rPr>
              <a:t>Dexametason 20 mg iv eller per os dag 1</a:t>
            </a:r>
          </a:p>
          <a:p>
            <a:pPr algn="l">
              <a:buFont typeface="+mj-lt"/>
              <a:buAutoNum type="arabicPeriod"/>
            </a:pPr>
            <a:r>
              <a:rPr lang="sv-SE" sz="2400" b="0" i="0" dirty="0" err="1">
                <a:solidFill>
                  <a:srgbClr val="212121"/>
                </a:solidFill>
                <a:effectLst/>
              </a:rPr>
              <a:t>Rituximab</a:t>
            </a:r>
            <a:r>
              <a:rPr lang="sv-SE" sz="2400" b="0" i="0" dirty="0">
                <a:solidFill>
                  <a:srgbClr val="212121"/>
                </a:solidFill>
                <a:effectLst/>
              </a:rPr>
              <a:t> 375 mg/m</a:t>
            </a:r>
            <a:r>
              <a:rPr lang="sv-SE" sz="2400" b="0" i="0" baseline="30000" dirty="0">
                <a:solidFill>
                  <a:srgbClr val="212121"/>
                </a:solidFill>
                <a:effectLst/>
              </a:rPr>
              <a:t>2</a:t>
            </a:r>
            <a:r>
              <a:rPr lang="sv-SE" sz="2400" b="0" i="0" dirty="0">
                <a:solidFill>
                  <a:srgbClr val="212121"/>
                </a:solidFill>
                <a:effectLst/>
              </a:rPr>
              <a:t> iv dag 1</a:t>
            </a:r>
          </a:p>
          <a:p>
            <a:pPr algn="l">
              <a:buFont typeface="+mj-lt"/>
              <a:buAutoNum type="arabicPeriod"/>
            </a:pPr>
            <a:r>
              <a:rPr lang="sv-SE" sz="2400" b="0" i="0" dirty="0">
                <a:solidFill>
                  <a:srgbClr val="212121"/>
                </a:solidFill>
                <a:effectLst/>
              </a:rPr>
              <a:t>T </a:t>
            </a:r>
            <a:r>
              <a:rPr lang="sv-SE" sz="2400" b="0" i="0" dirty="0" err="1">
                <a:solidFill>
                  <a:srgbClr val="212121"/>
                </a:solidFill>
                <a:effectLst/>
              </a:rPr>
              <a:t>Cyklofosfamid</a:t>
            </a:r>
            <a:r>
              <a:rPr lang="sv-SE" sz="2400" b="0" i="0" dirty="0">
                <a:solidFill>
                  <a:srgbClr val="212121"/>
                </a:solidFill>
                <a:effectLst/>
              </a:rPr>
              <a:t> 100 mg/m</a:t>
            </a:r>
            <a:r>
              <a:rPr lang="sv-SE" sz="2400" b="0" i="0" baseline="30000" dirty="0">
                <a:solidFill>
                  <a:srgbClr val="212121"/>
                </a:solidFill>
                <a:effectLst/>
              </a:rPr>
              <a:t>2</a:t>
            </a:r>
            <a:r>
              <a:rPr lang="sv-SE" sz="2400" b="0" i="0" dirty="0">
                <a:solidFill>
                  <a:srgbClr val="212121"/>
                </a:solidFill>
                <a:effectLst/>
              </a:rPr>
              <a:t> x 2 dag 1–5 (total dos 1 000 mg/m</a:t>
            </a:r>
            <a:r>
              <a:rPr lang="sv-SE" sz="2400" b="0" i="0" baseline="30000" dirty="0">
                <a:solidFill>
                  <a:srgbClr val="212121"/>
                </a:solidFill>
                <a:effectLst/>
              </a:rPr>
              <a:t>2</a:t>
            </a:r>
            <a:r>
              <a:rPr lang="sv-SE" sz="2400" b="0" i="0" dirty="0">
                <a:solidFill>
                  <a:srgbClr val="212121"/>
                </a:solidFill>
                <a:effectLst/>
              </a:rPr>
              <a:t>)</a:t>
            </a:r>
          </a:p>
          <a:p>
            <a:endParaRPr lang="sv-SE" sz="2400" dirty="0"/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9331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400" dirty="0"/>
              <a:t>Behandling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Rituximab</a:t>
            </a:r>
            <a:r>
              <a:rPr lang="sv-SE" sz="2400" dirty="0"/>
              <a:t> singel:  375 mg/m2 iv 1 gång per vecka i 4 veckor (+ 4 veckor om effekt). OBS: flare-reaktion</a:t>
            </a:r>
          </a:p>
          <a:p>
            <a:endParaRPr lang="sv-SE" sz="2400" dirty="0"/>
          </a:p>
          <a:p>
            <a:r>
              <a:rPr lang="sv-SE" sz="2400" dirty="0" err="1"/>
              <a:t>Bendamustin</a:t>
            </a:r>
            <a:r>
              <a:rPr lang="sv-SE" sz="2400" dirty="0"/>
              <a:t> + </a:t>
            </a:r>
            <a:r>
              <a:rPr lang="sv-SE" sz="2400" dirty="0" err="1"/>
              <a:t>Rituximab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Ibrutinib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Velcade</a:t>
            </a:r>
            <a:r>
              <a:rPr lang="sv-SE" sz="2400" dirty="0"/>
              <a:t> 1,6 mg/m2 dag 1, 8, 15 i 28-dagarscykler.</a:t>
            </a:r>
          </a:p>
          <a:p>
            <a:endParaRPr lang="sv-SE" sz="2400" dirty="0"/>
          </a:p>
          <a:p>
            <a:r>
              <a:rPr lang="sv-SE" sz="2400" dirty="0" err="1"/>
              <a:t>Högdoskandidat</a:t>
            </a:r>
            <a:r>
              <a:rPr lang="sv-SE" sz="2400" dirty="0"/>
              <a:t>?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51300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400" dirty="0"/>
              <a:t>Utvärdering, uppföljning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Långsamt sjunkande M-komponent</a:t>
            </a:r>
          </a:p>
          <a:p>
            <a:r>
              <a:rPr lang="sv-SE" sz="2400" dirty="0"/>
              <a:t>Normalisering av Hb</a:t>
            </a:r>
          </a:p>
          <a:p>
            <a:r>
              <a:rPr lang="sv-SE" sz="2400" dirty="0"/>
              <a:t>Minskad </a:t>
            </a:r>
            <a:r>
              <a:rPr lang="sv-SE" sz="2400" dirty="0" err="1"/>
              <a:t>lymfadenopati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Åb</a:t>
            </a:r>
            <a:r>
              <a:rPr lang="sv-SE" sz="2400" dirty="0"/>
              <a:t> efter avslutad behandling </a:t>
            </a:r>
          </a:p>
          <a:p>
            <a:r>
              <a:rPr lang="sv-SE" sz="2400" dirty="0"/>
              <a:t>Prover 1 gång per månad</a:t>
            </a:r>
          </a:p>
          <a:p>
            <a:r>
              <a:rPr lang="sv-SE" sz="2400" dirty="0" err="1"/>
              <a:t>Åb</a:t>
            </a:r>
            <a:r>
              <a:rPr lang="sv-SE" sz="2400" dirty="0"/>
              <a:t> 1-2 ggr per år. 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5360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400" dirty="0"/>
              <a:t>Relaps av WM</a:t>
            </a:r>
          </a:p>
          <a:p>
            <a:endParaRPr lang="sv-SE" sz="2400" dirty="0"/>
          </a:p>
          <a:p>
            <a:r>
              <a:rPr lang="sv-SE" sz="2400" dirty="0"/>
              <a:t>Om &gt;2 år har gått sedan avslutad </a:t>
            </a:r>
            <a:r>
              <a:rPr lang="sv-SE" sz="2400" dirty="0" err="1"/>
              <a:t>beh</a:t>
            </a:r>
            <a:r>
              <a:rPr lang="sv-SE" sz="2400" dirty="0"/>
              <a:t> kan man upprepa </a:t>
            </a:r>
            <a:r>
              <a:rPr lang="sv-SE" sz="2400" dirty="0" err="1"/>
              <a:t>beh</a:t>
            </a: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DRC</a:t>
            </a:r>
          </a:p>
          <a:p>
            <a:r>
              <a:rPr lang="sv-SE" sz="2400" dirty="0"/>
              <a:t>R-</a:t>
            </a:r>
            <a:r>
              <a:rPr lang="sv-SE" sz="2400" dirty="0" err="1"/>
              <a:t>Benda</a:t>
            </a:r>
            <a:endParaRPr lang="sv-SE" sz="2400" dirty="0"/>
          </a:p>
          <a:p>
            <a:r>
              <a:rPr lang="sv-SE" sz="2400" dirty="0" err="1"/>
              <a:t>Ibrutinib</a:t>
            </a:r>
            <a:endParaRPr lang="sv-SE" sz="2400" dirty="0"/>
          </a:p>
          <a:p>
            <a:r>
              <a:rPr lang="sv-SE" sz="2400" dirty="0"/>
              <a:t>FCR</a:t>
            </a:r>
          </a:p>
          <a:p>
            <a:r>
              <a:rPr lang="sv-SE" sz="2400" dirty="0"/>
              <a:t>R-CHOP (vid aggressiv tumör/transformation)</a:t>
            </a:r>
          </a:p>
          <a:p>
            <a:r>
              <a:rPr lang="sv-SE" sz="2400" dirty="0" err="1"/>
              <a:t>Högdos</a:t>
            </a:r>
            <a:r>
              <a:rPr lang="sv-SE" sz="2400" dirty="0"/>
              <a:t> till yngre med bristfällig eller kort respons på behandling</a:t>
            </a:r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2779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58EFFAA-A208-91E4-81E3-9FAED33AC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65" y="392170"/>
            <a:ext cx="6561135" cy="542396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6687AC4-B7E8-91F6-29F3-91DB796E4E02}"/>
              </a:ext>
            </a:extLst>
          </p:cNvPr>
          <p:cNvSpPr txBox="1"/>
          <p:nvPr/>
        </p:nvSpPr>
        <p:spPr>
          <a:xfrm>
            <a:off x="4029074" y="6200775"/>
            <a:ext cx="722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Jan Waldenström 1906-1996</a:t>
            </a:r>
          </a:p>
        </p:txBody>
      </p:sp>
    </p:spTree>
    <p:extLst>
      <p:ext uri="{BB962C8B-B14F-4D97-AF65-F5344CB8AC3E}">
        <p14:creationId xmlns:p14="http://schemas.microsoft.com/office/powerpoint/2010/main" val="112699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pPr algn="ctr"/>
            <a:r>
              <a:rPr lang="sv-SE" sz="2400" dirty="0"/>
              <a:t>Waldenströms </a:t>
            </a:r>
            <a:r>
              <a:rPr lang="sv-SE" sz="2400" dirty="0" err="1"/>
              <a:t>makroglobulinemi</a:t>
            </a: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Kronisk </a:t>
            </a:r>
            <a:r>
              <a:rPr lang="sv-SE" sz="2400" dirty="0" err="1"/>
              <a:t>lymfoproliferativ</a:t>
            </a:r>
            <a:r>
              <a:rPr lang="sv-SE" sz="2400" dirty="0"/>
              <a:t> sjukdom</a:t>
            </a:r>
          </a:p>
          <a:p>
            <a:endParaRPr lang="sv-SE" sz="2400" dirty="0"/>
          </a:p>
          <a:p>
            <a:r>
              <a:rPr lang="sv-SE" sz="2400" dirty="0"/>
              <a:t>Incidens: 3-4 fall/ 1 miljon och år</a:t>
            </a:r>
          </a:p>
          <a:p>
            <a:endParaRPr lang="sv-SE" sz="2400" dirty="0"/>
          </a:p>
          <a:p>
            <a:r>
              <a:rPr lang="sv-SE" sz="2400" dirty="0"/>
              <a:t>2/3 är män</a:t>
            </a:r>
          </a:p>
          <a:p>
            <a:endParaRPr lang="sv-SE" sz="2400" dirty="0"/>
          </a:p>
          <a:p>
            <a:r>
              <a:rPr lang="sv-SE" sz="2400" dirty="0"/>
              <a:t>Medianålder vid diagnos: 73 år</a:t>
            </a:r>
          </a:p>
          <a:p>
            <a:r>
              <a:rPr lang="sv-SE" sz="2400" dirty="0"/>
              <a:t> 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15878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Benmärgsinfiltration</a:t>
            </a:r>
          </a:p>
          <a:p>
            <a:endParaRPr lang="sv-SE" sz="2400" dirty="0"/>
          </a:p>
          <a:p>
            <a:r>
              <a:rPr lang="sv-SE" sz="2400" dirty="0" err="1"/>
              <a:t>Lymfadenopati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Splenomegali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M-komponent av typ </a:t>
            </a:r>
            <a:r>
              <a:rPr lang="sv-SE" sz="2400" dirty="0" err="1"/>
              <a:t>IgM</a:t>
            </a:r>
            <a:endParaRPr lang="sv-SE" sz="2400" dirty="0"/>
          </a:p>
          <a:p>
            <a:r>
              <a:rPr lang="sv-SE" sz="2400" dirty="0"/>
              <a:t> 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0595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B29A300-B7BD-05EE-960B-49A059E0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214"/>
            <a:ext cx="12192000" cy="58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9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r>
              <a:rPr lang="sv-SE" sz="2400" dirty="0"/>
              <a:t>Anemi</a:t>
            </a:r>
          </a:p>
          <a:p>
            <a:endParaRPr lang="sv-SE" sz="2400" dirty="0"/>
          </a:p>
          <a:p>
            <a:r>
              <a:rPr lang="sv-SE" sz="2400" dirty="0" err="1"/>
              <a:t>Trombocytopeni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Ökad infektionsbenägenhet</a:t>
            </a:r>
          </a:p>
          <a:p>
            <a:endParaRPr lang="sv-SE" sz="2400" dirty="0"/>
          </a:p>
          <a:p>
            <a:r>
              <a:rPr lang="sv-SE" sz="2400" dirty="0"/>
              <a:t>Viktnedgång</a:t>
            </a:r>
          </a:p>
          <a:p>
            <a:endParaRPr lang="sv-SE" sz="2400" dirty="0"/>
          </a:p>
          <a:p>
            <a:r>
              <a:rPr lang="sv-SE" sz="2400" dirty="0"/>
              <a:t>M-komponenten…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55961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400" dirty="0"/>
              <a:t>M-komponenten: </a:t>
            </a:r>
          </a:p>
          <a:p>
            <a:endParaRPr lang="sv-SE" sz="2400" dirty="0"/>
          </a:p>
          <a:p>
            <a:r>
              <a:rPr lang="sv-SE" sz="2400" dirty="0"/>
              <a:t>Trötthet</a:t>
            </a:r>
          </a:p>
          <a:p>
            <a:r>
              <a:rPr lang="sv-SE" sz="2400" dirty="0"/>
              <a:t>Perifer </a:t>
            </a:r>
            <a:r>
              <a:rPr lang="sv-SE" sz="2400" dirty="0" err="1"/>
              <a:t>neuropati</a:t>
            </a:r>
            <a:r>
              <a:rPr lang="sv-SE" sz="2400" dirty="0"/>
              <a:t> (MAG-antikroppar)</a:t>
            </a:r>
          </a:p>
          <a:p>
            <a:r>
              <a:rPr lang="sv-SE" sz="2400" dirty="0"/>
              <a:t>Hyperviskositet (huvudvärk, suddig syn, näsblödning, kognitiv påverkan, retinala blödningar)</a:t>
            </a:r>
          </a:p>
          <a:p>
            <a:r>
              <a:rPr lang="sv-SE" sz="2400" dirty="0"/>
              <a:t>Njursvikt</a:t>
            </a:r>
          </a:p>
          <a:p>
            <a:r>
              <a:rPr lang="sv-SE" sz="2400" dirty="0" err="1"/>
              <a:t>Raynauds</a:t>
            </a:r>
            <a:r>
              <a:rPr lang="sv-SE" sz="2400" dirty="0"/>
              <a:t> fenomen</a:t>
            </a:r>
          </a:p>
          <a:p>
            <a:r>
              <a:rPr lang="sv-SE" sz="2400" dirty="0"/>
              <a:t>Köld-agglutininer med </a:t>
            </a:r>
            <a:r>
              <a:rPr lang="sv-SE" sz="2400" dirty="0" err="1"/>
              <a:t>hemolys</a:t>
            </a:r>
            <a:r>
              <a:rPr lang="sv-SE" sz="2400" dirty="0"/>
              <a:t> (</a:t>
            </a:r>
            <a:r>
              <a:rPr lang="sv-SE" sz="2400" dirty="0" err="1"/>
              <a:t>pos</a:t>
            </a:r>
            <a:r>
              <a:rPr lang="sv-SE" sz="2400" dirty="0"/>
              <a:t> DAT anti-C3d)</a:t>
            </a:r>
          </a:p>
          <a:p>
            <a:r>
              <a:rPr lang="sv-SE" sz="2400" dirty="0" err="1"/>
              <a:t>Kryoglobulinemi</a:t>
            </a:r>
            <a:r>
              <a:rPr lang="sv-SE" sz="2400" dirty="0"/>
              <a:t> (utfällning vid lägre temperaturer), </a:t>
            </a:r>
            <a:r>
              <a:rPr lang="sv-SE" sz="2400" dirty="0" err="1"/>
              <a:t>livedo</a:t>
            </a:r>
            <a:r>
              <a:rPr lang="sv-SE" sz="2400" dirty="0"/>
              <a:t> </a:t>
            </a:r>
            <a:r>
              <a:rPr lang="sv-SE" sz="2400" dirty="0" err="1"/>
              <a:t>retikularis</a:t>
            </a:r>
            <a:r>
              <a:rPr lang="sv-SE" sz="2400" dirty="0"/>
              <a:t>, </a:t>
            </a:r>
            <a:r>
              <a:rPr lang="sv-SE" sz="2400" dirty="0" err="1"/>
              <a:t>artralgi</a:t>
            </a:r>
            <a:r>
              <a:rPr lang="sv-SE" sz="2400" dirty="0"/>
              <a:t>, hudsår</a:t>
            </a:r>
          </a:p>
          <a:p>
            <a:r>
              <a:rPr lang="sv-SE" sz="2400" dirty="0" err="1"/>
              <a:t>Vaskulit</a:t>
            </a:r>
            <a:endParaRPr lang="sv-SE" sz="2400" dirty="0"/>
          </a:p>
          <a:p>
            <a:r>
              <a:rPr lang="sv-SE" sz="2400" dirty="0"/>
              <a:t>Muskel/ledsmärta</a:t>
            </a:r>
          </a:p>
          <a:p>
            <a:endParaRPr lang="sv-SE" sz="2400" dirty="0"/>
          </a:p>
          <a:p>
            <a:r>
              <a:rPr lang="sv-SE" sz="2400" dirty="0"/>
              <a:t> 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305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400" dirty="0"/>
              <a:t>Andra problem vid WM: </a:t>
            </a:r>
          </a:p>
          <a:p>
            <a:endParaRPr lang="sv-SE" sz="2400" dirty="0"/>
          </a:p>
          <a:p>
            <a:r>
              <a:rPr lang="sv-SE" sz="2400" dirty="0" err="1"/>
              <a:t>Amyloidos</a:t>
            </a:r>
            <a:endParaRPr lang="sv-SE" sz="2400" dirty="0"/>
          </a:p>
          <a:p>
            <a:r>
              <a:rPr lang="sv-SE" sz="2400" dirty="0"/>
              <a:t>7% av WM</a:t>
            </a:r>
          </a:p>
          <a:p>
            <a:r>
              <a:rPr lang="sv-SE" sz="2400" dirty="0"/>
              <a:t>Misstänk vid njurpåverkan, hjärtpåverkan, </a:t>
            </a:r>
            <a:r>
              <a:rPr lang="sv-SE" sz="2400" dirty="0" err="1"/>
              <a:t>polyneuropati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Bing-</a:t>
            </a:r>
            <a:r>
              <a:rPr lang="sv-SE" sz="2400" dirty="0" err="1"/>
              <a:t>Neel</a:t>
            </a:r>
            <a:endParaRPr lang="sv-SE" sz="2400" dirty="0"/>
          </a:p>
          <a:p>
            <a:r>
              <a:rPr lang="sv-SE" sz="2400" dirty="0"/>
              <a:t>1% av WM</a:t>
            </a:r>
          </a:p>
          <a:p>
            <a:r>
              <a:rPr lang="sv-SE" sz="2400" dirty="0"/>
              <a:t>Infiltration av </a:t>
            </a:r>
            <a:r>
              <a:rPr lang="sv-SE" sz="2400" dirty="0" err="1"/>
              <a:t>lymfoplasmacytoida</a:t>
            </a:r>
            <a:r>
              <a:rPr lang="sv-SE" sz="2400" dirty="0"/>
              <a:t> celler i CNS</a:t>
            </a:r>
          </a:p>
          <a:p>
            <a:r>
              <a:rPr lang="sv-SE" sz="2400" dirty="0"/>
              <a:t>MR, LP (MYD88 L256P-mutation, M-komp) hjärnbiopsi</a:t>
            </a:r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08435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3E5E4A8-8A8D-62C3-78BD-086E8C303257}"/>
              </a:ext>
            </a:extLst>
          </p:cNvPr>
          <p:cNvSpPr txBox="1"/>
          <p:nvPr/>
        </p:nvSpPr>
        <p:spPr>
          <a:xfrm>
            <a:off x="1238250" y="866775"/>
            <a:ext cx="94964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/>
          </a:p>
          <a:p>
            <a:r>
              <a:rPr lang="sv-SE" sz="2400" dirty="0"/>
              <a:t>Diagnostik 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Blodprover: </a:t>
            </a:r>
            <a:r>
              <a:rPr lang="sv-SE" sz="2400" dirty="0" err="1"/>
              <a:t>blst</a:t>
            </a:r>
            <a:r>
              <a:rPr lang="sv-SE" sz="2400" dirty="0"/>
              <a:t> </a:t>
            </a:r>
            <a:r>
              <a:rPr lang="sv-SE" sz="2400" dirty="0" err="1"/>
              <a:t>diff</a:t>
            </a:r>
            <a:r>
              <a:rPr lang="sv-SE" sz="2400" dirty="0"/>
              <a:t>, Na, K, </a:t>
            </a:r>
            <a:r>
              <a:rPr lang="sv-SE" sz="2400" dirty="0" err="1"/>
              <a:t>krea</a:t>
            </a:r>
            <a:r>
              <a:rPr lang="sv-SE" sz="2400" dirty="0"/>
              <a:t>, LD, </a:t>
            </a:r>
            <a:r>
              <a:rPr lang="sv-SE" sz="2400" dirty="0" err="1"/>
              <a:t>leverst</a:t>
            </a:r>
            <a:r>
              <a:rPr lang="sv-SE" sz="2400" dirty="0"/>
              <a:t>, p-</a:t>
            </a:r>
            <a:r>
              <a:rPr lang="sv-SE" sz="2400" dirty="0" err="1"/>
              <a:t>elfores</a:t>
            </a:r>
            <a:r>
              <a:rPr lang="sv-SE" sz="2400" dirty="0"/>
              <a:t>, </a:t>
            </a:r>
            <a:r>
              <a:rPr lang="sv-SE" sz="2400" dirty="0" err="1"/>
              <a:t>retikulocyter</a:t>
            </a:r>
            <a:endParaRPr lang="sv-SE" sz="2400" dirty="0"/>
          </a:p>
          <a:p>
            <a:r>
              <a:rPr lang="sv-SE" sz="2400" dirty="0" err="1"/>
              <a:t>Blodsmittescreening</a:t>
            </a:r>
            <a:r>
              <a:rPr lang="sv-SE" sz="2400" dirty="0"/>
              <a:t>, DAT, </a:t>
            </a:r>
            <a:r>
              <a:rPr lang="sv-SE" sz="2400" dirty="0" err="1"/>
              <a:t>kryoglobuliner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CT thorax buk</a:t>
            </a:r>
          </a:p>
          <a:p>
            <a:endParaRPr lang="sv-SE" sz="2400" dirty="0"/>
          </a:p>
          <a:p>
            <a:r>
              <a:rPr lang="sv-SE" sz="2400" dirty="0"/>
              <a:t>Benmärgsutredning: utstryk flöde biopsi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5470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Bredbild</PresentationFormat>
  <Paragraphs>118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Waldenströms makroglobulinemi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 Waldenström</dc:title>
  <dc:creator>Roth Daniel</dc:creator>
  <cp:lastModifiedBy>Roth Daniel</cp:lastModifiedBy>
  <cp:revision>25</cp:revision>
  <dcterms:created xsi:type="dcterms:W3CDTF">2024-09-18T06:35:43Z</dcterms:created>
  <dcterms:modified xsi:type="dcterms:W3CDTF">2024-09-20T07:42:42Z</dcterms:modified>
</cp:coreProperties>
</file>