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0" r:id="rId6"/>
    <p:sldId id="261" r:id="rId7"/>
    <p:sldId id="262" r:id="rId8"/>
    <p:sldId id="281" r:id="rId9"/>
    <p:sldId id="263" r:id="rId10"/>
    <p:sldId id="264" r:id="rId11"/>
    <p:sldId id="265" r:id="rId12"/>
    <p:sldId id="277" r:id="rId13"/>
    <p:sldId id="278" r:id="rId14"/>
    <p:sldId id="279" r:id="rId15"/>
    <p:sldId id="267" r:id="rId16"/>
    <p:sldId id="268" r:id="rId17"/>
    <p:sldId id="266" r:id="rId18"/>
    <p:sldId id="271" r:id="rId19"/>
    <p:sldId id="272" r:id="rId20"/>
    <p:sldId id="269" r:id="rId21"/>
    <p:sldId id="273" r:id="rId22"/>
    <p:sldId id="270" r:id="rId23"/>
    <p:sldId id="274" r:id="rId24"/>
    <p:sldId id="275" r:id="rId25"/>
    <p:sldId id="276" r:id="rId26"/>
    <p:sldId id="282" r:id="rId27"/>
    <p:sldId id="280"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5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17BFE6-786F-43FB-535D-58862C16B98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A45D7B8-9228-B9AC-0661-34804B7327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1D70415-A5DB-BF0F-6029-428D62B6F019}"/>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5" name="Platshållare för sidfot 4">
            <a:extLst>
              <a:ext uri="{FF2B5EF4-FFF2-40B4-BE49-F238E27FC236}">
                <a16:creationId xmlns:a16="http://schemas.microsoft.com/office/drawing/2014/main" id="{783F2BC5-C2D6-2E68-6BEE-87F1B88833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392BB0-C89E-7033-A5BC-A1445477818D}"/>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338397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C9910-77C4-8D50-CEF8-257B45FE6AD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922C982-A24A-45A9-0E49-100A797EA4F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B8884B-7607-90FD-3D4D-5FBE3454860D}"/>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5" name="Platshållare för sidfot 4">
            <a:extLst>
              <a:ext uri="{FF2B5EF4-FFF2-40B4-BE49-F238E27FC236}">
                <a16:creationId xmlns:a16="http://schemas.microsoft.com/office/drawing/2014/main" id="{89B4BB7F-0D5C-05FB-33FE-A524489540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8BD799-7C65-BA8F-D88F-67F97E548111}"/>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194739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76CF755-F1A9-512D-41B7-94E6E11EA69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0A5FD6C-09EF-0888-858C-08CEA0B9EFF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D128BC-AC92-10A3-2668-B1A0B014052F}"/>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5" name="Platshållare för sidfot 4">
            <a:extLst>
              <a:ext uri="{FF2B5EF4-FFF2-40B4-BE49-F238E27FC236}">
                <a16:creationId xmlns:a16="http://schemas.microsoft.com/office/drawing/2014/main" id="{F5DEB005-5D75-AB80-F6DF-68F49F07DA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B15668-8AAA-03C4-9355-4D10148CE420}"/>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340131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483E7E-77F8-601F-DAD9-858955CA66C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7C1E24-9825-C15C-B61E-1C9FDC007DC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D12C20-2BDF-C26D-4382-D012AEFCE74B}"/>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5" name="Platshållare för sidfot 4">
            <a:extLst>
              <a:ext uri="{FF2B5EF4-FFF2-40B4-BE49-F238E27FC236}">
                <a16:creationId xmlns:a16="http://schemas.microsoft.com/office/drawing/2014/main" id="{CB537C51-B5F5-6641-2057-273CB38ECDE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9C054E-CD75-BC0D-83A9-4EAD345B9A9B}"/>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280075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183887-5DEF-25E9-0A57-D866D7BB841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ABD7E7A-94F1-BA28-E0C7-A44F95F02A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65273B3-5DE8-14F0-4B11-24685FB0D3EB}"/>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5" name="Platshållare för sidfot 4">
            <a:extLst>
              <a:ext uri="{FF2B5EF4-FFF2-40B4-BE49-F238E27FC236}">
                <a16:creationId xmlns:a16="http://schemas.microsoft.com/office/drawing/2014/main" id="{5B9893E6-5A7D-EFA1-81B5-78064C43A60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8E701A-7A3C-21A5-BBC1-BCFA2CA787C3}"/>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15477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A03C24-686F-F886-0E38-FA98F042B14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EAA620-6ACF-71B3-0121-62FB45F40E8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B0D0D0-CA9F-5A86-8991-A4BFF9341FF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8740FA2-54DE-FF09-A799-E26A3F17528D}"/>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6" name="Platshållare för sidfot 5">
            <a:extLst>
              <a:ext uri="{FF2B5EF4-FFF2-40B4-BE49-F238E27FC236}">
                <a16:creationId xmlns:a16="http://schemas.microsoft.com/office/drawing/2014/main" id="{60A6EB54-F088-6C5B-06DF-08DD6029000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97AAA0-0F6F-9A49-703B-152299C33E2E}"/>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410713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B07F2-5DF5-A109-4CA7-094B794693B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6101D63-2C74-327A-53DD-A9CDE3EDD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0EAC00F-CF81-DBD5-D740-A31E2C73B6C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DE222F8-9E06-331F-BB12-F5188AD5A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B452FFC-5E75-9507-A363-E03EE9AFCDA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5ABD287-8642-0AA2-A170-87FAFEEBA944}"/>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8" name="Platshållare för sidfot 7">
            <a:extLst>
              <a:ext uri="{FF2B5EF4-FFF2-40B4-BE49-F238E27FC236}">
                <a16:creationId xmlns:a16="http://schemas.microsoft.com/office/drawing/2014/main" id="{8DF60E56-40CA-41B3-511F-D7569690E15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D478C8B-5A18-D471-0158-AE50891722FA}"/>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9653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EBF656-7743-CD64-4B67-D2651014B20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8BFBDF9-FB06-1E11-79E8-BDE624566E1B}"/>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4" name="Platshållare för sidfot 3">
            <a:extLst>
              <a:ext uri="{FF2B5EF4-FFF2-40B4-BE49-F238E27FC236}">
                <a16:creationId xmlns:a16="http://schemas.microsoft.com/office/drawing/2014/main" id="{08DFADF2-C980-6ED6-27EA-2E5FC72089D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6A94FB3-E9CE-4607-326E-76C2375C95A7}"/>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143449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D37AC29-E308-5B3C-BA39-584452B749CC}"/>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3" name="Platshållare för sidfot 2">
            <a:extLst>
              <a:ext uri="{FF2B5EF4-FFF2-40B4-BE49-F238E27FC236}">
                <a16:creationId xmlns:a16="http://schemas.microsoft.com/office/drawing/2014/main" id="{A4D6A6CD-5C25-D1C9-9AF1-443731FE2D0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08794C0-DBEF-042E-34AE-5339E5096F0A}"/>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155982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45366B-0343-4988-57AD-8F2D70E09C9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F7A0AD-AC42-6F52-7731-CBDB9501C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75DF238-7859-321C-5D7D-4A7378879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1A1A8DA-67F6-1209-C5B2-23B5F938F14E}"/>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6" name="Platshållare för sidfot 5">
            <a:extLst>
              <a:ext uri="{FF2B5EF4-FFF2-40B4-BE49-F238E27FC236}">
                <a16:creationId xmlns:a16="http://schemas.microsoft.com/office/drawing/2014/main" id="{66ED5EB6-2CB0-3595-6CF1-459046F43BD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92EDD59-56D2-CA36-C8A9-D142C779A818}"/>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42180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482B5-18D0-D3C2-8085-4C540573612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7B7A74A-13F0-ABB2-F772-73D29CFB3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8D93BCA-C77B-7201-5037-05FE9C380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52E14CC-A020-DE12-0C2F-92E54E4C2AAB}"/>
              </a:ext>
            </a:extLst>
          </p:cNvPr>
          <p:cNvSpPr>
            <a:spLocks noGrp="1"/>
          </p:cNvSpPr>
          <p:nvPr>
            <p:ph type="dt" sz="half" idx="10"/>
          </p:nvPr>
        </p:nvSpPr>
        <p:spPr/>
        <p:txBody>
          <a:bodyPr/>
          <a:lstStyle/>
          <a:p>
            <a:fld id="{C49C0E5D-040C-45BC-97E7-F30E887CBDD0}" type="datetimeFigureOut">
              <a:rPr lang="sv-SE" smtClean="0"/>
              <a:t>2024-09-20</a:t>
            </a:fld>
            <a:endParaRPr lang="sv-SE"/>
          </a:p>
        </p:txBody>
      </p:sp>
      <p:sp>
        <p:nvSpPr>
          <p:cNvPr id="6" name="Platshållare för sidfot 5">
            <a:extLst>
              <a:ext uri="{FF2B5EF4-FFF2-40B4-BE49-F238E27FC236}">
                <a16:creationId xmlns:a16="http://schemas.microsoft.com/office/drawing/2014/main" id="{507ED8EE-73DD-4282-8576-31109118E65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DBCB20A-6DBD-9464-9336-49FBB88A00E3}"/>
              </a:ext>
            </a:extLst>
          </p:cNvPr>
          <p:cNvSpPr>
            <a:spLocks noGrp="1"/>
          </p:cNvSpPr>
          <p:nvPr>
            <p:ph type="sldNum" sz="quarter" idx="12"/>
          </p:nvPr>
        </p:nvSpPr>
        <p:spPr/>
        <p:txBody>
          <a:bodyPr/>
          <a:lstStyle/>
          <a:p>
            <a:fld id="{273DCA36-2AEE-415A-9BE0-E9F1CCE525D0}" type="slidenum">
              <a:rPr lang="sv-SE" smtClean="0"/>
              <a:t>‹#›</a:t>
            </a:fld>
            <a:endParaRPr lang="sv-SE"/>
          </a:p>
        </p:txBody>
      </p:sp>
    </p:spTree>
    <p:extLst>
      <p:ext uri="{BB962C8B-B14F-4D97-AF65-F5344CB8AC3E}">
        <p14:creationId xmlns:p14="http://schemas.microsoft.com/office/powerpoint/2010/main" val="260756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B60AD01-1949-0D98-518A-6E2235E00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E07821-3AD1-C31E-9EBA-655EE0740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025E68-6732-D253-8DE0-7C18F3650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9C0E5D-040C-45BC-97E7-F30E887CBDD0}" type="datetimeFigureOut">
              <a:rPr lang="sv-SE" smtClean="0"/>
              <a:t>2024-09-20</a:t>
            </a:fld>
            <a:endParaRPr lang="sv-SE"/>
          </a:p>
        </p:txBody>
      </p:sp>
      <p:sp>
        <p:nvSpPr>
          <p:cNvPr id="5" name="Platshållare för sidfot 4">
            <a:extLst>
              <a:ext uri="{FF2B5EF4-FFF2-40B4-BE49-F238E27FC236}">
                <a16:creationId xmlns:a16="http://schemas.microsoft.com/office/drawing/2014/main" id="{02C93243-9721-3A5F-13F8-790E33B78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33A57BA6-06B1-8484-0D17-1DC8F851C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3DCA36-2AEE-415A-9BE0-E9F1CCE525D0}" type="slidenum">
              <a:rPr lang="sv-SE" smtClean="0"/>
              <a:t>‹#›</a:t>
            </a:fld>
            <a:endParaRPr lang="sv-SE"/>
          </a:p>
        </p:txBody>
      </p:sp>
    </p:spTree>
    <p:extLst>
      <p:ext uri="{BB962C8B-B14F-4D97-AF65-F5344CB8AC3E}">
        <p14:creationId xmlns:p14="http://schemas.microsoft.com/office/powerpoint/2010/main" val="36642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Johnson_%26_Johnson" TargetMode="External"/><Relationship Id="rId13" Type="http://schemas.openxmlformats.org/officeDocument/2006/relationships/hyperlink" Target="https://en.wikipedia.org/wiki/Mantle_cell_lymphoma" TargetMode="External"/><Relationship Id="rId18" Type="http://schemas.openxmlformats.org/officeDocument/2006/relationships/hyperlink" Target="https://en.wikipedia.org/wiki/Ibrutinib#cite_note-FDA_PR_20150129-11" TargetMode="External"/><Relationship Id="rId3" Type="http://schemas.openxmlformats.org/officeDocument/2006/relationships/hyperlink" Target="https://en.wikipedia.org/wiki/Reagent" TargetMode="External"/><Relationship Id="rId21" Type="http://schemas.openxmlformats.org/officeDocument/2006/relationships/hyperlink" Target="https://en.wikipedia.org/wiki/Ibrutinib#cite_note-29" TargetMode="External"/><Relationship Id="rId7" Type="http://schemas.openxmlformats.org/officeDocument/2006/relationships/hyperlink" Target="https://en.wikipedia.org/wiki/Ibrutinib#cite_note-22" TargetMode="External"/><Relationship Id="rId12" Type="http://schemas.openxmlformats.org/officeDocument/2006/relationships/hyperlink" Target="https://en.wikipedia.org/wiki/Food_and_Drug_Administration" TargetMode="External"/><Relationship Id="rId17" Type="http://schemas.openxmlformats.org/officeDocument/2006/relationships/hyperlink" Target="https://en.wikipedia.org/wiki/Waldenstr%C3%B6m%27s_macroglobulinemia" TargetMode="External"/><Relationship Id="rId2" Type="http://schemas.openxmlformats.org/officeDocument/2006/relationships/hyperlink" Target="https://en.wikipedia.org/wiki/Celera_Genomics" TargetMode="External"/><Relationship Id="rId16" Type="http://schemas.openxmlformats.org/officeDocument/2006/relationships/hyperlink" Target="https://en.wikipedia.org/wiki/Ibrutinib#cite_note-cancernetwork-26" TargetMode="External"/><Relationship Id="rId20" Type="http://schemas.openxmlformats.org/officeDocument/2006/relationships/hyperlink" Target="https://en.wikipedia.org/wiki/Ibrutinib#cite_note-28" TargetMode="External"/><Relationship Id="rId1" Type="http://schemas.openxmlformats.org/officeDocument/2006/relationships/slideLayout" Target="../slideLayouts/slideLayout2.xml"/><Relationship Id="rId6" Type="http://schemas.openxmlformats.org/officeDocument/2006/relationships/hyperlink" Target="https://en.wikipedia.org/wiki/Pharmacyclics" TargetMode="External"/><Relationship Id="rId11" Type="http://schemas.openxmlformats.org/officeDocument/2006/relationships/hyperlink" Target="https://en.wikipedia.org/wiki/Ibrutinib#cite_note-WSJ_2016_jan-24" TargetMode="External"/><Relationship Id="rId5" Type="http://schemas.openxmlformats.org/officeDocument/2006/relationships/hyperlink" Target="https://en.wikipedia.org/wiki/Ibrutinib#cite_note-Forbes-21" TargetMode="External"/><Relationship Id="rId15" Type="http://schemas.openxmlformats.org/officeDocument/2006/relationships/hyperlink" Target="https://en.wikipedia.org/wiki/Ibrutinib#cite_note-25" TargetMode="External"/><Relationship Id="rId10" Type="http://schemas.openxmlformats.org/officeDocument/2006/relationships/hyperlink" Target="https://en.wikipedia.org/wiki/AbbVie" TargetMode="External"/><Relationship Id="rId19" Type="http://schemas.openxmlformats.org/officeDocument/2006/relationships/hyperlink" Target="https://en.wikipedia.org/wiki/Ibrutinib#cite_note-27" TargetMode="External"/><Relationship Id="rId4" Type="http://schemas.openxmlformats.org/officeDocument/2006/relationships/hyperlink" Target="https://en.wikipedia.org/wiki/Targeted_covalent_inhibitor" TargetMode="External"/><Relationship Id="rId9" Type="http://schemas.openxmlformats.org/officeDocument/2006/relationships/hyperlink" Target="https://en.wikipedia.org/wiki/Ibrutinib#cite_note-23" TargetMode="External"/><Relationship Id="rId14" Type="http://schemas.openxmlformats.org/officeDocument/2006/relationships/hyperlink" Target="https://en.wikipedia.org/wiki/Ibrutinib#cite_note-FDA_PR_20131113-1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31460D47-75CD-497D-BC88-FA41997D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1" name="Rectangle 10">
              <a:extLst>
                <a:ext uri="{FF2B5EF4-FFF2-40B4-BE49-F238E27FC236}">
                  <a16:creationId xmlns:a16="http://schemas.microsoft.com/office/drawing/2014/main" id="{09009592-A5E6-4C28-98E1-2066732D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0D59619-E7E2-49E5-B842-23F79868B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E6A0E474-BC1B-4020-8F1C-5DB17CF64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ubrik 1">
            <a:extLst>
              <a:ext uri="{FF2B5EF4-FFF2-40B4-BE49-F238E27FC236}">
                <a16:creationId xmlns:a16="http://schemas.microsoft.com/office/drawing/2014/main" id="{490C3C13-7E2B-4FB4-8177-1F141B0BCD55}"/>
              </a:ext>
            </a:extLst>
          </p:cNvPr>
          <p:cNvSpPr>
            <a:spLocks noGrp="1"/>
          </p:cNvSpPr>
          <p:nvPr>
            <p:ph type="ctrTitle"/>
          </p:nvPr>
        </p:nvSpPr>
        <p:spPr>
          <a:xfrm>
            <a:off x="1142999" y="1676401"/>
            <a:ext cx="6781800" cy="1752600"/>
          </a:xfrm>
        </p:spPr>
        <p:txBody>
          <a:bodyPr anchor="t">
            <a:normAutofit/>
          </a:bodyPr>
          <a:lstStyle/>
          <a:p>
            <a:pPr algn="l"/>
            <a:r>
              <a:rPr lang="sv-SE" dirty="0"/>
              <a:t>Kronisk lymfatisk leukemi</a:t>
            </a:r>
          </a:p>
        </p:txBody>
      </p:sp>
      <p:sp>
        <p:nvSpPr>
          <p:cNvPr id="3" name="Underrubrik 2">
            <a:extLst>
              <a:ext uri="{FF2B5EF4-FFF2-40B4-BE49-F238E27FC236}">
                <a16:creationId xmlns:a16="http://schemas.microsoft.com/office/drawing/2014/main" id="{F6FBDBC7-4AAD-182C-6CD6-DB9FBBAF5547}"/>
              </a:ext>
            </a:extLst>
          </p:cNvPr>
          <p:cNvSpPr>
            <a:spLocks noGrp="1"/>
          </p:cNvSpPr>
          <p:nvPr>
            <p:ph type="subTitle" idx="1"/>
          </p:nvPr>
        </p:nvSpPr>
        <p:spPr>
          <a:xfrm>
            <a:off x="1142999" y="3429000"/>
            <a:ext cx="6781800" cy="1752600"/>
          </a:xfrm>
        </p:spPr>
        <p:txBody>
          <a:bodyPr>
            <a:normAutofit/>
          </a:bodyPr>
          <a:lstStyle/>
          <a:p>
            <a:pPr algn="l"/>
            <a:r>
              <a:rPr lang="sv-SE" sz="1800" dirty="0">
                <a:solidFill>
                  <a:schemeClr val="tx1">
                    <a:alpha val="55000"/>
                  </a:schemeClr>
                </a:solidFill>
              </a:rPr>
              <a:t>Oscar Lindblad</a:t>
            </a:r>
          </a:p>
          <a:p>
            <a:pPr algn="l"/>
            <a:r>
              <a:rPr lang="sv-SE" sz="1800" dirty="0">
                <a:solidFill>
                  <a:schemeClr val="tx1">
                    <a:alpha val="55000"/>
                  </a:schemeClr>
                </a:solidFill>
              </a:rPr>
              <a:t>Gävle 240930</a:t>
            </a:r>
          </a:p>
        </p:txBody>
      </p:sp>
    </p:spTree>
    <p:extLst>
      <p:ext uri="{BB962C8B-B14F-4D97-AF65-F5344CB8AC3E}">
        <p14:creationId xmlns:p14="http://schemas.microsoft.com/office/powerpoint/2010/main" val="17908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09DC37-46F4-1164-F94B-E60E954D0EF2}"/>
              </a:ext>
            </a:extLst>
          </p:cNvPr>
          <p:cNvSpPr>
            <a:spLocks noGrp="1"/>
          </p:cNvSpPr>
          <p:nvPr>
            <p:ph type="title"/>
          </p:nvPr>
        </p:nvSpPr>
        <p:spPr/>
        <p:txBody>
          <a:bodyPr>
            <a:normAutofit/>
          </a:bodyPr>
          <a:lstStyle/>
          <a:p>
            <a:r>
              <a:rPr lang="sv-SE" sz="3200" dirty="0"/>
              <a:t>Inför behandling</a:t>
            </a:r>
          </a:p>
        </p:txBody>
      </p:sp>
      <p:sp>
        <p:nvSpPr>
          <p:cNvPr id="3" name="Platshållare för innehåll 2">
            <a:extLst>
              <a:ext uri="{FF2B5EF4-FFF2-40B4-BE49-F238E27FC236}">
                <a16:creationId xmlns:a16="http://schemas.microsoft.com/office/drawing/2014/main" id="{A7EC6850-E21B-4434-A0E6-14040847848E}"/>
              </a:ext>
            </a:extLst>
          </p:cNvPr>
          <p:cNvSpPr>
            <a:spLocks noGrp="1"/>
          </p:cNvSpPr>
          <p:nvPr>
            <p:ph idx="1"/>
          </p:nvPr>
        </p:nvSpPr>
        <p:spPr/>
        <p:txBody>
          <a:bodyPr>
            <a:normAutofit/>
          </a:bodyPr>
          <a:lstStyle/>
          <a:p>
            <a:pPr algn="l"/>
            <a:r>
              <a:rPr lang="sv-SE" sz="1900" b="0" i="0" dirty="0">
                <a:solidFill>
                  <a:srgbClr val="212121"/>
                </a:solidFill>
                <a:effectLst/>
                <a:highlight>
                  <a:srgbClr val="FFFFFF"/>
                </a:highlight>
                <a:latin typeface="Source Serif Pro" panose="02040603050405020204" pitchFamily="18" charset="0"/>
              </a:rPr>
              <a:t>Om det föreligger behandlingsbehov bör en kompletterande utredning genomföras. Denna innefattar en utvidgad värdering av patientens status och riskprofil:</a:t>
            </a:r>
          </a:p>
          <a:p>
            <a:pPr algn="l">
              <a:buFont typeface="Arial" panose="020B0604020202020204" pitchFamily="34" charset="0"/>
              <a:buChar char="•"/>
            </a:pPr>
            <a:r>
              <a:rPr lang="sv-SE" sz="1900" b="0" i="0" dirty="0">
                <a:solidFill>
                  <a:srgbClr val="212121"/>
                </a:solidFill>
                <a:effectLst/>
                <a:highlight>
                  <a:srgbClr val="FFFFFF"/>
                </a:highlight>
                <a:latin typeface="Source Serif Pro" panose="02040603050405020204" pitchFamily="18" charset="0"/>
              </a:rPr>
              <a:t>Ålder.</a:t>
            </a:r>
          </a:p>
          <a:p>
            <a:pPr algn="l">
              <a:buFont typeface="Arial" panose="020B0604020202020204" pitchFamily="34" charset="0"/>
              <a:buChar char="•"/>
            </a:pPr>
            <a:r>
              <a:rPr lang="sv-SE" sz="1900" b="0" i="0" dirty="0">
                <a:solidFill>
                  <a:srgbClr val="212121"/>
                </a:solidFill>
                <a:effectLst/>
                <a:highlight>
                  <a:srgbClr val="FFFFFF"/>
                </a:highlight>
                <a:latin typeface="Source Serif Pro" panose="02040603050405020204" pitchFamily="18" charset="0"/>
              </a:rPr>
              <a:t>Samsjuklighet (till exempel hjärt-kärlsjuklighet, annan medicinering som kan inverka på behandlingsval m.m.).</a:t>
            </a:r>
          </a:p>
          <a:p>
            <a:pPr algn="l">
              <a:buFont typeface="Arial" panose="020B0604020202020204" pitchFamily="34" charset="0"/>
              <a:buChar char="•"/>
            </a:pPr>
            <a:r>
              <a:rPr lang="sv-SE" sz="1900" b="0" i="0" dirty="0">
                <a:solidFill>
                  <a:srgbClr val="212121"/>
                </a:solidFill>
                <a:effectLst/>
                <a:highlight>
                  <a:srgbClr val="FFFFFF"/>
                </a:highlight>
                <a:latin typeface="Source Serif Pro" panose="02040603050405020204" pitchFamily="18" charset="0"/>
              </a:rPr>
              <a:t>Njurfunktion.</a:t>
            </a:r>
          </a:p>
          <a:p>
            <a:pPr algn="l">
              <a:buFont typeface="Arial" panose="020B0604020202020204" pitchFamily="34" charset="0"/>
              <a:buChar char="•"/>
            </a:pPr>
            <a:r>
              <a:rPr lang="sv-SE" sz="1900" b="0" i="0" dirty="0" err="1">
                <a:solidFill>
                  <a:srgbClr val="212121"/>
                </a:solidFill>
                <a:effectLst/>
                <a:highlight>
                  <a:srgbClr val="FFFFFF"/>
                </a:highlight>
                <a:latin typeface="Source Serif Pro" panose="02040603050405020204" pitchFamily="18" charset="0"/>
              </a:rPr>
              <a:t>Hemolysprover</a:t>
            </a:r>
            <a:r>
              <a:rPr lang="sv-SE" sz="1900" b="0" i="0" dirty="0">
                <a:solidFill>
                  <a:srgbClr val="212121"/>
                </a:solidFill>
                <a:effectLst/>
                <a:highlight>
                  <a:srgbClr val="FFFFFF"/>
                </a:highlight>
                <a:latin typeface="Source Serif Pro" panose="02040603050405020204" pitchFamily="18" charset="0"/>
              </a:rPr>
              <a:t> (</a:t>
            </a:r>
            <a:r>
              <a:rPr lang="sv-SE" sz="1900" b="0" i="0" dirty="0" err="1">
                <a:solidFill>
                  <a:srgbClr val="212121"/>
                </a:solidFill>
                <a:effectLst/>
                <a:highlight>
                  <a:srgbClr val="FFFFFF"/>
                </a:highlight>
                <a:latin typeface="Source Serif Pro" panose="02040603050405020204" pitchFamily="18" charset="0"/>
              </a:rPr>
              <a:t>retikulocyter</a:t>
            </a:r>
            <a:r>
              <a:rPr lang="sv-SE" sz="1900" b="0" i="0" dirty="0">
                <a:solidFill>
                  <a:srgbClr val="212121"/>
                </a:solidFill>
                <a:effectLst/>
                <a:highlight>
                  <a:srgbClr val="FFFFFF"/>
                </a:highlight>
                <a:latin typeface="Source Serif Pro" panose="02040603050405020204" pitchFamily="18" charset="0"/>
              </a:rPr>
              <a:t>, LD, </a:t>
            </a:r>
            <a:r>
              <a:rPr lang="sv-SE" sz="1900" b="0" i="0" dirty="0" err="1">
                <a:solidFill>
                  <a:srgbClr val="212121"/>
                </a:solidFill>
                <a:effectLst/>
                <a:highlight>
                  <a:srgbClr val="FFFFFF"/>
                </a:highlight>
                <a:latin typeface="Source Serif Pro" panose="02040603050405020204" pitchFamily="18" charset="0"/>
              </a:rPr>
              <a:t>haptoglobin</a:t>
            </a:r>
            <a:r>
              <a:rPr lang="sv-SE" sz="1900" b="0" i="0" dirty="0">
                <a:solidFill>
                  <a:srgbClr val="212121"/>
                </a:solidFill>
                <a:effectLst/>
                <a:highlight>
                  <a:srgbClr val="FFFFFF"/>
                </a:highlight>
                <a:latin typeface="Source Serif Pro" panose="02040603050405020204" pitchFamily="18" charset="0"/>
              </a:rPr>
              <a:t>, </a:t>
            </a:r>
            <a:r>
              <a:rPr lang="sv-SE" sz="1900" b="0" i="0" dirty="0" err="1">
                <a:solidFill>
                  <a:srgbClr val="212121"/>
                </a:solidFill>
                <a:effectLst/>
                <a:highlight>
                  <a:srgbClr val="FFFFFF"/>
                </a:highlight>
                <a:latin typeface="Source Serif Pro" panose="02040603050405020204" pitchFamily="18" charset="0"/>
              </a:rPr>
              <a:t>bilirubin</a:t>
            </a:r>
            <a:r>
              <a:rPr lang="sv-SE" sz="1900" b="0" i="0" dirty="0">
                <a:solidFill>
                  <a:srgbClr val="212121"/>
                </a:solidFill>
                <a:effectLst/>
                <a:highlight>
                  <a:srgbClr val="FFFFFF"/>
                </a:highlight>
                <a:latin typeface="Source Serif Pro" panose="02040603050405020204" pitchFamily="18" charset="0"/>
              </a:rPr>
              <a:t>, DAT ).</a:t>
            </a:r>
          </a:p>
          <a:p>
            <a:pPr algn="l">
              <a:buFont typeface="Arial" panose="020B0604020202020204" pitchFamily="34" charset="0"/>
              <a:buChar char="•"/>
            </a:pPr>
            <a:r>
              <a:rPr lang="sv-SE" sz="1900" b="0" i="0" dirty="0">
                <a:solidFill>
                  <a:srgbClr val="212121"/>
                </a:solidFill>
                <a:effectLst/>
                <a:highlight>
                  <a:srgbClr val="FFFFFF"/>
                </a:highlight>
                <a:latin typeface="Source Serif Pro" panose="02040603050405020204" pitchFamily="18" charset="0"/>
              </a:rPr>
              <a:t>Grad av immundefekt (</a:t>
            </a:r>
            <a:r>
              <a:rPr lang="sv-SE" sz="1900" b="0" i="0" dirty="0" err="1">
                <a:solidFill>
                  <a:srgbClr val="212121"/>
                </a:solidFill>
                <a:effectLst/>
                <a:highlight>
                  <a:srgbClr val="FFFFFF"/>
                </a:highlight>
                <a:latin typeface="Source Serif Pro" panose="02040603050405020204" pitchFamily="18" charset="0"/>
              </a:rPr>
              <a:t>neutropeni</a:t>
            </a:r>
            <a:r>
              <a:rPr lang="sv-SE" sz="1900" b="0" i="0" dirty="0">
                <a:solidFill>
                  <a:srgbClr val="212121"/>
                </a:solidFill>
                <a:effectLst/>
                <a:highlight>
                  <a:srgbClr val="FFFFFF"/>
                </a:highlight>
                <a:latin typeface="Source Serif Pro" panose="02040603050405020204" pitchFamily="18" charset="0"/>
              </a:rPr>
              <a:t>, </a:t>
            </a:r>
            <a:r>
              <a:rPr lang="sv-SE" sz="1900" b="0" i="0" dirty="0" err="1">
                <a:solidFill>
                  <a:srgbClr val="212121"/>
                </a:solidFill>
                <a:effectLst/>
                <a:highlight>
                  <a:srgbClr val="FFFFFF"/>
                </a:highlight>
                <a:latin typeface="Source Serif Pro" panose="02040603050405020204" pitchFamily="18" charset="0"/>
              </a:rPr>
              <a:t>hypogammaglobulinemi</a:t>
            </a:r>
            <a:r>
              <a:rPr lang="sv-SE" sz="1900" b="0" i="0" dirty="0">
                <a:solidFill>
                  <a:srgbClr val="212121"/>
                </a:solidFill>
                <a:effectLst/>
                <a:highlight>
                  <a:srgbClr val="FFFFFF"/>
                </a:highlight>
                <a:latin typeface="Source Serif Pro" panose="02040603050405020204" pitchFamily="18" charset="0"/>
              </a:rPr>
              <a:t>)</a:t>
            </a:r>
          </a:p>
          <a:p>
            <a:pPr algn="l">
              <a:buFont typeface="Arial" panose="020B0604020202020204" pitchFamily="34" charset="0"/>
              <a:buChar char="•"/>
            </a:pPr>
            <a:r>
              <a:rPr lang="sv-SE" sz="1900" b="0" i="0" dirty="0">
                <a:solidFill>
                  <a:srgbClr val="212121"/>
                </a:solidFill>
                <a:effectLst/>
                <a:highlight>
                  <a:srgbClr val="FFFFFF"/>
                </a:highlight>
                <a:latin typeface="Source Serif Pro" panose="02040603050405020204" pitchFamily="18" charset="0"/>
              </a:rPr>
              <a:t>Tumörbörda (risk för tumörlys)</a:t>
            </a:r>
          </a:p>
          <a:p>
            <a:endParaRPr lang="sv-SE" dirty="0"/>
          </a:p>
        </p:txBody>
      </p:sp>
    </p:spTree>
    <p:extLst>
      <p:ext uri="{BB962C8B-B14F-4D97-AF65-F5344CB8AC3E}">
        <p14:creationId xmlns:p14="http://schemas.microsoft.com/office/powerpoint/2010/main" val="337484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FC021E0-DEFB-7A3B-E48B-44ADA526CC28}"/>
              </a:ext>
            </a:extLst>
          </p:cNvPr>
          <p:cNvSpPr>
            <a:spLocks noGrp="1"/>
          </p:cNvSpPr>
          <p:nvPr>
            <p:ph idx="1"/>
          </p:nvPr>
        </p:nvSpPr>
        <p:spPr>
          <a:xfrm>
            <a:off x="838199" y="1043110"/>
            <a:ext cx="10732477" cy="5287352"/>
          </a:xfrm>
        </p:spPr>
        <p:txBody>
          <a:bodyPr>
            <a:normAutofit lnSpcReduction="10000"/>
          </a:bodyPr>
          <a:lstStyle/>
          <a:p>
            <a:pPr algn="l">
              <a:buFont typeface="Arial" panose="020B0604020202020204" pitchFamily="34" charset="0"/>
              <a:buChar char="•"/>
            </a:pPr>
            <a:r>
              <a:rPr lang="sv-SE" sz="1800" b="0" i="0" dirty="0" err="1">
                <a:solidFill>
                  <a:srgbClr val="212121"/>
                </a:solidFill>
                <a:effectLst/>
                <a:highlight>
                  <a:srgbClr val="FFFFFF"/>
                </a:highlight>
                <a:latin typeface="Source Serif Pro" panose="02040603050405020204" pitchFamily="18" charset="0"/>
              </a:rPr>
              <a:t>Interfas</a:t>
            </a:r>
            <a:r>
              <a:rPr lang="sv-SE" sz="1800" b="0" i="0" dirty="0">
                <a:solidFill>
                  <a:srgbClr val="212121"/>
                </a:solidFill>
                <a:effectLst/>
                <a:highlight>
                  <a:srgbClr val="FFFFFF"/>
                </a:highlight>
                <a:latin typeface="Source Serif Pro" panose="02040603050405020204" pitchFamily="18" charset="0"/>
              </a:rPr>
              <a:t>-FISH alternativt sekvensering för påvisande av ev. del(11q), del(13q), +12 samt del(17p) och sekvensering för </a:t>
            </a:r>
            <a:r>
              <a:rPr lang="sv-SE" sz="1800" b="0" i="1" dirty="0">
                <a:solidFill>
                  <a:srgbClr val="212121"/>
                </a:solidFill>
                <a:effectLst/>
                <a:highlight>
                  <a:srgbClr val="FFFFFF"/>
                </a:highlight>
                <a:latin typeface="Source Serif Pro" panose="02040603050405020204" pitchFamily="18" charset="0"/>
              </a:rPr>
              <a:t>TP53</a:t>
            </a:r>
            <a:r>
              <a:rPr lang="sv-SE" sz="1800" b="0" i="0" dirty="0">
                <a:solidFill>
                  <a:srgbClr val="212121"/>
                </a:solidFill>
                <a:effectLst/>
                <a:highlight>
                  <a:srgbClr val="FFFFFF"/>
                </a:highlight>
                <a:latin typeface="Source Serif Pro" panose="02040603050405020204" pitchFamily="18" charset="0"/>
              </a:rPr>
              <a:t>-mutation. Ska analyseras inför varje ny behandling eftersom </a:t>
            </a:r>
            <a:r>
              <a:rPr lang="sv-SE" sz="1800" b="0" i="0" dirty="0" err="1">
                <a:solidFill>
                  <a:srgbClr val="212121"/>
                </a:solidFill>
                <a:effectLst/>
                <a:highlight>
                  <a:srgbClr val="FFFFFF"/>
                </a:highlight>
                <a:latin typeface="Source Serif Pro" panose="02040603050405020204" pitchFamily="18" charset="0"/>
              </a:rPr>
              <a:t>klonal</a:t>
            </a:r>
            <a:r>
              <a:rPr lang="sv-SE" sz="1800" b="0" i="0" dirty="0">
                <a:solidFill>
                  <a:srgbClr val="212121"/>
                </a:solidFill>
                <a:effectLst/>
                <a:highlight>
                  <a:srgbClr val="FFFFFF"/>
                </a:highlight>
                <a:latin typeface="Source Serif Pro" panose="02040603050405020204" pitchFamily="18" charset="0"/>
              </a:rPr>
              <a:t> evolution är väl beskriven vid KLL. </a:t>
            </a:r>
          </a:p>
          <a:p>
            <a:pPr algn="l">
              <a:buFont typeface="Arial" panose="020B0604020202020204" pitchFamily="34" charset="0"/>
              <a:buChar char="•"/>
            </a:pPr>
            <a:endParaRPr lang="sv-SE" sz="1800" b="0" i="0" dirty="0">
              <a:solidFill>
                <a:srgbClr val="212121"/>
              </a:solidFill>
              <a:effectLst/>
              <a:highlight>
                <a:srgbClr val="FFFFFF"/>
              </a:highlight>
              <a:latin typeface="Source Serif Pro" panose="02040603050405020204" pitchFamily="18" charset="0"/>
            </a:endParaRPr>
          </a:p>
          <a:p>
            <a:pPr algn="l">
              <a:buFont typeface="Arial" panose="020B0604020202020204" pitchFamily="34" charset="0"/>
              <a:buChar char="•"/>
            </a:pPr>
            <a:r>
              <a:rPr lang="sv-SE" sz="1800" b="0" i="0" dirty="0">
                <a:solidFill>
                  <a:srgbClr val="212121"/>
                </a:solidFill>
                <a:effectLst/>
                <a:highlight>
                  <a:srgbClr val="FFFFFF"/>
                </a:highlight>
                <a:latin typeface="Source Serif Pro" panose="02040603050405020204" pitchFamily="18" charset="0"/>
              </a:rPr>
              <a:t>IGHV-genmutationsstatus - är stabilt under sjukdomsförloppet och behöver bara analyseras inför primärbehandling</a:t>
            </a:r>
          </a:p>
          <a:p>
            <a:pPr algn="l">
              <a:buFont typeface="Arial" panose="020B0604020202020204" pitchFamily="34" charset="0"/>
              <a:buChar char="•"/>
            </a:pPr>
            <a:endParaRPr lang="sv-SE" sz="1800" b="0" i="0" dirty="0">
              <a:solidFill>
                <a:srgbClr val="212121"/>
              </a:solidFill>
              <a:effectLst/>
              <a:highlight>
                <a:srgbClr val="FFFFFF"/>
              </a:highlight>
              <a:latin typeface="Source Serif Pro" panose="02040603050405020204" pitchFamily="18" charset="0"/>
            </a:endParaRPr>
          </a:p>
          <a:p>
            <a:pPr algn="l">
              <a:buFont typeface="Arial" panose="020B0604020202020204" pitchFamily="34" charset="0"/>
              <a:buChar char="•"/>
            </a:pPr>
            <a:r>
              <a:rPr lang="sv-SE" sz="1800" b="0" i="0" dirty="0">
                <a:solidFill>
                  <a:srgbClr val="212121"/>
                </a:solidFill>
                <a:effectLst/>
                <a:highlight>
                  <a:srgbClr val="FFFFFF"/>
                </a:highlight>
                <a:latin typeface="Source Serif Pro" panose="02040603050405020204" pitchFamily="18" charset="0"/>
              </a:rPr>
              <a:t>Benmärgsprov: aspiration och biopsi för morfologisk granskning. </a:t>
            </a:r>
            <a:r>
              <a:rPr lang="sv-SE" sz="1800" dirty="0">
                <a:solidFill>
                  <a:srgbClr val="212121"/>
                </a:solidFill>
                <a:highlight>
                  <a:srgbClr val="FFFFFF"/>
                </a:highlight>
                <a:latin typeface="Source Serif Pro" panose="02040603050405020204" pitchFamily="18" charset="0"/>
              </a:rPr>
              <a:t>Infiltrationsgrad? Tecken till transformation?</a:t>
            </a:r>
            <a:endParaRPr lang="sv-SE" sz="1800" b="0" i="0" dirty="0">
              <a:solidFill>
                <a:srgbClr val="212121"/>
              </a:solidFill>
              <a:effectLst/>
              <a:highlight>
                <a:srgbClr val="FFFFFF"/>
              </a:highlight>
              <a:latin typeface="Source Serif Pro" panose="02040603050405020204" pitchFamily="18" charset="0"/>
            </a:endParaRPr>
          </a:p>
          <a:p>
            <a:pPr algn="l">
              <a:buFont typeface="Arial" panose="020B0604020202020204" pitchFamily="34" charset="0"/>
              <a:buChar char="•"/>
            </a:pPr>
            <a:endParaRPr lang="sv-SE" sz="1800" b="0" i="0" dirty="0">
              <a:solidFill>
                <a:srgbClr val="212121"/>
              </a:solidFill>
              <a:effectLst/>
              <a:highlight>
                <a:srgbClr val="FFFFFF"/>
              </a:highlight>
              <a:latin typeface="Source Serif Pro" panose="02040603050405020204" pitchFamily="18" charset="0"/>
            </a:endParaRPr>
          </a:p>
          <a:p>
            <a:pPr algn="l">
              <a:buFont typeface="Arial" panose="020B0604020202020204" pitchFamily="34" charset="0"/>
              <a:buChar char="•"/>
            </a:pPr>
            <a:r>
              <a:rPr lang="sv-SE" sz="1800" b="0" i="0" dirty="0">
                <a:solidFill>
                  <a:srgbClr val="212121"/>
                </a:solidFill>
                <a:effectLst/>
                <a:highlight>
                  <a:srgbClr val="FFFFFF"/>
                </a:highlight>
                <a:latin typeface="Source Serif Pro" panose="02040603050405020204" pitchFamily="18" charset="0"/>
              </a:rPr>
              <a:t>Datortomografi av hals-thorax-buk.</a:t>
            </a:r>
          </a:p>
          <a:p>
            <a:pPr algn="l">
              <a:buFont typeface="Arial" panose="020B0604020202020204" pitchFamily="34" charset="0"/>
              <a:buChar char="•"/>
            </a:pPr>
            <a:endParaRPr lang="sv-SE" sz="1800" b="0" i="0" dirty="0">
              <a:solidFill>
                <a:srgbClr val="212121"/>
              </a:solidFill>
              <a:effectLst/>
              <a:highlight>
                <a:srgbClr val="FFFFFF"/>
              </a:highlight>
              <a:latin typeface="Source Serif Pro" panose="02040603050405020204" pitchFamily="18" charset="0"/>
            </a:endParaRPr>
          </a:p>
          <a:p>
            <a:pPr algn="l">
              <a:buFont typeface="Arial" panose="020B0604020202020204" pitchFamily="34" charset="0"/>
              <a:buChar char="•"/>
            </a:pPr>
            <a:r>
              <a:rPr lang="sv-SE" sz="1800" b="0" i="0" dirty="0">
                <a:solidFill>
                  <a:srgbClr val="212121"/>
                </a:solidFill>
                <a:effectLst/>
                <a:highlight>
                  <a:srgbClr val="FFFFFF"/>
                </a:highlight>
                <a:latin typeface="Source Serif Pro" panose="02040603050405020204" pitchFamily="18" charset="0"/>
              </a:rPr>
              <a:t>Serologier för HIV, hepatit B och C.</a:t>
            </a:r>
          </a:p>
          <a:p>
            <a:pPr algn="l">
              <a:buFont typeface="Arial" panose="020B0604020202020204" pitchFamily="34" charset="0"/>
              <a:buChar char="•"/>
            </a:pPr>
            <a:endParaRPr lang="sv-SE" sz="1800" b="0" i="0" dirty="0">
              <a:solidFill>
                <a:srgbClr val="212121"/>
              </a:solidFill>
              <a:effectLst/>
              <a:highlight>
                <a:srgbClr val="FFFFFF"/>
              </a:highlight>
              <a:latin typeface="Source Serif Pro" panose="02040603050405020204" pitchFamily="18" charset="0"/>
            </a:endParaRPr>
          </a:p>
          <a:p>
            <a:pPr algn="l">
              <a:buFont typeface="Arial" panose="020B0604020202020204" pitchFamily="34" charset="0"/>
              <a:buChar char="•"/>
            </a:pPr>
            <a:r>
              <a:rPr lang="sv-SE" sz="1800" b="0" i="0" dirty="0">
                <a:solidFill>
                  <a:srgbClr val="212121"/>
                </a:solidFill>
                <a:effectLst/>
                <a:highlight>
                  <a:srgbClr val="FFFFFF"/>
                </a:highlight>
                <a:latin typeface="Source Serif Pro" panose="02040603050405020204" pitchFamily="18" charset="0"/>
              </a:rPr>
              <a:t>Vid behandling med risk för tumörlyssyndrom (TLS) bör TLS-prover tas: natrium, kalium, </a:t>
            </a:r>
            <a:r>
              <a:rPr lang="sv-SE" sz="1800" b="0" i="0" dirty="0" err="1">
                <a:solidFill>
                  <a:srgbClr val="212121"/>
                </a:solidFill>
                <a:effectLst/>
                <a:highlight>
                  <a:srgbClr val="FFFFFF"/>
                </a:highlight>
                <a:latin typeface="Source Serif Pro" panose="02040603050405020204" pitchFamily="18" charset="0"/>
              </a:rPr>
              <a:t>kreatinin</a:t>
            </a:r>
            <a:r>
              <a:rPr lang="sv-SE" sz="1800" b="0" i="0" dirty="0">
                <a:solidFill>
                  <a:srgbClr val="212121"/>
                </a:solidFill>
                <a:effectLst/>
                <a:highlight>
                  <a:srgbClr val="FFFFFF"/>
                </a:highlight>
                <a:latin typeface="Source Serif Pro" panose="02040603050405020204" pitchFamily="18" charset="0"/>
              </a:rPr>
              <a:t>, fosfat, calcium, </a:t>
            </a:r>
            <a:r>
              <a:rPr lang="sv-SE" sz="1800" b="0" i="0" dirty="0" err="1">
                <a:solidFill>
                  <a:srgbClr val="212121"/>
                </a:solidFill>
                <a:effectLst/>
                <a:highlight>
                  <a:srgbClr val="FFFFFF"/>
                </a:highlight>
                <a:latin typeface="Source Serif Pro" panose="02040603050405020204" pitchFamily="18" charset="0"/>
              </a:rPr>
              <a:t>urat</a:t>
            </a:r>
            <a:endParaRPr lang="sv-SE" sz="1800" b="0" i="0" dirty="0">
              <a:solidFill>
                <a:srgbClr val="212121"/>
              </a:solidFill>
              <a:effectLst/>
              <a:highlight>
                <a:srgbClr val="FFFFFF"/>
              </a:highlight>
              <a:latin typeface="Source Serif Pro" panose="02040603050405020204" pitchFamily="18" charset="0"/>
            </a:endParaRPr>
          </a:p>
          <a:p>
            <a:endParaRPr lang="sv-SE" dirty="0"/>
          </a:p>
        </p:txBody>
      </p:sp>
    </p:spTree>
    <p:extLst>
      <p:ext uri="{BB962C8B-B14F-4D97-AF65-F5344CB8AC3E}">
        <p14:creationId xmlns:p14="http://schemas.microsoft.com/office/powerpoint/2010/main" val="165969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18E79B-79AF-4F2E-6855-DF4B01799BF9}"/>
              </a:ext>
            </a:extLst>
          </p:cNvPr>
          <p:cNvSpPr>
            <a:spLocks noGrp="1"/>
          </p:cNvSpPr>
          <p:nvPr>
            <p:ph type="title"/>
          </p:nvPr>
        </p:nvSpPr>
        <p:spPr/>
        <p:txBody>
          <a:bodyPr>
            <a:normAutofit/>
          </a:bodyPr>
          <a:lstStyle/>
          <a:p>
            <a:r>
              <a:rPr lang="sv-SE" sz="2800" dirty="0"/>
              <a:t>Genetiska riskfaktorer</a:t>
            </a:r>
          </a:p>
        </p:txBody>
      </p:sp>
      <p:sp>
        <p:nvSpPr>
          <p:cNvPr id="3" name="Platshållare för innehåll 2">
            <a:extLst>
              <a:ext uri="{FF2B5EF4-FFF2-40B4-BE49-F238E27FC236}">
                <a16:creationId xmlns:a16="http://schemas.microsoft.com/office/drawing/2014/main" id="{8E4BB289-C5C9-A50B-6D5E-4799CAA553A0}"/>
              </a:ext>
            </a:extLst>
          </p:cNvPr>
          <p:cNvSpPr>
            <a:spLocks noGrp="1"/>
          </p:cNvSpPr>
          <p:nvPr>
            <p:ph idx="1"/>
          </p:nvPr>
        </p:nvSpPr>
        <p:spPr>
          <a:xfrm>
            <a:off x="287784" y="1690688"/>
            <a:ext cx="6450367" cy="4351338"/>
          </a:xfrm>
        </p:spPr>
        <p:txBody>
          <a:bodyPr>
            <a:normAutofit/>
          </a:bodyPr>
          <a:lstStyle/>
          <a:p>
            <a:pPr marL="0" indent="0">
              <a:buNone/>
            </a:pPr>
            <a:r>
              <a:rPr lang="sv-SE" sz="1800" dirty="0"/>
              <a:t>Del(11q) - </a:t>
            </a:r>
            <a:r>
              <a:rPr lang="en-US" sz="1800" dirty="0"/>
              <a:t>ataxia </a:t>
            </a:r>
            <a:r>
              <a:rPr lang="en-US" sz="1800" dirty="0" err="1"/>
              <a:t>teleangiectasia</a:t>
            </a:r>
            <a:r>
              <a:rPr lang="en-US" sz="1800" dirty="0"/>
              <a:t> ( ATM) gene is located; sequencing studies showed mutation in the remaining ATM allele in a significant fraction of cases</a:t>
            </a:r>
          </a:p>
          <a:p>
            <a:pPr marL="0" indent="0">
              <a:buNone/>
            </a:pPr>
            <a:r>
              <a:rPr lang="en-US" sz="1800" dirty="0"/>
              <a:t>Trisomy 12 – altered gene expression</a:t>
            </a:r>
          </a:p>
          <a:p>
            <a:pPr marL="0" indent="0">
              <a:buNone/>
            </a:pPr>
            <a:r>
              <a:rPr lang="en-US" sz="1800" dirty="0"/>
              <a:t>Del(13q) - The pathogenic role of del(13q) in CLL has been related to lack of B-cell proliferation control allegedly determined by deletion of the DLEU2/ MIR15A/ MIR16-1 locus, which is known to contain negative regulators of the expression of the BCL2 gene</a:t>
            </a:r>
          </a:p>
          <a:p>
            <a:pPr marL="0" indent="0">
              <a:buNone/>
            </a:pPr>
            <a:r>
              <a:rPr lang="en-US" sz="1800" dirty="0"/>
              <a:t>Del(17p) - the majority of cases with 17p- carry a p53 gene deletion, associated with mutation of the remaining allele</a:t>
            </a:r>
          </a:p>
          <a:p>
            <a:pPr marL="0" indent="0">
              <a:buNone/>
            </a:pPr>
            <a:r>
              <a:rPr lang="en-US" sz="1800" dirty="0" err="1"/>
              <a:t>Omuterat</a:t>
            </a:r>
            <a:r>
              <a:rPr lang="en-US" sz="1800" dirty="0"/>
              <a:t> IGHV  (U-CLL)  - </a:t>
            </a:r>
            <a:r>
              <a:rPr lang="en-US" sz="1800" dirty="0" err="1"/>
              <a:t>sämre</a:t>
            </a:r>
            <a:r>
              <a:rPr lang="en-US" sz="1800" dirty="0"/>
              <a:t> </a:t>
            </a:r>
            <a:r>
              <a:rPr lang="en-US" sz="1800" dirty="0" err="1"/>
              <a:t>prognos</a:t>
            </a:r>
            <a:r>
              <a:rPr lang="en-US" sz="1800" dirty="0"/>
              <a:t>, </a:t>
            </a:r>
            <a:r>
              <a:rPr lang="en-US" sz="1800" dirty="0" err="1"/>
              <a:t>högre</a:t>
            </a:r>
            <a:r>
              <a:rPr lang="en-US" sz="1800" dirty="0"/>
              <a:t> </a:t>
            </a:r>
            <a:r>
              <a:rPr lang="en-US" sz="1800" dirty="0" err="1"/>
              <a:t>proliferationsgrad</a:t>
            </a:r>
            <a:r>
              <a:rPr lang="en-US" sz="1800" dirty="0"/>
              <a:t> </a:t>
            </a:r>
            <a:r>
              <a:rPr lang="en-US" sz="1800" dirty="0" err="1"/>
              <a:t>pga</a:t>
            </a:r>
            <a:r>
              <a:rPr lang="en-US" sz="1800" dirty="0"/>
              <a:t> </a:t>
            </a:r>
            <a:r>
              <a:rPr lang="en-US" sz="1800" dirty="0" err="1"/>
              <a:t>högre</a:t>
            </a:r>
            <a:r>
              <a:rPr lang="en-US" sz="1800" dirty="0"/>
              <a:t> </a:t>
            </a:r>
            <a:r>
              <a:rPr lang="en-US" sz="1800" dirty="0" err="1"/>
              <a:t>respons</a:t>
            </a:r>
            <a:r>
              <a:rPr lang="en-US" sz="1800" dirty="0"/>
              <a:t> </a:t>
            </a:r>
            <a:r>
              <a:rPr lang="en-US" sz="1800" dirty="0" err="1"/>
              <a:t>på</a:t>
            </a:r>
            <a:r>
              <a:rPr lang="en-US" sz="1800" dirty="0"/>
              <a:t> </a:t>
            </a:r>
            <a:r>
              <a:rPr lang="en-US" sz="1800" dirty="0" err="1"/>
              <a:t>stimulering</a:t>
            </a:r>
            <a:r>
              <a:rPr lang="en-US" sz="1800" dirty="0"/>
              <a:t> av B-</a:t>
            </a:r>
            <a:r>
              <a:rPr lang="en-US" sz="1800" dirty="0" err="1"/>
              <a:t>cellsreceptorn</a:t>
            </a:r>
            <a:endParaRPr lang="sv-SE" sz="1800" dirty="0"/>
          </a:p>
        </p:txBody>
      </p:sp>
      <p:pic>
        <p:nvPicPr>
          <p:cNvPr id="4" name="Bildobjekt 3">
            <a:extLst>
              <a:ext uri="{FF2B5EF4-FFF2-40B4-BE49-F238E27FC236}">
                <a16:creationId xmlns:a16="http://schemas.microsoft.com/office/drawing/2014/main" id="{B774166C-8E2D-9F84-2FFD-2BDFE467168B}"/>
              </a:ext>
            </a:extLst>
          </p:cNvPr>
          <p:cNvPicPr>
            <a:picLocks noChangeAspect="1"/>
          </p:cNvPicPr>
          <p:nvPr/>
        </p:nvPicPr>
        <p:blipFill>
          <a:blip r:embed="rId2"/>
          <a:stretch>
            <a:fillRect/>
          </a:stretch>
        </p:blipFill>
        <p:spPr>
          <a:xfrm>
            <a:off x="6966862" y="1690688"/>
            <a:ext cx="4306614" cy="4048217"/>
          </a:xfrm>
          <a:prstGeom prst="rect">
            <a:avLst/>
          </a:prstGeom>
        </p:spPr>
      </p:pic>
    </p:spTree>
    <p:extLst>
      <p:ext uri="{BB962C8B-B14F-4D97-AF65-F5344CB8AC3E}">
        <p14:creationId xmlns:p14="http://schemas.microsoft.com/office/powerpoint/2010/main" val="314784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EDF684-12A5-81C7-30FE-4BAA1E05EF5A}"/>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6704002B-75AA-41DC-AA3F-1BADF5BF8D1F}"/>
              </a:ext>
            </a:extLst>
          </p:cNvPr>
          <p:cNvSpPr>
            <a:spLocks noGrp="1"/>
          </p:cNvSpPr>
          <p:nvPr>
            <p:ph idx="1"/>
          </p:nvPr>
        </p:nvSpPr>
        <p:spPr/>
        <p:txBody>
          <a:bodyPr/>
          <a:lstStyle/>
          <a:p>
            <a:pPr marL="457200" lvl="1" indent="0">
              <a:lnSpc>
                <a:spcPct val="120000"/>
              </a:lnSpc>
              <a:spcBef>
                <a:spcPts val="1800"/>
              </a:spcBef>
              <a:spcAft>
                <a:spcPts val="600"/>
              </a:spcAft>
              <a:buNone/>
              <a:tabLst>
                <a:tab pos="228600" algn="l"/>
                <a:tab pos="828040" algn="l"/>
              </a:tabLst>
            </a:pPr>
            <a:r>
              <a:rPr lang="sv-SE" sz="2000" b="1" kern="100" dirty="0">
                <a:effectLst/>
                <a:latin typeface="Arial" panose="020B0604020202020204" pitchFamily="34" charset="0"/>
                <a:ea typeface="Times New Roman" panose="02020603050405020304" pitchFamily="18" charset="0"/>
                <a:cs typeface="Times New Roman" panose="02020603050405020304" pitchFamily="18" charset="0"/>
              </a:rPr>
              <a:t>Första linjens behandling </a:t>
            </a:r>
            <a:r>
              <a:rPr lang="sv-SE" sz="2000" b="0" kern="100" dirty="0">
                <a:effectLst/>
                <a:latin typeface="Garamond" panose="02020404030301010803" pitchFamily="18" charset="0"/>
                <a:ea typeface="Calibri" panose="020F0502020204030204" pitchFamily="34" charset="0"/>
                <a:cs typeface="Arial" panose="020B0604020202020204" pitchFamily="34" charset="0"/>
              </a:rPr>
              <a:t> </a:t>
            </a:r>
            <a:endParaRPr lang="sv-SE" sz="2000" b="1" kern="1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nSpc>
                <a:spcPct val="120000"/>
              </a:lnSpc>
              <a:spcBef>
                <a:spcPts val="1600"/>
              </a:spcBef>
              <a:spcAft>
                <a:spcPts val="600"/>
              </a:spcAft>
              <a:buFont typeface="+mj-lt"/>
              <a:buAutoNum type="arabicPeriod"/>
              <a:tabLst>
                <a:tab pos="228600" algn="l"/>
                <a:tab pos="828040" algn="l"/>
              </a:tabLst>
            </a:pPr>
            <a:r>
              <a:rPr lang="sv-SE" kern="100" dirty="0">
                <a:effectLst/>
                <a:latin typeface="Arial" panose="020B0604020202020204" pitchFamily="34" charset="0"/>
                <a:ea typeface="Times New Roman" panose="02020603050405020304" pitchFamily="18" charset="0"/>
                <a:cs typeface="Times New Roman" panose="02020603050405020304" pitchFamily="18" charset="0"/>
              </a:rPr>
              <a:t>Behandlingsalternativ för M-CLL utan del(17p)/</a:t>
            </a:r>
            <a:r>
              <a:rPr lang="sv-SE" i="1" kern="100" dirty="0">
                <a:effectLst/>
                <a:latin typeface="Arial" panose="020B0604020202020204" pitchFamily="34" charset="0"/>
                <a:ea typeface="Times New Roman" panose="02020603050405020304" pitchFamily="18" charset="0"/>
                <a:cs typeface="Times New Roman" panose="02020603050405020304" pitchFamily="18" charset="0"/>
              </a:rPr>
              <a:t>TP53</a:t>
            </a:r>
            <a:r>
              <a:rPr lang="sv-SE" kern="100" dirty="0">
                <a:effectLst/>
                <a:latin typeface="Arial" panose="020B0604020202020204" pitchFamily="34" charset="0"/>
                <a:ea typeface="Times New Roman" panose="02020603050405020304" pitchFamily="18" charset="0"/>
                <a:cs typeface="Times New Roman" panose="02020603050405020304" pitchFamily="18" charset="0"/>
              </a:rPr>
              <a:t>-mutation</a:t>
            </a:r>
          </a:p>
          <a:p>
            <a:pPr marL="0" indent="0">
              <a:lnSpc>
                <a:spcPct val="120000"/>
              </a:lnSpc>
              <a:spcAft>
                <a:spcPts val="600"/>
              </a:spcAft>
              <a:buNone/>
            </a:pPr>
            <a:r>
              <a:rPr lang="sv-SE" sz="2000" kern="100" dirty="0">
                <a:effectLst/>
                <a:latin typeface="Garamond" panose="02020404030301010803" pitchFamily="18" charset="0"/>
                <a:ea typeface="Calibri" panose="020F0502020204030204" pitchFamily="34" charset="0"/>
                <a:cs typeface="Arial" panose="020B0604020202020204" pitchFamily="34" charset="0"/>
              </a:rPr>
              <a:t>                               VO 12 månader (+++)</a:t>
            </a:r>
          </a:p>
          <a:p>
            <a:pPr marL="0" indent="0">
              <a:lnSpc>
                <a:spcPct val="120000"/>
              </a:lnSpc>
              <a:spcAft>
                <a:spcPts val="600"/>
              </a:spcAft>
              <a:buNone/>
            </a:pPr>
            <a:r>
              <a:rPr lang="sv-SE" sz="2000" kern="100" dirty="0">
                <a:effectLst/>
                <a:latin typeface="Garamond" panose="02020404030301010803" pitchFamily="18" charset="0"/>
                <a:ea typeface="Calibri" panose="020F0502020204030204" pitchFamily="34" charset="0"/>
                <a:cs typeface="Arial" panose="020B0604020202020204" pitchFamily="34" charset="0"/>
              </a:rPr>
              <a:t>                               BR kan övervägas om VO ej bedöms lämpligt (+++)</a:t>
            </a:r>
          </a:p>
          <a:p>
            <a:pPr marL="0" indent="0">
              <a:lnSpc>
                <a:spcPct val="120000"/>
              </a:lnSpc>
              <a:spcAft>
                <a:spcPts val="600"/>
              </a:spcAft>
              <a:buNone/>
            </a:pPr>
            <a:r>
              <a:rPr lang="sv-SE" sz="2000" b="1" kern="100" dirty="0">
                <a:effectLst/>
                <a:latin typeface="Garamond" panose="02020404030301010803" pitchFamily="18" charset="0"/>
                <a:ea typeface="Calibri" panose="020F0502020204030204" pitchFamily="34" charset="0"/>
                <a:cs typeface="Arial" panose="020B0604020202020204" pitchFamily="34" charset="0"/>
              </a:rPr>
              <a:t>                               Till alla patienter med del(11q)</a:t>
            </a:r>
            <a:endParaRPr lang="sv-SE" sz="2000" kern="100" dirty="0">
              <a:effectLst/>
              <a:latin typeface="Garamond" panose="02020404030301010803" pitchFamily="18" charset="0"/>
              <a:ea typeface="Calibri" panose="020F0502020204030204" pitchFamily="34" charset="0"/>
              <a:cs typeface="Arial" panose="020B0604020202020204" pitchFamily="34" charset="0"/>
            </a:endParaRPr>
          </a:p>
          <a:p>
            <a:pPr marL="0" indent="0">
              <a:lnSpc>
                <a:spcPct val="120000"/>
              </a:lnSpc>
              <a:spcAft>
                <a:spcPts val="600"/>
              </a:spcAft>
              <a:buNone/>
            </a:pPr>
            <a:r>
              <a:rPr lang="sv-SE" sz="2000" kern="100" dirty="0">
                <a:effectLst/>
                <a:latin typeface="Garamond" panose="02020404030301010803" pitchFamily="18" charset="0"/>
                <a:ea typeface="Calibri" panose="020F0502020204030204" pitchFamily="34" charset="0"/>
                <a:cs typeface="Arial" panose="020B0604020202020204" pitchFamily="34" charset="0"/>
              </a:rPr>
              <a:t>                               VO 12 månader (++) eller </a:t>
            </a:r>
            <a:r>
              <a:rPr lang="sv-SE" sz="2000" kern="100" dirty="0" err="1">
                <a:effectLst/>
                <a:latin typeface="Garamond" panose="02020404030301010803" pitchFamily="18" charset="0"/>
                <a:ea typeface="Calibri" panose="020F0502020204030204" pitchFamily="34" charset="0"/>
                <a:cs typeface="Arial" panose="020B0604020202020204" pitchFamily="34" charset="0"/>
              </a:rPr>
              <a:t>BTKi</a:t>
            </a:r>
            <a:r>
              <a:rPr lang="sv-SE" sz="2000" kern="100" dirty="0">
                <a:effectLst/>
                <a:latin typeface="Garamond" panose="02020404030301010803" pitchFamily="18" charset="0"/>
                <a:ea typeface="Calibri" panose="020F0502020204030204" pitchFamily="34" charset="0"/>
                <a:cs typeface="Arial" panose="020B0604020202020204" pitchFamily="34" charset="0"/>
              </a:rPr>
              <a:t> (++)	</a:t>
            </a:r>
          </a:p>
          <a:p>
            <a:pPr marL="0" indent="0">
              <a:buNone/>
            </a:pPr>
            <a:endParaRPr lang="sv-SE" dirty="0"/>
          </a:p>
        </p:txBody>
      </p:sp>
    </p:spTree>
    <p:extLst>
      <p:ext uri="{BB962C8B-B14F-4D97-AF65-F5344CB8AC3E}">
        <p14:creationId xmlns:p14="http://schemas.microsoft.com/office/powerpoint/2010/main" val="330050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AAB7-A139-1006-D1B3-58253E568EF5}"/>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657B271-55A3-F3AB-0184-E792C917D6FE}"/>
              </a:ext>
            </a:extLst>
          </p:cNvPr>
          <p:cNvSpPr>
            <a:spLocks noGrp="1"/>
          </p:cNvSpPr>
          <p:nvPr>
            <p:ph idx="1"/>
          </p:nvPr>
        </p:nvSpPr>
        <p:spPr/>
        <p:txBody>
          <a:bodyPr>
            <a:normAutofit fontScale="92500"/>
          </a:bodyPr>
          <a:lstStyle/>
          <a:p>
            <a:pPr marL="914400" lvl="2" indent="0">
              <a:lnSpc>
                <a:spcPct val="120000"/>
              </a:lnSpc>
              <a:spcBef>
                <a:spcPts val="1600"/>
              </a:spcBef>
              <a:spcAft>
                <a:spcPts val="600"/>
              </a:spcAft>
              <a:buNone/>
              <a:tabLst>
                <a:tab pos="228600" algn="l"/>
                <a:tab pos="828040" algn="l"/>
              </a:tabLst>
            </a:pPr>
            <a:r>
              <a:rPr lang="sv-SE" kern="100" dirty="0">
                <a:effectLst/>
                <a:latin typeface="Arial" panose="020B0604020202020204" pitchFamily="34" charset="0"/>
                <a:ea typeface="Times New Roman" panose="02020603050405020304" pitchFamily="18" charset="0"/>
                <a:cs typeface="Times New Roman" panose="02020603050405020304" pitchFamily="18" charset="0"/>
              </a:rPr>
              <a:t>Behandlingsalternativ för U-CLL utan del(17p)/</a:t>
            </a:r>
            <a:r>
              <a:rPr lang="sv-SE" i="1" kern="100" dirty="0">
                <a:effectLst/>
                <a:latin typeface="Arial" panose="020B0604020202020204" pitchFamily="34" charset="0"/>
                <a:ea typeface="Times New Roman" panose="02020603050405020304" pitchFamily="18" charset="0"/>
                <a:cs typeface="Times New Roman" panose="02020603050405020304" pitchFamily="18" charset="0"/>
              </a:rPr>
              <a:t>TP53</a:t>
            </a:r>
            <a:r>
              <a:rPr lang="sv-SE" kern="100" dirty="0">
                <a:effectLst/>
                <a:latin typeface="Arial" panose="020B0604020202020204" pitchFamily="34" charset="0"/>
                <a:ea typeface="Times New Roman" panose="02020603050405020304" pitchFamily="18" charset="0"/>
                <a:cs typeface="Times New Roman" panose="02020603050405020304" pitchFamily="18" charset="0"/>
              </a:rPr>
              <a:t>-mutation</a:t>
            </a:r>
          </a:p>
          <a:p>
            <a:pPr marL="0" indent="0">
              <a:lnSpc>
                <a:spcPct val="120000"/>
              </a:lnSpc>
              <a:spcAft>
                <a:spcPts val="600"/>
              </a:spcAft>
              <a:buNone/>
            </a:pPr>
            <a:r>
              <a:rPr lang="sv-SE" sz="2000" kern="100" dirty="0">
                <a:effectLst/>
                <a:latin typeface="Garamond" panose="02020404030301010803" pitchFamily="18" charset="0"/>
                <a:ea typeface="Calibri" panose="020F0502020204030204" pitchFamily="34" charset="0"/>
                <a:cs typeface="Arial" panose="020B0604020202020204" pitchFamily="34" charset="0"/>
              </a:rPr>
              <a:t>                              VO 12 månader (+++) eller </a:t>
            </a:r>
            <a:r>
              <a:rPr lang="sv-SE" sz="2000" kern="100" dirty="0" err="1">
                <a:effectLst/>
                <a:latin typeface="Garamond" panose="02020404030301010803" pitchFamily="18" charset="0"/>
                <a:ea typeface="Calibri" panose="020F0502020204030204" pitchFamily="34" charset="0"/>
                <a:cs typeface="Arial" panose="020B0604020202020204" pitchFamily="34" charset="0"/>
              </a:rPr>
              <a:t>BTKi</a:t>
            </a:r>
            <a:r>
              <a:rPr lang="sv-SE" sz="2000" kern="100" dirty="0">
                <a:effectLst/>
                <a:latin typeface="Garamond" panose="02020404030301010803" pitchFamily="18" charset="0"/>
                <a:ea typeface="Calibri" panose="020F0502020204030204" pitchFamily="34" charset="0"/>
                <a:cs typeface="Arial" panose="020B0604020202020204" pitchFamily="34" charset="0"/>
              </a:rPr>
              <a:t> (+++)</a:t>
            </a:r>
          </a:p>
          <a:p>
            <a:pPr marL="914400" lvl="2" indent="0">
              <a:lnSpc>
                <a:spcPct val="120000"/>
              </a:lnSpc>
              <a:spcBef>
                <a:spcPts val="1600"/>
              </a:spcBef>
              <a:spcAft>
                <a:spcPts val="600"/>
              </a:spcAft>
              <a:buNone/>
              <a:tabLst>
                <a:tab pos="228600" algn="l"/>
                <a:tab pos="828040" algn="l"/>
              </a:tabLst>
            </a:pPr>
            <a:r>
              <a:rPr lang="sv-SE" kern="100" dirty="0">
                <a:effectLst/>
                <a:latin typeface="Arial" panose="020B0604020202020204" pitchFamily="34" charset="0"/>
                <a:ea typeface="Times New Roman" panose="02020603050405020304" pitchFamily="18" charset="0"/>
                <a:cs typeface="Times New Roman" panose="02020603050405020304" pitchFamily="18" charset="0"/>
              </a:rPr>
              <a:t>Behandlingsalternativ för KLL med del(17p)/</a:t>
            </a:r>
            <a:r>
              <a:rPr lang="sv-SE" i="1" kern="100" dirty="0">
                <a:effectLst/>
                <a:latin typeface="Arial" panose="020B0604020202020204" pitchFamily="34" charset="0"/>
                <a:ea typeface="Times New Roman" panose="02020603050405020304" pitchFamily="18" charset="0"/>
                <a:cs typeface="Times New Roman" panose="02020603050405020304" pitchFamily="18" charset="0"/>
              </a:rPr>
              <a:t>TP53</a:t>
            </a:r>
            <a:r>
              <a:rPr lang="sv-SE" kern="100" dirty="0">
                <a:effectLst/>
                <a:latin typeface="Arial" panose="020B0604020202020204" pitchFamily="34" charset="0"/>
                <a:ea typeface="Times New Roman" panose="02020603050405020304" pitchFamily="18" charset="0"/>
                <a:cs typeface="Times New Roman" panose="02020603050405020304" pitchFamily="18" charset="0"/>
              </a:rPr>
              <a:t>-mutation</a:t>
            </a:r>
          </a:p>
          <a:p>
            <a:pPr marL="0" indent="0">
              <a:lnSpc>
                <a:spcPct val="120000"/>
              </a:lnSpc>
              <a:spcAft>
                <a:spcPts val="600"/>
              </a:spcAft>
              <a:buNone/>
            </a:pPr>
            <a:r>
              <a:rPr lang="sv-SE" sz="2000" kern="100" dirty="0">
                <a:effectLst/>
                <a:latin typeface="Garamond" panose="02020404030301010803" pitchFamily="18" charset="0"/>
                <a:ea typeface="Calibri" panose="020F0502020204030204" pitchFamily="34" charset="0"/>
                <a:cs typeface="Arial" panose="020B0604020202020204" pitchFamily="34" charset="0"/>
              </a:rPr>
              <a:t>                              Kontinuerlig behandling med </a:t>
            </a:r>
            <a:r>
              <a:rPr lang="sv-SE" sz="2000" kern="100" dirty="0" err="1">
                <a:effectLst/>
                <a:latin typeface="Garamond" panose="02020404030301010803" pitchFamily="18" charset="0"/>
                <a:ea typeface="Calibri" panose="020F0502020204030204" pitchFamily="34" charset="0"/>
                <a:cs typeface="Arial" panose="020B0604020202020204" pitchFamily="34" charset="0"/>
              </a:rPr>
              <a:t>BTKi</a:t>
            </a:r>
            <a:r>
              <a:rPr lang="sv-SE" sz="2000" kern="100" dirty="0">
                <a:effectLst/>
                <a:latin typeface="Garamond" panose="02020404030301010803" pitchFamily="18" charset="0"/>
                <a:ea typeface="Calibri" panose="020F0502020204030204" pitchFamily="34" charset="0"/>
                <a:cs typeface="Arial" panose="020B0604020202020204" pitchFamily="34" charset="0"/>
              </a:rPr>
              <a:t> (+++) rekommenderas i första hand</a:t>
            </a:r>
          </a:p>
          <a:p>
            <a:pPr marL="0" indent="0">
              <a:lnSpc>
                <a:spcPct val="120000"/>
              </a:lnSpc>
              <a:spcAft>
                <a:spcPts val="600"/>
              </a:spcAft>
              <a:buNone/>
            </a:pPr>
            <a:r>
              <a:rPr lang="sv-SE" sz="2000" kern="100" dirty="0">
                <a:effectLst/>
                <a:latin typeface="Garamond" panose="02020404030301010803" pitchFamily="18" charset="0"/>
                <a:ea typeface="Calibri" panose="020F0502020204030204" pitchFamily="34" charset="0"/>
                <a:cs typeface="Arial" panose="020B0604020202020204" pitchFamily="34" charset="0"/>
              </a:rPr>
              <a:t>                              VO 12 månader (+++)</a:t>
            </a:r>
          </a:p>
          <a:p>
            <a:pPr marL="0" indent="0">
              <a:lnSpc>
                <a:spcPct val="120000"/>
              </a:lnSpc>
              <a:spcAft>
                <a:spcPts val="600"/>
              </a:spcAft>
              <a:buNone/>
            </a:pPr>
            <a:endParaRPr lang="sv-SE" sz="2000" kern="100" dirty="0">
              <a:latin typeface="Garamond" panose="02020404030301010803" pitchFamily="18" charset="0"/>
              <a:ea typeface="Calibri" panose="020F0502020204030204" pitchFamily="34" charset="0"/>
              <a:cs typeface="Arial" panose="020B0604020202020204" pitchFamily="34" charset="0"/>
            </a:endParaRPr>
          </a:p>
          <a:p>
            <a:pPr marL="0" indent="0">
              <a:lnSpc>
                <a:spcPct val="120000"/>
              </a:lnSpc>
              <a:spcAft>
                <a:spcPts val="600"/>
              </a:spcAft>
              <a:buNone/>
            </a:pPr>
            <a:r>
              <a:rPr lang="sv-SE" sz="2000" kern="100" dirty="0">
                <a:effectLst/>
                <a:latin typeface="Garamond" panose="02020404030301010803" pitchFamily="18" charset="0"/>
                <a:ea typeface="Calibri" panose="020F0502020204030204" pitchFamily="34" charset="0"/>
                <a:cs typeface="Arial" panose="020B0604020202020204" pitchFamily="34" charset="0"/>
              </a:rPr>
              <a:t>Ett helt peroralt och tidsbegränsat alternativ med kombinationen </a:t>
            </a:r>
            <a:r>
              <a:rPr lang="sv-SE" sz="2000" kern="100" dirty="0" err="1">
                <a:effectLst/>
                <a:latin typeface="Garamond" panose="02020404030301010803" pitchFamily="18" charset="0"/>
                <a:ea typeface="Calibri" panose="020F0502020204030204" pitchFamily="34" charset="0"/>
                <a:cs typeface="Arial" panose="020B0604020202020204" pitchFamily="34" charset="0"/>
              </a:rPr>
              <a:t>venetoklax</a:t>
            </a:r>
            <a:r>
              <a:rPr lang="sv-SE" sz="2000" kern="100" dirty="0">
                <a:effectLst/>
                <a:latin typeface="Garamond" panose="02020404030301010803" pitchFamily="18" charset="0"/>
                <a:ea typeface="Calibri" panose="020F0502020204030204" pitchFamily="34" charset="0"/>
                <a:cs typeface="Arial" panose="020B0604020202020204" pitchFamily="34" charset="0"/>
              </a:rPr>
              <a:t> plus </a:t>
            </a:r>
            <a:r>
              <a:rPr lang="sv-SE" sz="2000" kern="100" dirty="0" err="1">
                <a:effectLst/>
                <a:latin typeface="Garamond" panose="02020404030301010803" pitchFamily="18" charset="0"/>
                <a:ea typeface="Calibri" panose="020F0502020204030204" pitchFamily="34" charset="0"/>
                <a:cs typeface="Arial" panose="020B0604020202020204" pitchFamily="34" charset="0"/>
              </a:rPr>
              <a:t>ibrutinib</a:t>
            </a:r>
            <a:r>
              <a:rPr lang="sv-SE" sz="2000" kern="100" dirty="0">
                <a:effectLst/>
                <a:latin typeface="Garamond" panose="02020404030301010803" pitchFamily="18" charset="0"/>
                <a:ea typeface="Calibri" panose="020F0502020204030204" pitchFamily="34" charset="0"/>
                <a:cs typeface="Arial" panose="020B0604020202020204" pitchFamily="34" charset="0"/>
              </a:rPr>
              <a:t> är också godkänt. Då ger man först 3 månader </a:t>
            </a:r>
            <a:r>
              <a:rPr lang="sv-SE" sz="2000" kern="100" dirty="0" err="1">
                <a:effectLst/>
                <a:latin typeface="Garamond" panose="02020404030301010803" pitchFamily="18" charset="0"/>
                <a:ea typeface="Calibri" panose="020F0502020204030204" pitchFamily="34" charset="0"/>
                <a:cs typeface="Arial" panose="020B0604020202020204" pitchFamily="34" charset="0"/>
              </a:rPr>
              <a:t>ibrutinib</a:t>
            </a:r>
            <a:r>
              <a:rPr lang="sv-SE" sz="2000" kern="100" dirty="0">
                <a:effectLst/>
                <a:latin typeface="Garamond" panose="02020404030301010803" pitchFamily="18" charset="0"/>
                <a:ea typeface="Calibri" panose="020F0502020204030204" pitchFamily="34" charset="0"/>
                <a:cs typeface="Arial" panose="020B0604020202020204" pitchFamily="34" charset="0"/>
              </a:rPr>
              <a:t> och sedan tillägg i 12 månader med </a:t>
            </a:r>
            <a:r>
              <a:rPr lang="sv-SE" sz="2000" kern="100" dirty="0" err="1">
                <a:effectLst/>
                <a:latin typeface="Garamond" panose="02020404030301010803" pitchFamily="18" charset="0"/>
                <a:ea typeface="Calibri" panose="020F0502020204030204" pitchFamily="34" charset="0"/>
                <a:cs typeface="Arial" panose="020B0604020202020204" pitchFamily="34" charset="0"/>
              </a:rPr>
              <a:t>venetoklax</a:t>
            </a:r>
            <a:r>
              <a:rPr lang="sv-SE" sz="2000" kern="100" dirty="0">
                <a:effectLst/>
                <a:latin typeface="Garamond" panose="02020404030301010803" pitchFamily="18" charset="0"/>
                <a:ea typeface="Calibri" panose="020F0502020204030204" pitchFamily="34" charset="0"/>
                <a:cs typeface="Arial" panose="020B0604020202020204" pitchFamily="34" charset="0"/>
              </a:rPr>
              <a:t> som trappas upp.</a:t>
            </a:r>
          </a:p>
          <a:p>
            <a:pPr marL="0" indent="0">
              <a:buNone/>
            </a:pPr>
            <a:endParaRPr lang="sv-SE" dirty="0"/>
          </a:p>
        </p:txBody>
      </p:sp>
    </p:spTree>
    <p:extLst>
      <p:ext uri="{BB962C8B-B14F-4D97-AF65-F5344CB8AC3E}">
        <p14:creationId xmlns:p14="http://schemas.microsoft.com/office/powerpoint/2010/main" val="208155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24ECD362-DAC0-1303-D9F7-0379E160E8B3}"/>
              </a:ext>
            </a:extLst>
          </p:cNvPr>
          <p:cNvPicPr>
            <a:picLocks noGrp="1" noChangeAspect="1"/>
          </p:cNvPicPr>
          <p:nvPr>
            <p:ph idx="1"/>
          </p:nvPr>
        </p:nvPicPr>
        <p:blipFill>
          <a:blip r:embed="rId2"/>
          <a:stretch>
            <a:fillRect/>
          </a:stretch>
        </p:blipFill>
        <p:spPr>
          <a:xfrm>
            <a:off x="3396581" y="501512"/>
            <a:ext cx="5773796" cy="5854975"/>
          </a:xfrm>
          <a:prstGeom prst="rect">
            <a:avLst/>
          </a:prstGeom>
        </p:spPr>
      </p:pic>
    </p:spTree>
    <p:extLst>
      <p:ext uri="{BB962C8B-B14F-4D97-AF65-F5344CB8AC3E}">
        <p14:creationId xmlns:p14="http://schemas.microsoft.com/office/powerpoint/2010/main" val="54939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FF0D51E3-56AE-79B6-42F5-011F68AB3549}"/>
              </a:ext>
            </a:extLst>
          </p:cNvPr>
          <p:cNvPicPr>
            <a:picLocks noGrp="1" noChangeAspect="1"/>
          </p:cNvPicPr>
          <p:nvPr>
            <p:ph idx="1"/>
          </p:nvPr>
        </p:nvPicPr>
        <p:blipFill>
          <a:blip r:embed="rId2"/>
          <a:stretch>
            <a:fillRect/>
          </a:stretch>
        </p:blipFill>
        <p:spPr>
          <a:xfrm>
            <a:off x="2668555" y="524176"/>
            <a:ext cx="5572033" cy="5652787"/>
          </a:xfrm>
          <a:prstGeom prst="rect">
            <a:avLst/>
          </a:prstGeom>
        </p:spPr>
      </p:pic>
    </p:spTree>
    <p:extLst>
      <p:ext uri="{BB962C8B-B14F-4D97-AF65-F5344CB8AC3E}">
        <p14:creationId xmlns:p14="http://schemas.microsoft.com/office/powerpoint/2010/main" val="96782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C4F67A-5591-FDBF-B474-BCE9105980D0}"/>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760368B4-29B8-5CA3-FB71-F5BA898310B9}"/>
              </a:ext>
            </a:extLst>
          </p:cNvPr>
          <p:cNvSpPr>
            <a:spLocks noGrp="1"/>
          </p:cNvSpPr>
          <p:nvPr>
            <p:ph idx="1"/>
          </p:nvPr>
        </p:nvSpPr>
        <p:spPr/>
        <p:txBody>
          <a:bodyPr>
            <a:normAutofit fontScale="92500" lnSpcReduction="20000"/>
          </a:bodyPr>
          <a:lstStyle/>
          <a:p>
            <a:pPr marL="0" indent="0">
              <a:lnSpc>
                <a:spcPct val="107000"/>
              </a:lnSpc>
              <a:spcAft>
                <a:spcPts val="800"/>
              </a:spcAft>
              <a:buNone/>
            </a:pPr>
            <a:r>
              <a:rPr lang="en-US" sz="1800" kern="0" dirty="0">
                <a:effectLst/>
                <a:latin typeface="Aptos" panose="020B0004020202020204" pitchFamily="34" charset="0"/>
                <a:ea typeface="Aptos" panose="020B0004020202020204" pitchFamily="34" charset="0"/>
                <a:cs typeface="Helvetica" panose="020B0604020202020204" pitchFamily="34" charset="0"/>
              </a:rPr>
              <a:t>Ibrutinib was created by scientists at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2" tooltip="Celera Genomics"/>
              </a:rPr>
              <a:t>Celera Genomics</a:t>
            </a:r>
            <a:r>
              <a:rPr lang="en-US" sz="1800" kern="0" dirty="0">
                <a:effectLst/>
                <a:latin typeface="Aptos" panose="020B0004020202020204" pitchFamily="34" charset="0"/>
                <a:ea typeface="Aptos" panose="020B0004020202020204" pitchFamily="34" charset="0"/>
                <a:cs typeface="Helvetica" panose="020B0604020202020204" pitchFamily="34" charset="0"/>
              </a:rPr>
              <a:t> as a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3" tooltip="Reagent"/>
              </a:rPr>
              <a:t>tool compound</a:t>
            </a:r>
            <a:r>
              <a:rPr lang="en-US" sz="1800" kern="0" dirty="0">
                <a:effectLst/>
                <a:latin typeface="Aptos" panose="020B0004020202020204" pitchFamily="34" charset="0"/>
                <a:ea typeface="Aptos" panose="020B0004020202020204" pitchFamily="34" charset="0"/>
                <a:cs typeface="Helvetica" panose="020B0604020202020204" pitchFamily="34" charset="0"/>
              </a:rPr>
              <a:t> for studying BTK function; it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4" tooltip="Targeted covalent inhibitor"/>
              </a:rPr>
              <a:t>covalently binds its target</a:t>
            </a:r>
            <a:r>
              <a:rPr lang="en-US" sz="1800" kern="0" dirty="0">
                <a:effectLst/>
                <a:latin typeface="Aptos" panose="020B0004020202020204" pitchFamily="34" charset="0"/>
                <a:ea typeface="Aptos" panose="020B0004020202020204" pitchFamily="34" charset="0"/>
                <a:cs typeface="Helvetica" panose="020B0604020202020204" pitchFamily="34" charset="0"/>
              </a:rPr>
              <a:t> which is ideal for a reagent but generally not considered ideal for drugs.</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5"/>
              </a:rPr>
              <a:t>[21]</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0" dirty="0">
                <a:effectLst/>
                <a:latin typeface="Aptos" panose="020B0004020202020204" pitchFamily="34" charset="0"/>
                <a:ea typeface="Aptos" panose="020B0004020202020204" pitchFamily="34" charset="0"/>
                <a:cs typeface="Helvetica" panose="020B0604020202020204" pitchFamily="34" charset="0"/>
              </a:rPr>
              <a:t>In 2006, in the course of acquiring an HDAC-focused program from Celera after its own initial discovery program had failed,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6" tooltip="Pharmacyclics"/>
              </a:rPr>
              <a:t>Pharmacyclics</a:t>
            </a:r>
            <a:r>
              <a:rPr lang="en-US" sz="1800" kern="0" dirty="0">
                <a:effectLst/>
                <a:latin typeface="Aptos" panose="020B0004020202020204" pitchFamily="34" charset="0"/>
                <a:ea typeface="Aptos" panose="020B0004020202020204" pitchFamily="34" charset="0"/>
                <a:cs typeface="Helvetica" panose="020B0604020202020204" pitchFamily="34" charset="0"/>
              </a:rPr>
              <a:t> also picked up Celera's small molecule BTK inhibitor discovery program for </a:t>
            </a:r>
            <a:r>
              <a:rPr lang="en-US" sz="1800" kern="0" dirty="0">
                <a:solidFill>
                  <a:srgbClr val="FF0000"/>
                </a:solidFill>
                <a:effectLst/>
                <a:latin typeface="Aptos" panose="020B0004020202020204" pitchFamily="34" charset="0"/>
                <a:ea typeface="Aptos" panose="020B0004020202020204" pitchFamily="34" charset="0"/>
                <a:cs typeface="Helvetica" panose="020B0604020202020204" pitchFamily="34" charset="0"/>
              </a:rPr>
              <a:t>$2M </a:t>
            </a:r>
            <a:r>
              <a:rPr lang="en-US" sz="1800" kern="0" dirty="0">
                <a:effectLst/>
                <a:latin typeface="Aptos" panose="020B0004020202020204" pitchFamily="34" charset="0"/>
                <a:ea typeface="Aptos" panose="020B0004020202020204" pitchFamily="34" charset="0"/>
                <a:cs typeface="Helvetica" panose="020B0604020202020204" pitchFamily="34" charset="0"/>
              </a:rPr>
              <a:t>in cash and $1M in stock and named the tool compound PCI-32765.</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5"/>
              </a:rPr>
              <a:t>[21]</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7"/>
              </a:rPr>
              <a:t>[22]</a:t>
            </a:r>
            <a:r>
              <a:rPr lang="en-US" sz="1800" kern="0" dirty="0">
                <a:effectLst/>
                <a:latin typeface="Aptos" panose="020B0004020202020204" pitchFamily="34" charset="0"/>
                <a:ea typeface="Aptos" panose="020B0004020202020204" pitchFamily="34" charset="0"/>
                <a:cs typeface="Helvetica" panose="020B0604020202020204" pitchFamily="34" charset="0"/>
              </a:rPr>
              <a:t> In 2011 after the drug had completed Phase II trials,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8" tooltip="Johnson &amp; Johnson"/>
              </a:rPr>
              <a:t>Johnson &amp; Johnson</a:t>
            </a:r>
            <a:r>
              <a:rPr lang="en-US" sz="1800" kern="0" dirty="0">
                <a:effectLst/>
                <a:latin typeface="Aptos" panose="020B0004020202020204" pitchFamily="34" charset="0"/>
                <a:ea typeface="Aptos" panose="020B0004020202020204" pitchFamily="34" charset="0"/>
                <a:cs typeface="Helvetica" panose="020B0604020202020204" pitchFamily="34" charset="0"/>
              </a:rPr>
              <a:t> and Pharmacyclics agreed to co-develop the drug, and J&amp;J paid Pharmacyclics </a:t>
            </a:r>
            <a:r>
              <a:rPr lang="en-US" sz="1800" kern="0" dirty="0">
                <a:solidFill>
                  <a:srgbClr val="FF0000"/>
                </a:solidFill>
                <a:effectLst/>
                <a:latin typeface="Aptos" panose="020B0004020202020204" pitchFamily="34" charset="0"/>
                <a:ea typeface="Aptos" panose="020B0004020202020204" pitchFamily="34" charset="0"/>
                <a:cs typeface="Helvetica" panose="020B0604020202020204" pitchFamily="34" charset="0"/>
              </a:rPr>
              <a:t>$150 million </a:t>
            </a:r>
            <a:r>
              <a:rPr lang="en-US" sz="1800" kern="0" dirty="0">
                <a:effectLst/>
                <a:latin typeface="Aptos" panose="020B0004020202020204" pitchFamily="34" charset="0"/>
                <a:ea typeface="Aptos" panose="020B0004020202020204" pitchFamily="34" charset="0"/>
                <a:cs typeface="Helvetica" panose="020B0604020202020204" pitchFamily="34" charset="0"/>
              </a:rPr>
              <a:t>upfront and $825 million in milestones.</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9"/>
              </a:rPr>
              <a:t>[23]</a:t>
            </a:r>
            <a:r>
              <a:rPr lang="en-US" sz="1800" kern="0" dirty="0">
                <a:effectLst/>
                <a:latin typeface="Aptos" panose="020B0004020202020204" pitchFamily="34" charset="0"/>
                <a:ea typeface="Aptos" panose="020B0004020202020204" pitchFamily="34" charset="0"/>
                <a:cs typeface="Helvetica" panose="020B0604020202020204" pitchFamily="34" charset="0"/>
              </a:rPr>
              <a:t> Pharmacyclics was acquired by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0" tooltip="AbbVie"/>
              </a:rPr>
              <a:t>AbbVie</a:t>
            </a:r>
            <a:r>
              <a:rPr lang="en-US" sz="1800" kern="0" dirty="0">
                <a:effectLst/>
                <a:latin typeface="Aptos" panose="020B0004020202020204" pitchFamily="34" charset="0"/>
                <a:ea typeface="Aptos" panose="020B0004020202020204" pitchFamily="34" charset="0"/>
                <a:cs typeface="Helvetica" panose="020B0604020202020204" pitchFamily="34" charset="0"/>
              </a:rPr>
              <a:t> in May 2015, and </a:t>
            </a:r>
            <a:r>
              <a:rPr lang="en-US" sz="1800" kern="0" dirty="0" err="1">
                <a:effectLst/>
                <a:latin typeface="Aptos" panose="020B0004020202020204" pitchFamily="34" charset="0"/>
                <a:ea typeface="Aptos" panose="020B0004020202020204" pitchFamily="34" charset="0"/>
                <a:cs typeface="Helvetica" panose="020B0604020202020204" pitchFamily="34" charset="0"/>
              </a:rPr>
              <a:t>Abbvie</a:t>
            </a:r>
            <a:r>
              <a:rPr lang="en-US" sz="1800" kern="0" dirty="0">
                <a:effectLst/>
                <a:latin typeface="Aptos" panose="020B0004020202020204" pitchFamily="34" charset="0"/>
                <a:ea typeface="Aptos" panose="020B0004020202020204" pitchFamily="34" charset="0"/>
                <a:cs typeface="Helvetica" panose="020B0604020202020204" pitchFamily="34" charset="0"/>
              </a:rPr>
              <a:t> projected global sales of US$1 billion in 2016 and </a:t>
            </a:r>
            <a:r>
              <a:rPr lang="en-US" sz="1800" kern="0" dirty="0">
                <a:solidFill>
                  <a:srgbClr val="FF0000"/>
                </a:solidFill>
                <a:effectLst/>
                <a:latin typeface="Aptos" panose="020B0004020202020204" pitchFamily="34" charset="0"/>
                <a:ea typeface="Aptos" panose="020B0004020202020204" pitchFamily="34" charset="0"/>
                <a:cs typeface="Helvetica" panose="020B0604020202020204" pitchFamily="34" charset="0"/>
              </a:rPr>
              <a:t>$5 billion </a:t>
            </a:r>
            <a:r>
              <a:rPr lang="en-US" sz="1800" kern="0" dirty="0">
                <a:effectLst/>
                <a:latin typeface="Aptos" panose="020B0004020202020204" pitchFamily="34" charset="0"/>
                <a:ea typeface="Aptos" panose="020B0004020202020204" pitchFamily="34" charset="0"/>
                <a:cs typeface="Helvetica" panose="020B0604020202020204" pitchFamily="34" charset="0"/>
              </a:rPr>
              <a:t>in 2020.</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1"/>
              </a:rPr>
              <a:t>[24]</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0" dirty="0">
                <a:effectLst/>
                <a:latin typeface="Aptos" panose="020B0004020202020204" pitchFamily="34" charset="0"/>
                <a:ea typeface="Aptos" panose="020B0004020202020204" pitchFamily="34" charset="0"/>
                <a:cs typeface="Helvetica" panose="020B0604020202020204" pitchFamily="34" charset="0"/>
              </a:rPr>
              <a:t>It was approved by the US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2" tooltip="Food and Drug Administration"/>
              </a:rPr>
              <a:t>Food and Drug Administration</a:t>
            </a:r>
            <a:r>
              <a:rPr lang="en-US" sz="1800" kern="0" dirty="0">
                <a:effectLst/>
                <a:latin typeface="Aptos" panose="020B0004020202020204" pitchFamily="34" charset="0"/>
                <a:ea typeface="Aptos" panose="020B0004020202020204" pitchFamily="34" charset="0"/>
                <a:cs typeface="Helvetica" panose="020B0604020202020204" pitchFamily="34" charset="0"/>
              </a:rPr>
              <a:t> (FDA) in November 2013, for the treatment of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3" tooltip="Mantle cell lymphoma"/>
              </a:rPr>
              <a:t>mantle cell lymphoma</a:t>
            </a:r>
            <a:r>
              <a:rPr lang="en-US" sz="1800" kern="0" dirty="0">
                <a:effectLst/>
                <a:latin typeface="Aptos" panose="020B0004020202020204" pitchFamily="34" charset="0"/>
                <a:ea typeface="Aptos" panose="020B0004020202020204" pitchFamily="34" charset="0"/>
                <a:cs typeface="Helvetica" panose="020B0604020202020204" pitchFamily="34" charset="0"/>
              </a:rPr>
              <a:t>.</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4"/>
              </a:rPr>
              <a:t>[10]</a:t>
            </a:r>
            <a:r>
              <a:rPr lang="en-US" sz="1800" kern="0" dirty="0">
                <a:effectLst/>
                <a:latin typeface="Aptos" panose="020B0004020202020204" pitchFamily="34" charset="0"/>
                <a:ea typeface="Aptos" panose="020B0004020202020204" pitchFamily="34" charset="0"/>
                <a:cs typeface="Helvetica" panose="020B0604020202020204" pitchFamily="34" charset="0"/>
              </a:rPr>
              <a:t> In February 2014, the FDA expanded the approved use of ibrutinib to chronic lymphocytic leukemia (CLL).</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5"/>
              </a:rPr>
              <a:t>[25]</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6"/>
              </a:rPr>
              <a:t>[26]</a:t>
            </a:r>
            <a:r>
              <a:rPr lang="en-US" sz="1800" kern="0" dirty="0">
                <a:effectLst/>
                <a:latin typeface="Aptos" panose="020B0004020202020204" pitchFamily="34" charset="0"/>
                <a:ea typeface="Aptos" panose="020B0004020202020204" pitchFamily="34" charset="0"/>
                <a:cs typeface="Helvetica" panose="020B0604020202020204" pitchFamily="34" charset="0"/>
              </a:rPr>
              <a:t> It was approved for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7" tooltip="Waldenström's macroglobulinemia"/>
              </a:rPr>
              <a:t>Waldenström's macroglobulinemia</a:t>
            </a:r>
            <a:r>
              <a:rPr lang="en-US" sz="1800" kern="0" dirty="0">
                <a:effectLst/>
                <a:latin typeface="Aptos" panose="020B0004020202020204" pitchFamily="34" charset="0"/>
                <a:ea typeface="Aptos" panose="020B0004020202020204" pitchFamily="34" charset="0"/>
                <a:cs typeface="Helvetica" panose="020B0604020202020204" pitchFamily="34" charset="0"/>
              </a:rPr>
              <a:t> in 2015.</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8"/>
              </a:rPr>
              <a:t>[11]</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9"/>
              </a:rPr>
              <a:t>[27]</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0" dirty="0">
                <a:effectLst/>
                <a:latin typeface="Aptos" panose="020B0004020202020204" pitchFamily="34" charset="0"/>
                <a:ea typeface="Aptos" panose="020B0004020202020204" pitchFamily="34" charset="0"/>
                <a:cs typeface="Helvetica" panose="020B0604020202020204" pitchFamily="34" charset="0"/>
              </a:rPr>
              <a:t>In March 2015, Pharmacyclics and </a:t>
            </a:r>
            <a:r>
              <a:rPr lang="en-US" sz="1800" u="sng" kern="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10" tooltip="AbbVie"/>
              </a:rPr>
              <a:t>AbbVie</a:t>
            </a:r>
            <a:r>
              <a:rPr lang="en-US" sz="1800" kern="0" dirty="0">
                <a:effectLst/>
                <a:latin typeface="Aptos" panose="020B0004020202020204" pitchFamily="34" charset="0"/>
                <a:ea typeface="Aptos" panose="020B0004020202020204" pitchFamily="34" charset="0"/>
                <a:cs typeface="Helvetica" panose="020B0604020202020204" pitchFamily="34" charset="0"/>
              </a:rPr>
              <a:t> agreed that </a:t>
            </a:r>
            <a:r>
              <a:rPr lang="en-US" sz="1800" kern="0" dirty="0" err="1">
                <a:effectLst/>
                <a:latin typeface="Aptos" panose="020B0004020202020204" pitchFamily="34" charset="0"/>
                <a:ea typeface="Aptos" panose="020B0004020202020204" pitchFamily="34" charset="0"/>
                <a:cs typeface="Helvetica" panose="020B0604020202020204" pitchFamily="34" charset="0"/>
              </a:rPr>
              <a:t>Abbvie</a:t>
            </a:r>
            <a:r>
              <a:rPr lang="en-US" sz="1800" kern="0" dirty="0">
                <a:effectLst/>
                <a:latin typeface="Aptos" panose="020B0004020202020204" pitchFamily="34" charset="0"/>
                <a:ea typeface="Aptos" panose="020B0004020202020204" pitchFamily="34" charset="0"/>
                <a:cs typeface="Helvetica" panose="020B0604020202020204" pitchFamily="34" charset="0"/>
              </a:rPr>
              <a:t> would acquire Pharmacyclics for </a:t>
            </a:r>
            <a:r>
              <a:rPr lang="en-US" sz="1800" kern="0" dirty="0">
                <a:solidFill>
                  <a:srgbClr val="FF0000"/>
                </a:solidFill>
                <a:effectLst/>
                <a:latin typeface="Aptos" panose="020B0004020202020204" pitchFamily="34" charset="0"/>
                <a:ea typeface="Aptos" panose="020B0004020202020204" pitchFamily="34" charset="0"/>
                <a:cs typeface="Helvetica" panose="020B0604020202020204" pitchFamily="34" charset="0"/>
              </a:rPr>
              <a:t>$21 billion</a:t>
            </a:r>
            <a:r>
              <a:rPr lang="en-US" sz="1800" kern="0" dirty="0">
                <a:effectLst/>
                <a:latin typeface="Aptos" panose="020B0004020202020204" pitchFamily="34" charset="0"/>
                <a:ea typeface="Aptos" panose="020B0004020202020204" pitchFamily="34" charset="0"/>
                <a:cs typeface="Helvetica" panose="020B0604020202020204" pitchFamily="34" charset="0"/>
              </a:rPr>
              <a:t>;</a:t>
            </a:r>
            <a:r>
              <a:rPr lang="en-US"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20"/>
              </a:rPr>
              <a:t>[28]</a:t>
            </a:r>
            <a:r>
              <a:rPr lang="en-US" sz="1800" kern="0" dirty="0">
                <a:effectLst/>
                <a:latin typeface="Aptos" panose="020B0004020202020204" pitchFamily="34" charset="0"/>
                <a:ea typeface="Aptos" panose="020B0004020202020204" pitchFamily="34" charset="0"/>
                <a:cs typeface="Helvetica" panose="020B0604020202020204" pitchFamily="34" charset="0"/>
              </a:rPr>
              <a:t> the deal was completed that May.</a:t>
            </a:r>
            <a:r>
              <a:rPr lang="sv-SE" sz="1800" u="sng" kern="0" baseline="30000" dirty="0">
                <a:solidFill>
                  <a:srgbClr val="467886"/>
                </a:solidFill>
                <a:effectLst/>
                <a:latin typeface="Aptos" panose="020B0004020202020204" pitchFamily="34" charset="0"/>
                <a:ea typeface="Aptos" panose="020B0004020202020204" pitchFamily="34" charset="0"/>
                <a:cs typeface="Helvetica" panose="020B0604020202020204" pitchFamily="34" charset="0"/>
                <a:hlinkClick r:id="rId21"/>
              </a:rPr>
              <a:t>[29]</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800" kern="0" dirty="0">
                <a:effectLst/>
                <a:latin typeface="Aptos" panose="020B0004020202020204" pitchFamily="34" charset="0"/>
                <a:ea typeface="Aptos" panose="020B0004020202020204" pitchFamily="34" charset="0"/>
                <a:cs typeface="Helvetica" panose="020B0604020202020204" pitchFamily="34"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4039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45C28E8-BBAF-B2A1-2777-103BDC42A3E0}"/>
              </a:ext>
            </a:extLst>
          </p:cNvPr>
          <p:cNvPicPr>
            <a:picLocks noChangeAspect="1"/>
          </p:cNvPicPr>
          <p:nvPr/>
        </p:nvPicPr>
        <p:blipFill>
          <a:blip r:embed="rId2"/>
          <a:stretch>
            <a:fillRect/>
          </a:stretch>
        </p:blipFill>
        <p:spPr>
          <a:xfrm>
            <a:off x="8575431" y="430057"/>
            <a:ext cx="3083169" cy="3083169"/>
          </a:xfrm>
          <a:prstGeom prst="rect">
            <a:avLst/>
          </a:prstGeom>
        </p:spPr>
      </p:pic>
      <p:sp>
        <p:nvSpPr>
          <p:cNvPr id="2" name="Rubrik 1">
            <a:extLst>
              <a:ext uri="{FF2B5EF4-FFF2-40B4-BE49-F238E27FC236}">
                <a16:creationId xmlns:a16="http://schemas.microsoft.com/office/drawing/2014/main" id="{5576946E-6EA1-7E6A-92D2-03532EABAB33}"/>
              </a:ext>
            </a:extLst>
          </p:cNvPr>
          <p:cNvSpPr>
            <a:spLocks noGrp="1"/>
          </p:cNvSpPr>
          <p:nvPr>
            <p:ph type="title"/>
          </p:nvPr>
        </p:nvSpPr>
        <p:spPr/>
        <p:txBody>
          <a:bodyPr/>
          <a:lstStyle/>
          <a:p>
            <a:r>
              <a:rPr lang="sv-SE" dirty="0"/>
              <a:t>Biverkningar</a:t>
            </a:r>
          </a:p>
        </p:txBody>
      </p:sp>
      <p:sp>
        <p:nvSpPr>
          <p:cNvPr id="3" name="Platshållare för innehåll 2">
            <a:extLst>
              <a:ext uri="{FF2B5EF4-FFF2-40B4-BE49-F238E27FC236}">
                <a16:creationId xmlns:a16="http://schemas.microsoft.com/office/drawing/2014/main" id="{F253979D-961E-9859-8001-8A99B760C66D}"/>
              </a:ext>
            </a:extLst>
          </p:cNvPr>
          <p:cNvSpPr>
            <a:spLocks noGrp="1"/>
          </p:cNvSpPr>
          <p:nvPr>
            <p:ph idx="1"/>
          </p:nvPr>
        </p:nvSpPr>
        <p:spPr>
          <a:xfrm>
            <a:off x="838200" y="1825625"/>
            <a:ext cx="8279423" cy="4351338"/>
          </a:xfrm>
        </p:spPr>
        <p:txBody>
          <a:bodyPr/>
          <a:lstStyle/>
          <a:p>
            <a:pPr marL="0" indent="0">
              <a:buNone/>
            </a:pPr>
            <a:r>
              <a:rPr lang="sv-SE" dirty="0"/>
              <a:t>BTK-hämmare:  </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Ökad risk för förmaksflimmer, hypertoni och även sällsynta fall av </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ventrikulära</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arytmier. Detta sannolikt orsakat av så kallade ”off-</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target</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”-effekter på andra </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tyrosinkinaser</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såsom TEC- och HER-</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kinaser</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t>
            </a:r>
          </a:p>
          <a:p>
            <a:pPr marL="0" indent="0">
              <a:buNone/>
            </a:pPr>
            <a:endParaRPr lang="sv-SE" altLang="sv-SE" dirty="0">
              <a:latin typeface="Garamond" panose="02020404030301010803" pitchFamily="18" charset="0"/>
              <a:ea typeface="Calibri" panose="020F0502020204030204" pitchFamily="34" charset="0"/>
              <a:cs typeface="Arial" panose="020B0604020202020204" pitchFamily="34" charset="0"/>
            </a:endParaRPr>
          </a:p>
          <a:p>
            <a:pPr marL="0" indent="0">
              <a:buNone/>
            </a:pP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Lägre risk för hypertoni av </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akalabrutinib</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jämfört med </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ibrutinib</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och </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zanubrutinib</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Förmaksflimmer lägre risk med </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akalabrutinib</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och </a:t>
            </a:r>
            <a:r>
              <a:rPr kumimoji="0" lang="sv-SE" altLang="sv-SE" sz="2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zanubrutinib</a:t>
            </a:r>
            <a:r>
              <a:rPr kumimoji="0" lang="sv-SE" altLang="sv-SE" sz="2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a:t>
            </a:r>
          </a:p>
          <a:p>
            <a:pPr marL="0" indent="0">
              <a:buNone/>
            </a:pPr>
            <a:endParaRPr kumimoji="0" lang="sv-SE" altLang="sv-SE" sz="4000" b="0" i="0" u="none" strike="noStrike" cap="none" normalizeH="0" baseline="0" dirty="0">
              <a:ln>
                <a:noFill/>
              </a:ln>
              <a:solidFill>
                <a:schemeClr val="tx1"/>
              </a:solidFill>
              <a:effectLst/>
              <a:latin typeface="Arial" panose="020B0604020202020204" pitchFamily="34" charset="0"/>
            </a:endParaRPr>
          </a:p>
          <a:p>
            <a:pPr marL="0" indent="0">
              <a:buNone/>
            </a:pPr>
            <a:endParaRPr lang="sv-SE" dirty="0"/>
          </a:p>
          <a:p>
            <a:endParaRPr lang="sv-SE" dirty="0"/>
          </a:p>
        </p:txBody>
      </p:sp>
      <p:pic>
        <p:nvPicPr>
          <p:cNvPr id="8" name="Bildobjekt 7">
            <a:extLst>
              <a:ext uri="{FF2B5EF4-FFF2-40B4-BE49-F238E27FC236}">
                <a16:creationId xmlns:a16="http://schemas.microsoft.com/office/drawing/2014/main" id="{26ADEC78-779B-FBCD-C141-05A02D7786B3}"/>
              </a:ext>
            </a:extLst>
          </p:cNvPr>
          <p:cNvPicPr>
            <a:picLocks noChangeAspect="1"/>
          </p:cNvPicPr>
          <p:nvPr/>
        </p:nvPicPr>
        <p:blipFill>
          <a:blip r:embed="rId3"/>
          <a:stretch>
            <a:fillRect/>
          </a:stretch>
        </p:blipFill>
        <p:spPr>
          <a:xfrm>
            <a:off x="8659486" y="4387556"/>
            <a:ext cx="2915057" cy="2105319"/>
          </a:xfrm>
          <a:prstGeom prst="rect">
            <a:avLst/>
          </a:prstGeom>
        </p:spPr>
      </p:pic>
    </p:spTree>
    <p:extLst>
      <p:ext uri="{BB962C8B-B14F-4D97-AF65-F5344CB8AC3E}">
        <p14:creationId xmlns:p14="http://schemas.microsoft.com/office/powerpoint/2010/main" val="250120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268E1F0-A8D0-F198-3300-8918EED7EDC5}"/>
              </a:ext>
            </a:extLst>
          </p:cNvPr>
          <p:cNvPicPr>
            <a:picLocks noChangeAspect="1"/>
          </p:cNvPicPr>
          <p:nvPr/>
        </p:nvPicPr>
        <p:blipFill rotWithShape="1">
          <a:blip r:embed="rId2"/>
          <a:srcRect r="1924" b="7400"/>
          <a:stretch/>
        </p:blipFill>
        <p:spPr>
          <a:xfrm>
            <a:off x="6321981" y="1474237"/>
            <a:ext cx="5537709" cy="4320073"/>
          </a:xfrm>
          <a:prstGeom prst="rect">
            <a:avLst/>
          </a:prstGeom>
        </p:spPr>
      </p:pic>
      <p:sp>
        <p:nvSpPr>
          <p:cNvPr id="4" name="Rectangle 1">
            <a:extLst>
              <a:ext uri="{FF2B5EF4-FFF2-40B4-BE49-F238E27FC236}">
                <a16:creationId xmlns:a16="http://schemas.microsoft.com/office/drawing/2014/main" id="{32410BEE-DEE7-73E2-EDCB-758134DEF90F}"/>
              </a:ext>
            </a:extLst>
          </p:cNvPr>
          <p:cNvSpPr>
            <a:spLocks noChangeArrowheads="1"/>
          </p:cNvSpPr>
          <p:nvPr/>
        </p:nvSpPr>
        <p:spPr bwMode="auto">
          <a:xfrm>
            <a:off x="1050767" y="682862"/>
            <a:ext cx="5646361"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BTK- </a:t>
            </a:r>
            <a:r>
              <a:rPr kumimoji="0" lang="sv-SE" altLang="sv-SE" sz="2000" b="0" i="0"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hämmare</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orsakar inhibering av kollageninducerad trombocytaggregation. Blödningsrisken är störst under första tiden av behandlingen</a:t>
            </a:r>
            <a:r>
              <a:rPr lang="sv-SE" altLang="sv-SE" sz="2000" dirty="0">
                <a:latin typeface="Garamond" panose="02020404030301010803" pitchFamily="18" charset="0"/>
                <a:ea typeface="Calibri" panose="020F0502020204030204" pitchFamily="34" charset="0"/>
                <a:cs typeface="Arial" panose="020B0604020202020204" pitchFamily="34" charset="0"/>
              </a:rPr>
              <a:t>, </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sannolikt beroende av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trombocytopeni</a:t>
            </a:r>
            <a:r>
              <a:rPr lang="sv-SE" altLang="sv-SE" sz="2000" dirty="0">
                <a:latin typeface="Garamond" panose="02020404030301010803" pitchFamily="18" charset="0"/>
                <a:ea typeface="Calibri" panose="020F0502020204030204" pitchFamily="34" charset="0"/>
                <a:cs typeface="Arial" panose="020B0604020202020204" pitchFamily="34" charset="0"/>
              </a:rPr>
              <a:t> och </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annan sjukdomsorsakad blödningsbenägenhet.</a:t>
            </a:r>
            <a:endParaRPr kumimoji="0" lang="sv-SE" altLang="sv-SE" sz="20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Mildare blödningssymtom (främst hudblödningar) ses hos upp till 40 % av patienterna medan allvarligare blödning är ovanligare (1–4 %). Risken för allvarlig blödning skilja sig inte åt mellan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ibrutinib</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akalabrutinib</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och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zanubrutinib</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 </a:t>
            </a:r>
            <a:r>
              <a:rPr lang="sv-SE" altLang="sv-SE" sz="2000" dirty="0">
                <a:latin typeface="Garamond" panose="02020404030301010803" pitchFamily="18" charset="0"/>
                <a:ea typeface="Calibri" panose="020F0502020204030204" pitchFamily="34" charset="0"/>
                <a:cs typeface="Arial" panose="020B0604020202020204" pitchFamily="34" charset="0"/>
              </a:rPr>
              <a:t>B</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ehandling med kombinationen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warfarin</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och BTK-hämmare anses inte lämplig</a:t>
            </a:r>
            <a:r>
              <a:rPr lang="sv-SE" altLang="sv-SE" sz="2000" dirty="0">
                <a:latin typeface="Garamond" panose="02020404030301010803" pitchFamily="18" charset="0"/>
                <a:ea typeface="Calibri" panose="020F0502020204030204" pitchFamily="34" charset="0"/>
                <a:cs typeface="Arial" panose="020B0604020202020204" pitchFamily="34" charset="0"/>
              </a:rPr>
              <a:t>.</a:t>
            </a:r>
            <a:endParaRPr kumimoji="0" lang="sv-SE" altLang="sv-SE" sz="20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DOAKs</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kan användas med BTK-hämmare</a:t>
            </a:r>
            <a:r>
              <a:rPr lang="sv-SE" altLang="sv-SE" sz="2000" dirty="0">
                <a:latin typeface="Garamond" panose="02020404030301010803" pitchFamily="18" charset="0"/>
                <a:ea typeface="Calibri" panose="020F0502020204030204" pitchFamily="34" charset="0"/>
                <a:cs typeface="Arial" panose="020B0604020202020204" pitchFamily="34" charset="0"/>
              </a:rPr>
              <a:t> </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och interaktionsriskerna är små för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apixaban</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eliquis</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och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rivaroxaban</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Xarelto</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men högre för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dabigatran</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t>
            </a:r>
            <a:r>
              <a:rPr kumimoji="0" lang="sv-SE" altLang="sv-SE" sz="20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Pradaxa</a:t>
            </a:r>
            <a:r>
              <a:rPr kumimoji="0" lang="sv-SE" altLang="sv-SE" sz="20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Interaktion vid behandling med lågmolekylärt heparin har inte setts.</a:t>
            </a:r>
            <a:endParaRPr kumimoji="0" lang="sv-SE" altLang="sv-SE" sz="20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C2CC5AA-C9A2-8F31-1DD4-D66284383D8D}"/>
              </a:ext>
            </a:extLst>
          </p:cNvPr>
          <p:cNvSpPr>
            <a:spLocks noChangeArrowheads="1"/>
          </p:cNvSpPr>
          <p:nvPr/>
        </p:nvSpPr>
        <p:spPr bwMode="auto">
          <a:xfrm>
            <a:off x="0" y="355828"/>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t>
            </a:r>
            <a:endParaRPr kumimoji="0" lang="en-US"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568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003ECD9-4FA9-947A-8EB3-D30B3532AF91}"/>
              </a:ext>
            </a:extLst>
          </p:cNvPr>
          <p:cNvSpPr>
            <a:spLocks noGrp="1"/>
          </p:cNvSpPr>
          <p:nvPr>
            <p:ph idx="1"/>
          </p:nvPr>
        </p:nvSpPr>
        <p:spPr>
          <a:xfrm>
            <a:off x="5243609" y="417933"/>
            <a:ext cx="6279698" cy="5635101"/>
          </a:xfrm>
        </p:spPr>
        <p:txBody>
          <a:bodyPr/>
          <a:lstStyle/>
          <a:p>
            <a:pPr marL="0" indent="0">
              <a:buNone/>
            </a:pPr>
            <a:endParaRPr lang="sv-SE" sz="1200" b="0" i="0" dirty="0">
              <a:solidFill>
                <a:srgbClr val="212121"/>
              </a:solidFill>
              <a:effectLst/>
              <a:highlight>
                <a:srgbClr val="FFFFFF"/>
              </a:highlight>
              <a:latin typeface="Source Serif Pro" panose="020F0502020204030204" pitchFamily="18" charset="0"/>
            </a:endParaRPr>
          </a:p>
          <a:p>
            <a:pPr marL="0" indent="0">
              <a:buNone/>
            </a:pPr>
            <a:endParaRPr lang="sv-SE" sz="1200" dirty="0">
              <a:solidFill>
                <a:srgbClr val="212121"/>
              </a:solidFill>
              <a:highlight>
                <a:srgbClr val="FFFFFF"/>
              </a:highlight>
              <a:latin typeface="Source Serif Pro" panose="020F0502020204030204" pitchFamily="18" charset="0"/>
            </a:endParaRPr>
          </a:p>
          <a:p>
            <a:pPr marL="0" indent="0">
              <a:buNone/>
            </a:pPr>
            <a:r>
              <a:rPr lang="sv-SE" sz="1800" b="0" i="0" dirty="0">
                <a:solidFill>
                  <a:srgbClr val="212121"/>
                </a:solidFill>
                <a:effectLst/>
                <a:highlight>
                  <a:srgbClr val="FFFFFF"/>
                </a:highlight>
              </a:rPr>
              <a:t>Medianåldern vid diagnos för patienter med KLL är 72 år. Tjugofem procent av patienterna är under 65 år och en tiondel av patienterna är under 55 år vid diagnos. Sjukdomen är vanligare hos män än hos kvinnor med ett förhållande 1,6:1.</a:t>
            </a:r>
            <a:endParaRPr lang="sv-SE" sz="1800" kern="100" dirty="0">
              <a:effectLst/>
              <a:ea typeface="Aptos" panose="020B0004020202020204" pitchFamily="34" charset="0"/>
              <a:cs typeface="Times New Roman" panose="02020603050405020304" pitchFamily="18" charset="0"/>
            </a:endParaRPr>
          </a:p>
          <a:p>
            <a:pPr marL="0" indent="0">
              <a:buNone/>
            </a:pPr>
            <a:r>
              <a:rPr lang="sv-SE" sz="1800" dirty="0"/>
              <a:t>Incidensen är f.n. cirka 550–600 nydiagnostiserade KLL‑fall per år</a:t>
            </a:r>
          </a:p>
          <a:p>
            <a:pPr marL="0" indent="0">
              <a:buNone/>
            </a:pPr>
            <a:r>
              <a:rPr lang="sv-SE" sz="1800" dirty="0"/>
              <a:t>Vid diagnos är cirka 85 % av patienterna inte behandlingskrävande. Över tid utvecklar dock cirka 2/3 av alla patienter behandlingsbehov, med medianålder 75 år vid behandlingsstart.</a:t>
            </a:r>
          </a:p>
        </p:txBody>
      </p:sp>
      <p:pic>
        <p:nvPicPr>
          <p:cNvPr id="4" name="Bildobjekt 3">
            <a:extLst>
              <a:ext uri="{FF2B5EF4-FFF2-40B4-BE49-F238E27FC236}">
                <a16:creationId xmlns:a16="http://schemas.microsoft.com/office/drawing/2014/main" id="{72D8F328-3390-A3ED-80EE-8848CB897374}"/>
              </a:ext>
            </a:extLst>
          </p:cNvPr>
          <p:cNvPicPr>
            <a:picLocks noChangeAspect="1"/>
          </p:cNvPicPr>
          <p:nvPr/>
        </p:nvPicPr>
        <p:blipFill>
          <a:blip r:embed="rId2"/>
          <a:stretch>
            <a:fillRect/>
          </a:stretch>
        </p:blipFill>
        <p:spPr>
          <a:xfrm>
            <a:off x="737171" y="388693"/>
            <a:ext cx="3666878" cy="5664342"/>
          </a:xfrm>
          <a:prstGeom prst="rect">
            <a:avLst/>
          </a:prstGeom>
        </p:spPr>
      </p:pic>
      <p:sp>
        <p:nvSpPr>
          <p:cNvPr id="2" name="textruta 1">
            <a:extLst>
              <a:ext uri="{FF2B5EF4-FFF2-40B4-BE49-F238E27FC236}">
                <a16:creationId xmlns:a16="http://schemas.microsoft.com/office/drawing/2014/main" id="{4A16985C-C79E-9DD0-9E75-3C8E218F3FF3}"/>
              </a:ext>
            </a:extLst>
          </p:cNvPr>
          <p:cNvSpPr txBox="1"/>
          <p:nvPr/>
        </p:nvSpPr>
        <p:spPr>
          <a:xfrm>
            <a:off x="3359661" y="6192308"/>
            <a:ext cx="1044388" cy="276999"/>
          </a:xfrm>
          <a:prstGeom prst="rect">
            <a:avLst/>
          </a:prstGeom>
          <a:noFill/>
        </p:spPr>
        <p:txBody>
          <a:bodyPr wrap="none" rtlCol="0">
            <a:spAutoFit/>
          </a:bodyPr>
          <a:lstStyle/>
          <a:p>
            <a:r>
              <a:rPr lang="sv-SE" sz="1200" dirty="0"/>
              <a:t>Utgiven 1955</a:t>
            </a:r>
          </a:p>
        </p:txBody>
      </p:sp>
    </p:spTree>
    <p:extLst>
      <p:ext uri="{BB962C8B-B14F-4D97-AF65-F5344CB8AC3E}">
        <p14:creationId xmlns:p14="http://schemas.microsoft.com/office/powerpoint/2010/main" val="322035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5E1748-F367-5AB6-5061-3BFE2C13FFB9}"/>
              </a:ext>
            </a:extLst>
          </p:cNvPr>
          <p:cNvSpPr>
            <a:spLocks noGrp="1"/>
          </p:cNvSpPr>
          <p:nvPr>
            <p:ph type="title"/>
          </p:nvPr>
        </p:nvSpPr>
        <p:spPr>
          <a:xfrm>
            <a:off x="7490926" y="570398"/>
            <a:ext cx="4209661" cy="2032843"/>
          </a:xfrm>
        </p:spPr>
        <p:txBody>
          <a:bodyPr>
            <a:normAutofit/>
          </a:bodyPr>
          <a:lstStyle/>
          <a:p>
            <a:r>
              <a:rPr lang="sv-SE" sz="2400" dirty="0"/>
              <a:t>Hur verkar </a:t>
            </a:r>
            <a:r>
              <a:rPr lang="sv-SE" sz="2400" dirty="0" err="1"/>
              <a:t>venetoklax</a:t>
            </a:r>
            <a:r>
              <a:rPr lang="sv-SE" sz="2400" dirty="0"/>
              <a:t> på KLL-cellen?</a:t>
            </a:r>
          </a:p>
        </p:txBody>
      </p:sp>
      <p:pic>
        <p:nvPicPr>
          <p:cNvPr id="4" name="Platshållare för innehåll 3">
            <a:extLst>
              <a:ext uri="{FF2B5EF4-FFF2-40B4-BE49-F238E27FC236}">
                <a16:creationId xmlns:a16="http://schemas.microsoft.com/office/drawing/2014/main" id="{A2D30A6E-8409-A4DF-FDB2-595FCFEE2102}"/>
              </a:ext>
            </a:extLst>
          </p:cNvPr>
          <p:cNvPicPr>
            <a:picLocks noGrp="1" noChangeAspect="1"/>
          </p:cNvPicPr>
          <p:nvPr>
            <p:ph idx="1"/>
          </p:nvPr>
        </p:nvPicPr>
        <p:blipFill>
          <a:blip r:embed="rId2"/>
          <a:stretch>
            <a:fillRect/>
          </a:stretch>
        </p:blipFill>
        <p:spPr>
          <a:xfrm>
            <a:off x="2083729" y="444695"/>
            <a:ext cx="4047955" cy="5424260"/>
          </a:xfrm>
          <a:prstGeom prst="rect">
            <a:avLst/>
          </a:prstGeom>
        </p:spPr>
      </p:pic>
    </p:spTree>
    <p:extLst>
      <p:ext uri="{BB962C8B-B14F-4D97-AF65-F5344CB8AC3E}">
        <p14:creationId xmlns:p14="http://schemas.microsoft.com/office/powerpoint/2010/main" val="382835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55A371-13C6-5A81-88DE-FB4CCCD57797}"/>
              </a:ext>
            </a:extLst>
          </p:cNvPr>
          <p:cNvSpPr>
            <a:spLocks noGrp="1"/>
          </p:cNvSpPr>
          <p:nvPr>
            <p:ph type="title"/>
          </p:nvPr>
        </p:nvSpPr>
        <p:spPr>
          <a:xfrm>
            <a:off x="838200" y="365126"/>
            <a:ext cx="10515600" cy="681160"/>
          </a:xfrm>
        </p:spPr>
        <p:txBody>
          <a:bodyPr>
            <a:normAutofit/>
          </a:bodyPr>
          <a:lstStyle/>
          <a:p>
            <a:r>
              <a:rPr lang="sv-SE" sz="2800" dirty="0"/>
              <a:t>Venetoklax</a:t>
            </a:r>
          </a:p>
        </p:txBody>
      </p:sp>
      <p:sp>
        <p:nvSpPr>
          <p:cNvPr id="3" name="Platshållare för innehåll 2">
            <a:extLst>
              <a:ext uri="{FF2B5EF4-FFF2-40B4-BE49-F238E27FC236}">
                <a16:creationId xmlns:a16="http://schemas.microsoft.com/office/drawing/2014/main" id="{9E70D0A8-8AC6-5840-378E-9F9459341748}"/>
              </a:ext>
            </a:extLst>
          </p:cNvPr>
          <p:cNvSpPr>
            <a:spLocks noGrp="1"/>
          </p:cNvSpPr>
          <p:nvPr>
            <p:ph idx="1"/>
          </p:nvPr>
        </p:nvSpPr>
        <p:spPr>
          <a:xfrm>
            <a:off x="838200" y="1046286"/>
            <a:ext cx="10515600" cy="4351338"/>
          </a:xfrm>
        </p:spPr>
        <p:txBody>
          <a:bodyPr>
            <a:normAutofit fontScale="25000" lnSpcReduction="20000"/>
          </a:bodyPr>
          <a:lstStyle/>
          <a:p>
            <a:pPr marL="0" indent="0">
              <a:lnSpc>
                <a:spcPct val="120000"/>
              </a:lnSpc>
              <a:spcAft>
                <a:spcPts val="1200"/>
              </a:spcAft>
              <a:buNone/>
            </a:pPr>
            <a:r>
              <a:rPr lang="sv-SE" sz="6400" kern="100" dirty="0">
                <a:effectLst/>
                <a:latin typeface="Garamond" panose="02020404030301010803" pitchFamily="18" charset="0"/>
                <a:ea typeface="Calibri" panose="020F0502020204030204" pitchFamily="34" charset="0"/>
                <a:cs typeface="Arial" panose="020B0604020202020204" pitchFamily="34" charset="0"/>
              </a:rPr>
              <a:t>Venetoklax är ett BH3-mimetikum som blockerar effekten av bcl2 och leder till apoptos. </a:t>
            </a:r>
          </a:p>
          <a:p>
            <a:pPr marL="0" indent="0">
              <a:lnSpc>
                <a:spcPct val="120000"/>
              </a:lnSpc>
              <a:spcAft>
                <a:spcPts val="1200"/>
              </a:spcAft>
              <a:buNone/>
            </a:pPr>
            <a:r>
              <a:rPr lang="sv-SE" sz="6400" kern="100" dirty="0">
                <a:effectLst/>
                <a:latin typeface="Garamond" panose="02020404030301010803" pitchFamily="18" charset="0"/>
                <a:ea typeface="Calibri" panose="020F0502020204030204" pitchFamily="34" charset="0"/>
                <a:cs typeface="Arial" panose="020B0604020202020204" pitchFamily="34" charset="0"/>
              </a:rPr>
              <a:t>Venetoklax har potent antitumöreffekt</a:t>
            </a:r>
            <a:r>
              <a:rPr lang="sv-SE" sz="6400" kern="100" dirty="0">
                <a:latin typeface="Garamond" panose="02020404030301010803" pitchFamily="18" charset="0"/>
                <a:ea typeface="Calibri" panose="020F0502020204030204" pitchFamily="34" charset="0"/>
                <a:cs typeface="Arial" panose="020B0604020202020204" pitchFamily="34" charset="0"/>
              </a:rPr>
              <a:t> o</a:t>
            </a:r>
            <a:r>
              <a:rPr lang="sv-SE" sz="6400" kern="100" dirty="0">
                <a:effectLst/>
                <a:latin typeface="Garamond" panose="02020404030301010803" pitchFamily="18" charset="0"/>
                <a:ea typeface="Calibri" panose="020F0502020204030204" pitchFamily="34" charset="0"/>
                <a:cs typeface="Arial" panose="020B0604020202020204" pitchFamily="34" charset="0"/>
              </a:rPr>
              <a:t>ch i tidiga studier ledde detta till allvarliga tumörlys-syndrom (TLS). Därför trappas dosen upp under 5 veckor från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startdos</a:t>
            </a:r>
            <a:r>
              <a:rPr lang="sv-SE" sz="6400" kern="100" dirty="0">
                <a:effectLst/>
                <a:latin typeface="Garamond" panose="02020404030301010803" pitchFamily="18" charset="0"/>
                <a:ea typeface="Calibri" panose="020F0502020204030204" pitchFamily="34" charset="0"/>
                <a:cs typeface="Arial" panose="020B0604020202020204" pitchFamily="34" charset="0"/>
              </a:rPr>
              <a:t> 20 mg till måldosen 400 mg, s.k. ”ramp-</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up</a:t>
            </a:r>
            <a:r>
              <a:rPr lang="sv-SE" sz="6400" kern="100" dirty="0">
                <a:effectLst/>
                <a:latin typeface="Garamond" panose="02020404030301010803" pitchFamily="18" charset="0"/>
                <a:ea typeface="Calibri" panose="020F0502020204030204" pitchFamily="34" charset="0"/>
                <a:cs typeface="Arial" panose="020B0604020202020204" pitchFamily="34" charset="0"/>
              </a:rPr>
              <a:t> ”</a:t>
            </a:r>
          </a:p>
          <a:p>
            <a:pPr marL="0" indent="0">
              <a:lnSpc>
                <a:spcPct val="120000"/>
              </a:lnSpc>
              <a:spcAft>
                <a:spcPts val="1200"/>
              </a:spcAft>
              <a:buNone/>
            </a:pPr>
            <a:r>
              <a:rPr lang="sv-SE" sz="6400" kern="100" dirty="0">
                <a:effectLst/>
                <a:latin typeface="Garamond" panose="02020404030301010803" pitchFamily="18" charset="0"/>
                <a:ea typeface="Calibri" panose="020F0502020204030204" pitchFamily="34" charset="0"/>
                <a:cs typeface="Arial" panose="020B0604020202020204" pitchFamily="34" charset="0"/>
              </a:rPr>
              <a:t>Inför behandlingsstart bör en bedömning av risken för TLS göras, där man väger in tumörbörda i form av nivå av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lymfocytos</a:t>
            </a:r>
            <a:r>
              <a:rPr lang="sv-SE" sz="6400" kern="100" dirty="0">
                <a:effectLst/>
                <a:latin typeface="Garamond" panose="02020404030301010803" pitchFamily="18" charset="0"/>
                <a:ea typeface="Calibri" panose="020F0502020204030204" pitchFamily="34" charset="0"/>
                <a:cs typeface="Arial" panose="020B0604020202020204" pitchFamily="34" charset="0"/>
              </a:rPr>
              <a:t>,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lymfadenopati</a:t>
            </a:r>
            <a:r>
              <a:rPr lang="sv-SE" sz="6400" kern="100" dirty="0">
                <a:effectLst/>
                <a:latin typeface="Garamond" panose="02020404030301010803" pitchFamily="18" charset="0"/>
                <a:ea typeface="Calibri" panose="020F0502020204030204" pitchFamily="34" charset="0"/>
                <a:cs typeface="Arial" panose="020B0604020202020204" pitchFamily="34" charset="0"/>
              </a:rPr>
              <a:t> (även radiologisk bedömning av thorax/buk), LD- och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uratnivåer</a:t>
            </a:r>
            <a:r>
              <a:rPr lang="sv-SE" sz="6400" kern="100" dirty="0">
                <a:effectLst/>
                <a:latin typeface="Garamond" panose="02020404030301010803" pitchFamily="18" charset="0"/>
                <a:ea typeface="Calibri" panose="020F0502020204030204" pitchFamily="34" charset="0"/>
                <a:cs typeface="Arial" panose="020B0604020202020204" pitchFamily="34" charset="0"/>
              </a:rPr>
              <a:t>. Vidare bör vägas in patientens allmäntillstånd, ålder och njurfunktion. </a:t>
            </a:r>
            <a:r>
              <a:rPr lang="sv-SE" sz="6400" kern="100" dirty="0">
                <a:latin typeface="Garamond" panose="02020404030301010803" pitchFamily="18" charset="0"/>
                <a:ea typeface="Calibri" panose="020F0502020204030204" pitchFamily="34" charset="0"/>
                <a:cs typeface="Arial" panose="020B0604020202020204" pitchFamily="34" charset="0"/>
              </a:rPr>
              <a:t>B</a:t>
            </a:r>
            <a:r>
              <a:rPr lang="sv-SE" sz="6400" kern="100" dirty="0">
                <a:effectLst/>
                <a:latin typeface="Garamond" panose="02020404030301010803" pitchFamily="18" charset="0"/>
                <a:ea typeface="Calibri" panose="020F0502020204030204" pitchFamily="34" charset="0"/>
                <a:cs typeface="Arial" panose="020B0604020202020204" pitchFamily="34" charset="0"/>
              </a:rPr>
              <a:t>iverkningar i övrigt vid behandling med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venetoklax</a:t>
            </a:r>
            <a:r>
              <a:rPr lang="sv-SE" sz="6400" kern="100" dirty="0">
                <a:effectLst/>
                <a:latin typeface="Garamond" panose="02020404030301010803" pitchFamily="18" charset="0"/>
                <a:ea typeface="Calibri" panose="020F0502020204030204" pitchFamily="34" charset="0"/>
                <a:cs typeface="Arial" panose="020B0604020202020204" pitchFamily="34" charset="0"/>
              </a:rPr>
              <a:t> är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neutropeni</a:t>
            </a:r>
            <a:r>
              <a:rPr lang="sv-SE" sz="6400" kern="100" dirty="0">
                <a:effectLst/>
                <a:latin typeface="Garamond" panose="02020404030301010803" pitchFamily="18" charset="0"/>
                <a:ea typeface="Calibri" panose="020F0502020204030204" pitchFamily="34" charset="0"/>
                <a:cs typeface="Arial" panose="020B0604020202020204" pitchFamily="34" charset="0"/>
              </a:rPr>
              <a:t> och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gastrointestinala</a:t>
            </a:r>
            <a:r>
              <a:rPr lang="sv-SE" sz="6400" kern="100" dirty="0">
                <a:effectLst/>
                <a:latin typeface="Garamond" panose="02020404030301010803" pitchFamily="18" charset="0"/>
                <a:ea typeface="Calibri" panose="020F0502020204030204" pitchFamily="34" charset="0"/>
                <a:cs typeface="Arial" panose="020B0604020202020204" pitchFamily="34" charset="0"/>
              </a:rPr>
              <a:t> besvär.</a:t>
            </a:r>
          </a:p>
          <a:p>
            <a:pPr marL="0" indent="0">
              <a:lnSpc>
                <a:spcPct val="120000"/>
              </a:lnSpc>
              <a:spcAft>
                <a:spcPts val="1200"/>
              </a:spcAft>
              <a:buNone/>
            </a:pPr>
            <a:r>
              <a:rPr lang="sv-SE" sz="6400" kern="100" dirty="0" err="1">
                <a:effectLst/>
                <a:latin typeface="Garamond" panose="02020404030301010803" pitchFamily="18" charset="0"/>
                <a:ea typeface="Calibri" panose="020F0502020204030204" pitchFamily="34" charset="0"/>
                <a:cs typeface="Arial" panose="020B0604020202020204" pitchFamily="34" charset="0"/>
              </a:rPr>
              <a:t>Gastrointestinala</a:t>
            </a:r>
            <a:r>
              <a:rPr lang="sv-SE" sz="6400" kern="100" dirty="0">
                <a:effectLst/>
                <a:latin typeface="Garamond" panose="02020404030301010803" pitchFamily="18" charset="0"/>
                <a:ea typeface="Calibri" panose="020F0502020204030204" pitchFamily="34" charset="0"/>
                <a:cs typeface="Arial" panose="020B0604020202020204" pitchFamily="34" charset="0"/>
              </a:rPr>
              <a:t> biverkningar i form av diarré och lätt illamående är också vanligt och ses hos ca. 40% av patienterna. Symtomatisk behandling kan behövas. </a:t>
            </a:r>
          </a:p>
          <a:p>
            <a:pPr marL="0" indent="0">
              <a:lnSpc>
                <a:spcPct val="120000"/>
              </a:lnSpc>
              <a:spcAft>
                <a:spcPts val="1200"/>
              </a:spcAft>
              <a:buNone/>
            </a:pPr>
            <a:r>
              <a:rPr lang="sv-SE" sz="6400" kern="100" dirty="0" err="1">
                <a:effectLst/>
                <a:latin typeface="Garamond" panose="02020404030301010803" pitchFamily="18" charset="0"/>
                <a:ea typeface="Calibri" panose="020F0502020204030204" pitchFamily="34" charset="0"/>
                <a:cs typeface="Arial" panose="020B0604020202020204" pitchFamily="34" charset="0"/>
              </a:rPr>
              <a:t>Venetoklax</a:t>
            </a:r>
            <a:r>
              <a:rPr lang="sv-SE" sz="6400" kern="100" dirty="0">
                <a:effectLst/>
                <a:latin typeface="Garamond" panose="02020404030301010803" pitchFamily="18" charset="0"/>
                <a:ea typeface="Calibri" panose="020F0502020204030204" pitchFamily="34" charset="0"/>
                <a:cs typeface="Arial" panose="020B0604020202020204" pitchFamily="34" charset="0"/>
              </a:rPr>
              <a:t>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metaboliseras</a:t>
            </a:r>
            <a:r>
              <a:rPr lang="sv-SE" sz="6400" kern="100" dirty="0">
                <a:effectLst/>
                <a:latin typeface="Garamond" panose="02020404030301010803" pitchFamily="18" charset="0"/>
                <a:ea typeface="Calibri" panose="020F0502020204030204" pitchFamily="34" charset="0"/>
                <a:cs typeface="Arial" panose="020B0604020202020204" pitchFamily="34" charset="0"/>
              </a:rPr>
              <a:t> via </a:t>
            </a:r>
            <a:r>
              <a:rPr lang="sv-SE" sz="6400" kern="100" dirty="0" err="1">
                <a:effectLst/>
                <a:latin typeface="Garamond" panose="02020404030301010803" pitchFamily="18" charset="0"/>
                <a:ea typeface="Calibri" panose="020F0502020204030204" pitchFamily="34" charset="0"/>
                <a:cs typeface="Arial" panose="020B0604020202020204" pitchFamily="34" charset="0"/>
              </a:rPr>
              <a:t>cytokrom</a:t>
            </a:r>
            <a:r>
              <a:rPr lang="sv-SE" sz="6400" kern="100" dirty="0">
                <a:effectLst/>
                <a:latin typeface="Garamond" panose="02020404030301010803" pitchFamily="18" charset="0"/>
                <a:ea typeface="Calibri" panose="020F0502020204030204" pitchFamily="34" charset="0"/>
                <a:cs typeface="Arial" panose="020B0604020202020204" pitchFamily="34" charset="0"/>
              </a:rPr>
              <a:t> P450-systemet (CYP3A4) och interaktionsproblem är vanliga. </a:t>
            </a:r>
            <a:endParaRPr lang="sv-SE" dirty="0"/>
          </a:p>
        </p:txBody>
      </p:sp>
    </p:spTree>
    <p:extLst>
      <p:ext uri="{BB962C8B-B14F-4D97-AF65-F5344CB8AC3E}">
        <p14:creationId xmlns:p14="http://schemas.microsoft.com/office/powerpoint/2010/main" val="134316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0A4B07B5-3F59-70E4-7037-10C662F464FC}"/>
              </a:ext>
            </a:extLst>
          </p:cNvPr>
          <p:cNvPicPr>
            <a:picLocks noGrp="1" noChangeAspect="1"/>
          </p:cNvPicPr>
          <p:nvPr>
            <p:ph idx="1"/>
          </p:nvPr>
        </p:nvPicPr>
        <p:blipFill>
          <a:blip r:embed="rId2"/>
          <a:stretch>
            <a:fillRect/>
          </a:stretch>
        </p:blipFill>
        <p:spPr>
          <a:xfrm>
            <a:off x="1841765" y="1079176"/>
            <a:ext cx="4403002" cy="4351338"/>
          </a:xfrm>
          <a:prstGeom prst="rect">
            <a:avLst/>
          </a:prstGeom>
        </p:spPr>
      </p:pic>
      <p:sp>
        <p:nvSpPr>
          <p:cNvPr id="5" name="Rubrik 1">
            <a:extLst>
              <a:ext uri="{FF2B5EF4-FFF2-40B4-BE49-F238E27FC236}">
                <a16:creationId xmlns:a16="http://schemas.microsoft.com/office/drawing/2014/main" id="{6106E38E-A8F7-F666-3A8D-3E5A7D917E86}"/>
              </a:ext>
            </a:extLst>
          </p:cNvPr>
          <p:cNvSpPr txBox="1">
            <a:spLocks/>
          </p:cNvSpPr>
          <p:nvPr/>
        </p:nvSpPr>
        <p:spPr>
          <a:xfrm>
            <a:off x="7490926" y="570398"/>
            <a:ext cx="4209661" cy="2032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400" dirty="0"/>
              <a:t>Hur verkar CD20-antikroppar på KLL-cellen?</a:t>
            </a:r>
          </a:p>
        </p:txBody>
      </p:sp>
    </p:spTree>
    <p:extLst>
      <p:ext uri="{BB962C8B-B14F-4D97-AF65-F5344CB8AC3E}">
        <p14:creationId xmlns:p14="http://schemas.microsoft.com/office/powerpoint/2010/main" val="1648832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B226CE-1C09-35FB-BD43-5428459CBD69}"/>
              </a:ext>
            </a:extLst>
          </p:cNvPr>
          <p:cNvSpPr>
            <a:spLocks noGrp="1"/>
          </p:cNvSpPr>
          <p:nvPr>
            <p:ph type="title"/>
          </p:nvPr>
        </p:nvSpPr>
        <p:spPr/>
        <p:txBody>
          <a:bodyPr>
            <a:normAutofit/>
          </a:bodyPr>
          <a:lstStyle/>
          <a:p>
            <a:r>
              <a:rPr lang="sv-SE" sz="2400" dirty="0"/>
              <a:t>CD20- antikroppar</a:t>
            </a:r>
          </a:p>
        </p:txBody>
      </p:sp>
      <p:sp>
        <p:nvSpPr>
          <p:cNvPr id="3" name="Platshållare för innehåll 2">
            <a:extLst>
              <a:ext uri="{FF2B5EF4-FFF2-40B4-BE49-F238E27FC236}">
                <a16:creationId xmlns:a16="http://schemas.microsoft.com/office/drawing/2014/main" id="{0E3F2134-ECAF-5DA8-6EDF-C064F742B2DB}"/>
              </a:ext>
            </a:extLst>
          </p:cNvPr>
          <p:cNvSpPr>
            <a:spLocks noGrp="1"/>
          </p:cNvSpPr>
          <p:nvPr>
            <p:ph idx="1"/>
          </p:nvPr>
        </p:nvSpPr>
        <p:spPr/>
        <p:txBody>
          <a:bodyPr>
            <a:normAutofit fontScale="47500" lnSpcReduction="20000"/>
          </a:bodyPr>
          <a:lstStyle/>
          <a:p>
            <a:pPr marL="0" indent="0">
              <a:lnSpc>
                <a:spcPct val="120000"/>
              </a:lnSpc>
              <a:spcAft>
                <a:spcPts val="1200"/>
              </a:spcAft>
              <a:buNone/>
            </a:pPr>
            <a:r>
              <a:rPr lang="sv-SE" sz="4300" kern="100" dirty="0">
                <a:effectLst/>
                <a:latin typeface="Garamond" panose="02020404030301010803" pitchFamily="18" charset="0"/>
                <a:ea typeface="Calibri" panose="020F0502020204030204" pitchFamily="34" charset="0"/>
                <a:cs typeface="Arial" panose="020B0604020202020204" pitchFamily="34" charset="0"/>
              </a:rPr>
              <a:t>Rituximab är en chimär mus/human CD20-antikropp. Vid behandlingsstart är risken för cytokinfrisättningssyndrom (CRS) ofta relativt hög och profylaktiska åtgärder med hydrering och premedicinering bör göras. Även risk för TLS föreligger vid hög tumörbörda</a:t>
            </a:r>
          </a:p>
          <a:p>
            <a:pPr marL="0" indent="0">
              <a:lnSpc>
                <a:spcPct val="120000"/>
              </a:lnSpc>
              <a:spcAft>
                <a:spcPts val="1200"/>
              </a:spcAft>
              <a:buNone/>
            </a:pPr>
            <a:r>
              <a:rPr lang="sv-SE" sz="4300" kern="100" dirty="0" err="1">
                <a:effectLst/>
                <a:latin typeface="Garamond" panose="02020404030301010803" pitchFamily="18" charset="0"/>
                <a:ea typeface="Calibri" panose="020F0502020204030204" pitchFamily="34" charset="0"/>
                <a:cs typeface="Arial" panose="020B0604020202020204" pitchFamily="34" charset="0"/>
              </a:rPr>
              <a:t>Obinutuzumab</a:t>
            </a:r>
            <a:r>
              <a:rPr lang="sv-SE" sz="4300" kern="100" dirty="0">
                <a:effectLst/>
                <a:latin typeface="Garamond" panose="02020404030301010803" pitchFamily="18" charset="0"/>
                <a:ea typeface="Calibri" panose="020F0502020204030204" pitchFamily="34" charset="0"/>
                <a:cs typeface="Arial" panose="020B0604020202020204" pitchFamily="34" charset="0"/>
              </a:rPr>
              <a:t> är en humaniserad CD20-antikropp med högre förmåga till antikroppsberoende cellulär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cytotoxicitet</a:t>
            </a:r>
            <a:r>
              <a:rPr lang="sv-SE" sz="4300" kern="100" dirty="0">
                <a:effectLst/>
                <a:latin typeface="Garamond" panose="02020404030301010803" pitchFamily="18" charset="0"/>
                <a:ea typeface="Calibri" panose="020F0502020204030204" pitchFamily="34" charset="0"/>
                <a:cs typeface="Arial" panose="020B0604020202020204" pitchFamily="34" charset="0"/>
              </a:rPr>
              <a:t> (ADCC) än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rituximab</a:t>
            </a:r>
            <a:r>
              <a:rPr lang="sv-SE" sz="4300" kern="100" dirty="0">
                <a:effectLst/>
                <a:latin typeface="Garamond" panose="02020404030301010803" pitchFamily="18" charset="0"/>
                <a:ea typeface="Calibri" panose="020F0502020204030204" pitchFamily="34" charset="0"/>
                <a:cs typeface="Arial" panose="020B0604020202020204" pitchFamily="34" charset="0"/>
              </a:rPr>
              <a:t>, och med mer potent effekt .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Obinutuzumab</a:t>
            </a:r>
            <a:r>
              <a:rPr lang="sv-SE" sz="4300" kern="100" dirty="0">
                <a:effectLst/>
                <a:latin typeface="Garamond" panose="02020404030301010803" pitchFamily="18" charset="0"/>
                <a:ea typeface="Calibri" panose="020F0502020204030204" pitchFamily="34" charset="0"/>
                <a:cs typeface="Arial" panose="020B0604020202020204" pitchFamily="34" charset="0"/>
              </a:rPr>
              <a:t> används idag främst i kombination med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venetoklax</a:t>
            </a:r>
            <a:r>
              <a:rPr lang="sv-SE" sz="4300" kern="100" dirty="0">
                <a:effectLst/>
                <a:latin typeface="Garamond" panose="02020404030301010803" pitchFamily="18" charset="0"/>
                <a:ea typeface="Calibri" panose="020F0502020204030204" pitchFamily="34" charset="0"/>
                <a:cs typeface="Arial" panose="020B0604020202020204" pitchFamily="34" charset="0"/>
              </a:rPr>
              <a:t> (VG). Då preparatet har snabbt och potent effekt startas behandlingen med låg dos och trappas upp. Risken för CRS och TLS är ännu högre än för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rituximab</a:t>
            </a:r>
            <a:r>
              <a:rPr lang="sv-SE" sz="4300" kern="100" dirty="0">
                <a:effectLst/>
                <a:latin typeface="Garamond" panose="02020404030301010803" pitchFamily="18" charset="0"/>
                <a:ea typeface="Calibri" panose="020F0502020204030204" pitchFamily="34" charset="0"/>
                <a:cs typeface="Arial" panose="020B0604020202020204" pitchFamily="34" charset="0"/>
              </a:rPr>
              <a:t> vid start av behandling, och det är viktigt med profylaktiska åtgärder. Som en följd rekommenderas i klinisk rutin därför att vid VG-behandling starta med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venetoklax</a:t>
            </a:r>
            <a:r>
              <a:rPr lang="sv-SE" sz="4300" kern="100" dirty="0">
                <a:effectLst/>
                <a:latin typeface="Garamond" panose="02020404030301010803" pitchFamily="18" charset="0"/>
                <a:ea typeface="Calibri" panose="020F0502020204030204" pitchFamily="34" charset="0"/>
                <a:cs typeface="Arial" panose="020B0604020202020204" pitchFamily="34" charset="0"/>
              </a:rPr>
              <a:t> i upptrappning för att sedan lägga till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obinutiuzumab</a:t>
            </a:r>
            <a:r>
              <a:rPr lang="sv-SE" sz="4300" kern="100" dirty="0">
                <a:effectLst/>
                <a:latin typeface="Garamond" panose="02020404030301010803" pitchFamily="18" charset="0"/>
                <a:ea typeface="Calibri" panose="020F0502020204030204" pitchFamily="34" charset="0"/>
                <a:cs typeface="Arial" panose="020B0604020202020204" pitchFamily="34" charset="0"/>
              </a:rPr>
              <a:t> när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måldos</a:t>
            </a:r>
            <a:r>
              <a:rPr lang="sv-SE" sz="4300" kern="100" dirty="0">
                <a:effectLst/>
                <a:latin typeface="Garamond" panose="02020404030301010803" pitchFamily="18" charset="0"/>
                <a:ea typeface="Calibri" panose="020F0502020204030204" pitchFamily="34" charset="0"/>
                <a:cs typeface="Arial" panose="020B0604020202020204" pitchFamily="34" charset="0"/>
              </a:rPr>
              <a:t> av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venetoklax</a:t>
            </a:r>
            <a:r>
              <a:rPr lang="sv-SE" sz="4300" kern="100" dirty="0">
                <a:effectLst/>
                <a:latin typeface="Garamond" panose="02020404030301010803" pitchFamily="18" charset="0"/>
                <a:ea typeface="Calibri" panose="020F0502020204030204" pitchFamily="34" charset="0"/>
                <a:cs typeface="Arial" panose="020B0604020202020204" pitchFamily="34" charset="0"/>
              </a:rPr>
              <a:t> uppnåtts.</a:t>
            </a:r>
          </a:p>
          <a:p>
            <a:pPr marL="0" indent="0">
              <a:lnSpc>
                <a:spcPct val="120000"/>
              </a:lnSpc>
              <a:spcAft>
                <a:spcPts val="1200"/>
              </a:spcAft>
              <a:buNone/>
            </a:pPr>
            <a:r>
              <a:rPr lang="sv-SE" sz="4300" kern="100" dirty="0" err="1">
                <a:latin typeface="Garamond" panose="02020404030301010803" pitchFamily="18" charset="0"/>
                <a:ea typeface="Calibri" panose="020F0502020204030204" pitchFamily="34" charset="0"/>
                <a:cs typeface="Arial" panose="020B0604020202020204" pitchFamily="34" charset="0"/>
              </a:rPr>
              <a:t>O</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binutuzumab</a:t>
            </a:r>
            <a:r>
              <a:rPr lang="sv-SE" sz="4300" kern="100" dirty="0">
                <a:effectLst/>
                <a:latin typeface="Garamond" panose="02020404030301010803" pitchFamily="18" charset="0"/>
                <a:ea typeface="Calibri" panose="020F0502020204030204" pitchFamily="34" charset="0"/>
                <a:cs typeface="Arial" panose="020B0604020202020204" pitchFamily="34" charset="0"/>
              </a:rPr>
              <a:t> kan ge snabbt uppträdande och djup </a:t>
            </a:r>
            <a:r>
              <a:rPr lang="sv-SE" sz="4300" kern="100" dirty="0" err="1">
                <a:effectLst/>
                <a:latin typeface="Garamond" panose="02020404030301010803" pitchFamily="18" charset="0"/>
                <a:ea typeface="Calibri" panose="020F0502020204030204" pitchFamily="34" charset="0"/>
                <a:cs typeface="Arial" panose="020B0604020202020204" pitchFamily="34" charset="0"/>
              </a:rPr>
              <a:t>trombocytopeni</a:t>
            </a:r>
            <a:r>
              <a:rPr lang="sv-SE" sz="4300" kern="100" dirty="0">
                <a:effectLst/>
                <a:latin typeface="Garamond" panose="02020404030301010803" pitchFamily="18" charset="0"/>
                <a:ea typeface="Calibri" panose="020F0502020204030204" pitchFamily="34" charset="0"/>
                <a:cs typeface="Arial" panose="020B0604020202020204" pitchFamily="34" charset="0"/>
              </a:rPr>
              <a:t> med åtföljande blödningsrisk.</a:t>
            </a:r>
            <a:endParaRPr lang="sv-SE" dirty="0"/>
          </a:p>
        </p:txBody>
      </p:sp>
    </p:spTree>
    <p:extLst>
      <p:ext uri="{BB962C8B-B14F-4D97-AF65-F5344CB8AC3E}">
        <p14:creationId xmlns:p14="http://schemas.microsoft.com/office/powerpoint/2010/main" val="215305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0AA2962-460A-759B-03EE-A9F5A405D157}"/>
              </a:ext>
            </a:extLst>
          </p:cNvPr>
          <p:cNvSpPr>
            <a:spLocks noGrp="1"/>
          </p:cNvSpPr>
          <p:nvPr>
            <p:ph idx="1"/>
          </p:nvPr>
        </p:nvSpPr>
        <p:spPr/>
        <p:txBody>
          <a:bodyPr/>
          <a:lstStyle/>
          <a:p>
            <a:pPr marL="0" indent="0">
              <a:buNone/>
            </a:pPr>
            <a:r>
              <a:rPr lang="sv-SE" sz="1800" dirty="0">
                <a:latin typeface="Garamond" panose="02020404030301010803" pitchFamily="18" charset="0"/>
              </a:rPr>
              <a:t>Behandling med CD20-antikroppar leder till en långvarig B-</a:t>
            </a:r>
            <a:r>
              <a:rPr lang="sv-SE" sz="1800" dirty="0" err="1">
                <a:latin typeface="Garamond" panose="02020404030301010803" pitchFamily="18" charset="0"/>
              </a:rPr>
              <a:t>cellsdepletion</a:t>
            </a:r>
            <a:r>
              <a:rPr lang="sv-SE" sz="1800" dirty="0">
                <a:latin typeface="Garamond" panose="02020404030301010803" pitchFamily="18" charset="0"/>
              </a:rPr>
              <a:t> med risk för infektioner inklusive reaktivering av latenta infektioner varför status avseende hepatit B och C samt HIV bör kontrolleras inför behandlingsstart. Även progressiv multifokal </a:t>
            </a:r>
            <a:r>
              <a:rPr lang="sv-SE" sz="1800" dirty="0" err="1">
                <a:latin typeface="Garamond" panose="02020404030301010803" pitchFamily="18" charset="0"/>
              </a:rPr>
              <a:t>leukoencefalopati</a:t>
            </a:r>
            <a:r>
              <a:rPr lang="sv-SE" sz="1800" dirty="0">
                <a:latin typeface="Garamond" panose="02020404030301010803" pitchFamily="18" charset="0"/>
              </a:rPr>
              <a:t> (PML) finns beskrivet efter CD20-antikroppsbehandling. Som en följd av B-</a:t>
            </a:r>
            <a:r>
              <a:rPr lang="sv-SE" sz="1800" dirty="0" err="1">
                <a:latin typeface="Garamond" panose="02020404030301010803" pitchFamily="18" charset="0"/>
              </a:rPr>
              <a:t>cellsdepletionen</a:t>
            </a:r>
            <a:r>
              <a:rPr lang="sv-SE" sz="1800" dirty="0">
                <a:latin typeface="Garamond" panose="02020404030301010803" pitchFamily="18" charset="0"/>
              </a:rPr>
              <a:t> har också patienter behandlade med CD20-antikropp ett mycket dåligt serologiskt svar på vaccinationer i minst 12 månader efter avslutad behandling. </a:t>
            </a:r>
          </a:p>
          <a:p>
            <a:pPr marL="0" indent="0">
              <a:buNone/>
            </a:pPr>
            <a:endPar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endParaRPr>
          </a:p>
          <a:p>
            <a:pPr marL="0" indent="0">
              <a:buNone/>
            </a:pP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Late </a:t>
            </a:r>
            <a:r>
              <a:rPr kumimoji="0" lang="sv-SE" altLang="sv-SE" sz="1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onset</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a:t>
            </a:r>
            <a:r>
              <a:rPr kumimoji="0" lang="sv-SE" altLang="sv-SE" sz="1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neutropenia</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 LON med neutrofila &lt;1,0x10</a:t>
            </a:r>
            <a:r>
              <a:rPr kumimoji="0" lang="sv-SE" altLang="sv-SE" sz="1800" b="0" i="0" u="none" strike="noStrike" cap="none" normalizeH="0" baseline="3000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9</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/L har rapporterats vid behandling med </a:t>
            </a:r>
            <a:r>
              <a:rPr kumimoji="0" lang="sv-SE" altLang="sv-SE" sz="1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rituximab</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för </a:t>
            </a:r>
            <a:r>
              <a:rPr kumimoji="0" lang="sv-SE" altLang="sv-SE" sz="1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lymfoproliferativa</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sjukdomar med en incidens på 6–27 %. LON har också rapporterats med samma förekomst efter behandling med </a:t>
            </a:r>
            <a:r>
              <a:rPr kumimoji="0" lang="sv-SE" altLang="sv-SE" sz="1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obinutuzumab</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LON debuterar oftast mellan 2–6 månader efter avslutad behandling med en medianduration på 1–10 veckor. LON är oftast ofarligt och spontant övergående.  Om grav </a:t>
            </a:r>
            <a:r>
              <a:rPr kumimoji="0" lang="sv-SE" altLang="sv-SE" sz="1800" b="0" i="0" u="none" strike="noStrike" cap="none" normalizeH="0" baseline="0" dirty="0" err="1">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neutropeni</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 (&lt;0,2x10</a:t>
            </a:r>
            <a:r>
              <a:rPr kumimoji="0" lang="sv-SE" altLang="sv-SE" sz="1800" b="0" i="0" u="none" strike="noStrike" cap="none" normalizeH="0" baseline="3000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9</a:t>
            </a:r>
            <a:r>
              <a:rPr kumimoji="0" lang="sv-SE" altLang="sv-SE" sz="1800"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Arial" panose="020B0604020202020204" pitchFamily="34" charset="0"/>
              </a:rPr>
              <a:t>/L) uppträder hos individer med förväntad hög infektionskänslighet rekommenderas enstaka doser med G-CSF och eventuellt insättande av antibiotikaprofylax</a:t>
            </a:r>
            <a:r>
              <a:rPr kumimoji="0" lang="sv-SE" altLang="sv-SE" sz="1800" b="0" i="0" u="none" strike="noStrike" cap="none" normalizeH="0" baseline="0" dirty="0">
                <a:ln>
                  <a:noFill/>
                </a:ln>
                <a:solidFill>
                  <a:schemeClr val="tx1"/>
                </a:solidFill>
                <a:effectLst/>
                <a:latin typeface="Garamond" panose="02020404030301010803" pitchFamily="18" charset="0"/>
              </a:rPr>
              <a:t> </a:t>
            </a:r>
          </a:p>
          <a:p>
            <a:pPr marL="0" indent="0">
              <a:buNone/>
            </a:pPr>
            <a:r>
              <a:rPr kumimoji="0" lang="sv-SE" altLang="sv-SE" sz="1800" b="0" i="0" u="none" strike="noStrike" cap="none" normalizeH="0" baseline="0" dirty="0">
                <a:ln>
                  <a:noFill/>
                </a:ln>
                <a:solidFill>
                  <a:schemeClr val="tx1"/>
                </a:solidFill>
                <a:effectLst/>
                <a:latin typeface="Garamond" panose="02020404030301010803" pitchFamily="18" charset="0"/>
              </a:rPr>
              <a:t> </a:t>
            </a:r>
          </a:p>
          <a:p>
            <a:pPr marL="0" indent="0">
              <a:buNone/>
            </a:pPr>
            <a:endParaRPr lang="sv-SE" sz="1800" dirty="0">
              <a:latin typeface="Garamond" panose="02020404030301010803" pitchFamily="18" charset="0"/>
            </a:endParaRPr>
          </a:p>
          <a:p>
            <a:pPr marL="0" indent="0">
              <a:buNone/>
            </a:pPr>
            <a:endParaRPr lang="sv-SE" sz="1800" dirty="0">
              <a:latin typeface="Garamond" panose="02020404030301010803" pitchFamily="18" charset="0"/>
            </a:endParaRPr>
          </a:p>
          <a:p>
            <a:pPr marL="0" indent="0">
              <a:buNone/>
            </a:pPr>
            <a:endParaRPr lang="sv-SE" sz="1800" dirty="0">
              <a:latin typeface="Garamond" panose="02020404030301010803" pitchFamily="18" charset="0"/>
            </a:endParaRPr>
          </a:p>
          <a:p>
            <a:pPr marL="0" indent="0">
              <a:buNone/>
            </a:pPr>
            <a:endParaRPr lang="sv-SE" dirty="0"/>
          </a:p>
        </p:txBody>
      </p:sp>
      <p:sp>
        <p:nvSpPr>
          <p:cNvPr id="4" name="Rectangle 1">
            <a:extLst>
              <a:ext uri="{FF2B5EF4-FFF2-40B4-BE49-F238E27FC236}">
                <a16:creationId xmlns:a16="http://schemas.microsoft.com/office/drawing/2014/main" id="{21AA417E-E395-5E08-1BF5-FACBD1580B0D}"/>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691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EDEEA0-D7EE-A70B-B348-858EB8CEF638}"/>
              </a:ext>
            </a:extLst>
          </p:cNvPr>
          <p:cNvSpPr>
            <a:spLocks noGrp="1"/>
          </p:cNvSpPr>
          <p:nvPr>
            <p:ph type="title"/>
          </p:nvPr>
        </p:nvSpPr>
        <p:spPr/>
        <p:txBody>
          <a:bodyPr>
            <a:normAutofit/>
          </a:bodyPr>
          <a:lstStyle/>
          <a:p>
            <a:r>
              <a:rPr lang="sv-SE" sz="3200" dirty="0" err="1"/>
              <a:t>Bendamustin</a:t>
            </a:r>
            <a:endParaRPr lang="sv-SE" sz="3200" dirty="0"/>
          </a:p>
        </p:txBody>
      </p:sp>
      <p:sp>
        <p:nvSpPr>
          <p:cNvPr id="3" name="Platshållare för innehåll 2">
            <a:extLst>
              <a:ext uri="{FF2B5EF4-FFF2-40B4-BE49-F238E27FC236}">
                <a16:creationId xmlns:a16="http://schemas.microsoft.com/office/drawing/2014/main" id="{A4C4C829-D42E-1CD8-6A2E-172506383911}"/>
              </a:ext>
            </a:extLst>
          </p:cNvPr>
          <p:cNvSpPr>
            <a:spLocks noGrp="1"/>
          </p:cNvSpPr>
          <p:nvPr>
            <p:ph idx="1"/>
          </p:nvPr>
        </p:nvSpPr>
        <p:spPr/>
        <p:txBody>
          <a:bodyPr>
            <a:normAutofit/>
          </a:bodyPr>
          <a:lstStyle/>
          <a:p>
            <a:pPr marL="0" indent="0">
              <a:lnSpc>
                <a:spcPct val="100000"/>
              </a:lnSpc>
              <a:spcAft>
                <a:spcPts val="1200"/>
              </a:spcAft>
              <a:buNone/>
            </a:pPr>
            <a:r>
              <a:rPr lang="sv-SE" sz="1800" kern="100" dirty="0" err="1">
                <a:effectLst/>
                <a:latin typeface="Garamond" panose="02020404030301010803" pitchFamily="18" charset="0"/>
                <a:ea typeface="Calibri" panose="020F0502020204030204" pitchFamily="34" charset="0"/>
                <a:cs typeface="Arial" panose="020B0604020202020204" pitchFamily="34" charset="0"/>
              </a:rPr>
              <a:t>Bendamustin</a:t>
            </a:r>
            <a:r>
              <a:rPr lang="sv-SE" sz="1800" kern="100" dirty="0">
                <a:effectLst/>
                <a:latin typeface="Garamond" panose="02020404030301010803" pitchFamily="18" charset="0"/>
                <a:ea typeface="Calibri" panose="020F0502020204030204" pitchFamily="34" charset="0"/>
                <a:cs typeface="Arial" panose="020B0604020202020204" pitchFamily="34" charset="0"/>
              </a:rPr>
              <a:t> är ett cytostatikum med både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alkylerar</a:t>
            </a:r>
            <a:r>
              <a:rPr lang="sv-SE" sz="1800" kern="100" dirty="0">
                <a:effectLst/>
                <a:latin typeface="Garamond" panose="02020404030301010803" pitchFamily="18" charset="0"/>
                <a:ea typeface="Calibri" panose="020F0502020204030204" pitchFamily="34" charset="0"/>
                <a:cs typeface="Arial" panose="020B0604020202020204" pitchFamily="34" charset="0"/>
              </a:rPr>
              <a:t>- och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purinanalogeffekt</a:t>
            </a:r>
            <a:r>
              <a:rPr lang="sv-SE" sz="1800" kern="100" dirty="0">
                <a:effectLst/>
                <a:latin typeface="Garamond" panose="02020404030301010803" pitchFamily="18" charset="0"/>
                <a:ea typeface="Calibri" panose="020F0502020204030204" pitchFamily="34" charset="0"/>
                <a:cs typeface="Arial" panose="020B0604020202020204" pitchFamily="34" charset="0"/>
              </a:rPr>
              <a:t>. Det har visat god effekt och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tolerabilitet</a:t>
            </a:r>
            <a:r>
              <a:rPr lang="sv-SE" sz="1800" kern="100" dirty="0">
                <a:effectLst/>
                <a:latin typeface="Garamond" panose="02020404030301010803" pitchFamily="18" charset="0"/>
                <a:ea typeface="Calibri" panose="020F0502020204030204" pitchFamily="34" charset="0"/>
                <a:cs typeface="Arial" panose="020B0604020202020204" pitchFamily="34" charset="0"/>
              </a:rPr>
              <a:t> vid KLL även hos äldre, då i kombination med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rituximab</a:t>
            </a:r>
            <a:r>
              <a:rPr lang="sv-SE" sz="1800" kern="100" dirty="0">
                <a:effectLst/>
                <a:latin typeface="Garamond" panose="02020404030301010803" pitchFamily="18" charset="0"/>
                <a:ea typeface="Calibri" panose="020F0502020204030204" pitchFamily="34" charset="0"/>
                <a:cs typeface="Arial" panose="020B0604020202020204" pitchFamily="34" charset="0"/>
              </a:rPr>
              <a:t>  (BR). Idag är rekommendationen att BR kan användas hos äldre-sköra patienter med M-CLL och utan högriskmutationer.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Bendamustin</a:t>
            </a:r>
            <a:r>
              <a:rPr lang="sv-SE" sz="1800" kern="100" dirty="0">
                <a:effectLst/>
                <a:latin typeface="Garamond" panose="02020404030301010803" pitchFamily="18" charset="0"/>
                <a:ea typeface="Calibri" panose="020F0502020204030204" pitchFamily="34" charset="0"/>
                <a:cs typeface="Arial" panose="020B0604020202020204" pitchFamily="34" charset="0"/>
              </a:rPr>
              <a:t> ges intravenöst, men behöver inte administreras via central infart. Det är beskrivet fall av allvarliga hudreaktioner vid kombinationen av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bendamustin</a:t>
            </a:r>
            <a:r>
              <a:rPr lang="sv-SE" sz="1800" kern="100" dirty="0">
                <a:effectLst/>
                <a:latin typeface="Garamond" panose="02020404030301010803" pitchFamily="18" charset="0"/>
                <a:ea typeface="Calibri" panose="020F0502020204030204" pitchFamily="34" charset="0"/>
                <a:cs typeface="Arial" panose="020B0604020202020204" pitchFamily="34" charset="0"/>
              </a:rPr>
              <a:t> och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allopurinol</a:t>
            </a:r>
            <a:r>
              <a:rPr lang="sv-SE" sz="1800" kern="100" dirty="0">
                <a:effectLst/>
                <a:latin typeface="Garamond" panose="02020404030301010803" pitchFamily="18" charset="0"/>
                <a:ea typeface="Calibri" panose="020F0502020204030204" pitchFamily="34" charset="0"/>
                <a:cs typeface="Arial" panose="020B0604020202020204" pitchFamily="34" charset="0"/>
              </a:rPr>
              <a:t>, varför det rekommenderas att begränsa användningen av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allopurinol</a:t>
            </a:r>
            <a:r>
              <a:rPr lang="sv-SE" sz="1800" kern="100" dirty="0">
                <a:effectLst/>
                <a:latin typeface="Garamond" panose="02020404030301010803" pitchFamily="18" charset="0"/>
                <a:ea typeface="Calibri" panose="020F0502020204030204" pitchFamily="34" charset="0"/>
                <a:cs typeface="Arial" panose="020B0604020202020204" pitchFamily="34" charset="0"/>
              </a:rPr>
              <a:t> till 5 dagar om det ges samtidigt med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bendamustin</a:t>
            </a:r>
            <a:r>
              <a:rPr lang="sv-SE" sz="1800" kern="100" dirty="0">
                <a:effectLst/>
                <a:latin typeface="Garamond" panose="02020404030301010803" pitchFamily="18" charset="0"/>
                <a:ea typeface="Calibri" panose="020F0502020204030204" pitchFamily="34" charset="0"/>
                <a:cs typeface="Arial" panose="020B0604020202020204" pitchFamily="34" charset="0"/>
              </a:rPr>
              <a:t>.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Bendamustin</a:t>
            </a:r>
            <a:r>
              <a:rPr lang="sv-SE" sz="1800" kern="100" dirty="0">
                <a:effectLst/>
                <a:latin typeface="Garamond" panose="02020404030301010803" pitchFamily="18" charset="0"/>
                <a:ea typeface="Calibri" panose="020F0502020204030204" pitchFamily="34" charset="0"/>
                <a:cs typeface="Arial" panose="020B0604020202020204" pitchFamily="34" charset="0"/>
              </a:rPr>
              <a:t> kan användas även till patienter med nedsatt njurfunktion. Den vanligaste biverkningen är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myelosuppression</a:t>
            </a:r>
            <a:r>
              <a:rPr lang="sv-SE" sz="1800" kern="100" dirty="0">
                <a:effectLst/>
                <a:latin typeface="Garamond" panose="02020404030301010803" pitchFamily="18" charset="0"/>
                <a:ea typeface="Calibri" panose="020F0502020204030204" pitchFamily="34" charset="0"/>
                <a:cs typeface="Arial" panose="020B0604020202020204" pitchFamily="34" charset="0"/>
              </a:rPr>
              <a:t> med risk för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neutropeni</a:t>
            </a:r>
            <a:r>
              <a:rPr lang="sv-SE" sz="1800" kern="100" dirty="0">
                <a:effectLst/>
                <a:latin typeface="Garamond" panose="02020404030301010803" pitchFamily="18" charset="0"/>
                <a:ea typeface="Calibri" panose="020F0502020204030204" pitchFamily="34" charset="0"/>
                <a:cs typeface="Arial" panose="020B0604020202020204" pitchFamily="34" charset="0"/>
              </a:rPr>
              <a:t> och infektioner</a:t>
            </a:r>
          </a:p>
          <a:p>
            <a:pPr marL="0" indent="0">
              <a:lnSpc>
                <a:spcPct val="100000"/>
              </a:lnSpc>
              <a:spcAft>
                <a:spcPts val="1200"/>
              </a:spcAft>
              <a:buNone/>
            </a:pPr>
            <a:r>
              <a:rPr lang="sv-SE" sz="1800" kern="100" dirty="0">
                <a:effectLst/>
                <a:latin typeface="Garamond" panose="02020404030301010803" pitchFamily="18" charset="0"/>
                <a:ea typeface="Calibri" panose="020F0502020204030204" pitchFamily="34" charset="0"/>
                <a:cs typeface="Arial" panose="020B0604020202020204" pitchFamily="34" charset="0"/>
              </a:rPr>
              <a:t>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Bendamustin</a:t>
            </a:r>
            <a:r>
              <a:rPr lang="sv-SE" sz="1800" kern="100" dirty="0">
                <a:effectLst/>
                <a:latin typeface="Garamond" panose="02020404030301010803" pitchFamily="18" charset="0"/>
                <a:ea typeface="Calibri" panose="020F0502020204030204" pitchFamily="34" charset="0"/>
                <a:cs typeface="Arial" panose="020B0604020202020204" pitchFamily="34" charset="0"/>
              </a:rPr>
              <a:t> skapades 1963 av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Ozegowski</a:t>
            </a:r>
            <a:r>
              <a:rPr lang="sv-SE" sz="1800" kern="100" dirty="0">
                <a:effectLst/>
                <a:latin typeface="Garamond" panose="02020404030301010803" pitchFamily="18" charset="0"/>
                <a:ea typeface="Calibri" panose="020F0502020204030204" pitchFamily="34" charset="0"/>
                <a:cs typeface="Arial" panose="020B0604020202020204" pitchFamily="34" charset="0"/>
              </a:rPr>
              <a:t> och </a:t>
            </a:r>
            <a:r>
              <a:rPr lang="sv-SE" sz="1800" kern="100" dirty="0" err="1">
                <a:effectLst/>
                <a:latin typeface="Garamond" panose="02020404030301010803" pitchFamily="18" charset="0"/>
                <a:ea typeface="Calibri" panose="020F0502020204030204" pitchFamily="34" charset="0"/>
                <a:cs typeface="Arial" panose="020B0604020202020204" pitchFamily="34" charset="0"/>
              </a:rPr>
              <a:t>Krebs</a:t>
            </a:r>
            <a:r>
              <a:rPr lang="sv-SE" sz="1800" kern="100" dirty="0">
                <a:effectLst/>
                <a:latin typeface="Garamond" panose="02020404030301010803" pitchFamily="18" charset="0"/>
                <a:ea typeface="Calibri" panose="020F0502020204030204" pitchFamily="34" charset="0"/>
                <a:cs typeface="Arial" panose="020B0604020202020204" pitchFamily="34" charset="0"/>
              </a:rPr>
              <a:t> i Östtyskland och var bara tillgängligt </a:t>
            </a:r>
            <a:r>
              <a:rPr lang="sv-SE" sz="1800" kern="100" dirty="0">
                <a:latin typeface="Garamond" panose="02020404030301010803" pitchFamily="18" charset="0"/>
                <a:ea typeface="Calibri" panose="020F0502020204030204" pitchFamily="34" charset="0"/>
                <a:cs typeface="Arial" panose="020B0604020202020204" pitchFamily="34" charset="0"/>
              </a:rPr>
              <a:t>där fram till 1990.</a:t>
            </a:r>
            <a:r>
              <a:rPr lang="sv-SE" sz="1800" kern="100" dirty="0">
                <a:effectLst/>
                <a:latin typeface="Garamond" panose="02020404030301010803" pitchFamily="18" charset="0"/>
                <a:ea typeface="Calibri" panose="020F0502020204030204" pitchFamily="34" charset="0"/>
                <a:cs typeface="Arial" panose="020B0604020202020204" pitchFamily="34" charset="0"/>
              </a:rPr>
              <a:t> </a:t>
            </a:r>
            <a:r>
              <a:rPr lang="sv-SE" sz="1800" kern="100" dirty="0">
                <a:latin typeface="Garamond" panose="02020404030301010803" pitchFamily="18" charset="0"/>
                <a:ea typeface="Calibri" panose="020F0502020204030204" pitchFamily="34" charset="0"/>
                <a:cs typeface="Arial" panose="020B0604020202020204" pitchFamily="34" charset="0"/>
              </a:rPr>
              <a:t>Det</a:t>
            </a:r>
            <a:r>
              <a:rPr lang="sv-SE" sz="1800" kern="100" dirty="0">
                <a:effectLst/>
                <a:latin typeface="Garamond" panose="02020404030301010803" pitchFamily="18" charset="0"/>
                <a:ea typeface="Calibri" panose="020F0502020204030204" pitchFamily="34" charset="0"/>
                <a:cs typeface="Arial" panose="020B0604020202020204" pitchFamily="34" charset="0"/>
              </a:rPr>
              <a:t> blev inte godkänt av FDA i USA förrän 2008.</a:t>
            </a:r>
          </a:p>
          <a:p>
            <a:pPr marL="0" indent="0">
              <a:spcAft>
                <a:spcPts val="1200"/>
              </a:spcAft>
              <a:buNone/>
            </a:pPr>
            <a:r>
              <a:rPr lang="sv-SE" sz="1800" kern="100" dirty="0">
                <a:effectLst/>
                <a:latin typeface="Garamond" panose="02020404030301010803" pitchFamily="18" charset="0"/>
                <a:ea typeface="Calibri" panose="020F0502020204030204" pitchFamily="34" charset="0"/>
                <a:cs typeface="Arial" panose="020B0604020202020204" pitchFamily="34" charset="0"/>
              </a:rPr>
              <a:t> </a:t>
            </a:r>
            <a:r>
              <a:rPr lang="en-US" sz="1800" kern="100" dirty="0">
                <a:effectLst/>
                <a:latin typeface="Garamond" panose="02020404030301010803" pitchFamily="18" charset="0"/>
                <a:ea typeface="Calibri" panose="020F0502020204030204" pitchFamily="34" charset="0"/>
                <a:cs typeface="Arial" panose="020B0604020202020204" pitchFamily="34" charset="0"/>
              </a:rPr>
              <a:t> </a:t>
            </a:r>
            <a:endParaRPr lang="sv-SE" dirty="0"/>
          </a:p>
        </p:txBody>
      </p:sp>
      <p:pic>
        <p:nvPicPr>
          <p:cNvPr id="4" name="Bildobjekt 3">
            <a:extLst>
              <a:ext uri="{FF2B5EF4-FFF2-40B4-BE49-F238E27FC236}">
                <a16:creationId xmlns:a16="http://schemas.microsoft.com/office/drawing/2014/main" id="{04D24D40-613C-3E45-3D76-D6D87AFC3A96}"/>
              </a:ext>
            </a:extLst>
          </p:cNvPr>
          <p:cNvPicPr>
            <a:picLocks noChangeAspect="1"/>
          </p:cNvPicPr>
          <p:nvPr/>
        </p:nvPicPr>
        <p:blipFill>
          <a:blip r:embed="rId2"/>
          <a:stretch>
            <a:fillRect/>
          </a:stretch>
        </p:blipFill>
        <p:spPr>
          <a:xfrm>
            <a:off x="7051228" y="4767185"/>
            <a:ext cx="2847975" cy="1600200"/>
          </a:xfrm>
          <a:prstGeom prst="rect">
            <a:avLst/>
          </a:prstGeom>
        </p:spPr>
      </p:pic>
    </p:spTree>
    <p:extLst>
      <p:ext uri="{BB962C8B-B14F-4D97-AF65-F5344CB8AC3E}">
        <p14:creationId xmlns:p14="http://schemas.microsoft.com/office/powerpoint/2010/main" val="1409235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3DC81-0949-A7F7-2842-8D61ED11D274}"/>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6F87BA0D-D30E-064E-C09E-75458DA26CCE}"/>
              </a:ext>
            </a:extLst>
          </p:cNvPr>
          <p:cNvPicPr>
            <a:picLocks noGrp="1" noChangeAspect="1"/>
          </p:cNvPicPr>
          <p:nvPr>
            <p:ph idx="1"/>
          </p:nvPr>
        </p:nvPicPr>
        <p:blipFill>
          <a:blip r:embed="rId2"/>
          <a:stretch>
            <a:fillRect/>
          </a:stretch>
        </p:blipFill>
        <p:spPr>
          <a:xfrm>
            <a:off x="1214535" y="180002"/>
            <a:ext cx="9608975" cy="6312873"/>
          </a:xfrm>
          <a:prstGeom prst="rect">
            <a:avLst/>
          </a:prstGeom>
        </p:spPr>
      </p:pic>
    </p:spTree>
    <p:extLst>
      <p:ext uri="{BB962C8B-B14F-4D97-AF65-F5344CB8AC3E}">
        <p14:creationId xmlns:p14="http://schemas.microsoft.com/office/powerpoint/2010/main" val="410380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698C60-E3D0-4511-EA16-55DEDC729130}"/>
              </a:ext>
            </a:extLst>
          </p:cNvPr>
          <p:cNvSpPr>
            <a:spLocks noGrp="1"/>
          </p:cNvSpPr>
          <p:nvPr>
            <p:ph type="title"/>
          </p:nvPr>
        </p:nvSpPr>
        <p:spPr/>
        <p:txBody>
          <a:bodyPr>
            <a:normAutofit/>
          </a:bodyPr>
          <a:lstStyle/>
          <a:p>
            <a:r>
              <a:rPr lang="sv-SE" sz="3200" dirty="0"/>
              <a:t>Framtida behandlingsalternativ</a:t>
            </a:r>
          </a:p>
        </p:txBody>
      </p:sp>
      <p:sp>
        <p:nvSpPr>
          <p:cNvPr id="3" name="Platshållare för innehåll 2">
            <a:extLst>
              <a:ext uri="{FF2B5EF4-FFF2-40B4-BE49-F238E27FC236}">
                <a16:creationId xmlns:a16="http://schemas.microsoft.com/office/drawing/2014/main" id="{EDD46634-1FA8-3691-9A5F-F8C301694539}"/>
              </a:ext>
            </a:extLst>
          </p:cNvPr>
          <p:cNvSpPr>
            <a:spLocks noGrp="1"/>
          </p:cNvSpPr>
          <p:nvPr>
            <p:ph idx="1"/>
          </p:nvPr>
        </p:nvSpPr>
        <p:spPr/>
        <p:txBody>
          <a:bodyPr/>
          <a:lstStyle/>
          <a:p>
            <a:r>
              <a:rPr lang="sv-SE" sz="2000" dirty="0"/>
              <a:t>Studier pågår med MRD-styrd tidsbegränsad behandling av BTK-hämmare i kombinationer med andra preparat.(flöde på blod eller benmärg)</a:t>
            </a:r>
          </a:p>
          <a:p>
            <a:r>
              <a:rPr lang="sv-SE" sz="2000" dirty="0"/>
              <a:t>I studier finns andra generationens BTK-hämmare tillgängliga som binder icke-kovalent och även BTK-</a:t>
            </a:r>
            <a:r>
              <a:rPr lang="sv-SE" sz="2000" dirty="0" err="1"/>
              <a:t>degraders</a:t>
            </a:r>
            <a:r>
              <a:rPr lang="sv-SE" dirty="0"/>
              <a:t>.</a:t>
            </a:r>
          </a:p>
        </p:txBody>
      </p:sp>
    </p:spTree>
    <p:extLst>
      <p:ext uri="{BB962C8B-B14F-4D97-AF65-F5344CB8AC3E}">
        <p14:creationId xmlns:p14="http://schemas.microsoft.com/office/powerpoint/2010/main" val="182901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1F43F21-F467-5F8E-F8F6-DDE8FC737BD2}"/>
              </a:ext>
            </a:extLst>
          </p:cNvPr>
          <p:cNvSpPr>
            <a:spLocks noGrp="1"/>
          </p:cNvSpPr>
          <p:nvPr>
            <p:ph idx="1"/>
          </p:nvPr>
        </p:nvSpPr>
        <p:spPr>
          <a:xfrm>
            <a:off x="838200" y="2946245"/>
            <a:ext cx="10515600" cy="4351338"/>
          </a:xfrm>
        </p:spPr>
        <p:txBody>
          <a:bodyPr>
            <a:normAutofit/>
          </a:bodyPr>
          <a:lstStyle/>
          <a:p>
            <a:pPr marL="0" indent="0">
              <a:buNone/>
            </a:pPr>
            <a:r>
              <a:rPr lang="sv-SE" sz="1600" dirty="0"/>
              <a:t>Lymfocytos i blod med </a:t>
            </a:r>
            <a:r>
              <a:rPr lang="sv-SE" sz="1600" dirty="0" err="1"/>
              <a:t>klonala</a:t>
            </a:r>
            <a:r>
              <a:rPr lang="sv-SE" sz="1600" dirty="0"/>
              <a:t> B-lymfocyter ≥5x109/L.</a:t>
            </a:r>
          </a:p>
          <a:p>
            <a:pPr marL="0" indent="0">
              <a:buNone/>
            </a:pPr>
            <a:r>
              <a:rPr lang="sv-SE" sz="1600" dirty="0"/>
              <a:t>Flödescytometri på blod med följande typiska fenotyp:</a:t>
            </a:r>
          </a:p>
          <a:p>
            <a:pPr marL="0" indent="0">
              <a:buNone/>
            </a:pPr>
            <a:r>
              <a:rPr lang="sv-SE" sz="1600" dirty="0"/>
              <a:t>CD5+, CD19+, CD23+, CD200+, CD10- samt svagt uttryck av CD20 och CD22 (alternativt CD79b). Leukemicellsklonen uttrycker antingen kappa- eller lambdakedjor på ytan och detta uttryck är svagt.</a:t>
            </a:r>
          </a:p>
          <a:p>
            <a:pPr marL="0" indent="0">
              <a:buNone/>
            </a:pPr>
            <a:r>
              <a:rPr lang="sv-SE" sz="1600" dirty="0"/>
              <a:t>Morfologisk bild i blod med övervägande små, mogna lymfocyter. Viss tillblandning kan ses av större, mer aktiverade lymfocyter eller prolymfocyter. Vid hög andel större </a:t>
            </a:r>
            <a:r>
              <a:rPr lang="sv-SE" sz="1600" dirty="0" err="1"/>
              <a:t>nukleolförande</a:t>
            </a:r>
            <a:r>
              <a:rPr lang="sv-SE" sz="1600" dirty="0"/>
              <a:t> lymfocyter/prolymfocyter bör diagnosen B-cell prolymfocytleukemi/</a:t>
            </a:r>
            <a:r>
              <a:rPr lang="sv-SE" sz="1600" dirty="0" err="1"/>
              <a:t>spleniskt</a:t>
            </a:r>
            <a:r>
              <a:rPr lang="sv-SE" sz="1600" dirty="0"/>
              <a:t> B-cellslymfom/leukemi med prominenta </a:t>
            </a:r>
            <a:r>
              <a:rPr lang="sv-SE" sz="1600" dirty="0" err="1"/>
              <a:t>nukleoler</a:t>
            </a:r>
            <a:r>
              <a:rPr lang="sv-SE" sz="1600" dirty="0"/>
              <a:t> övervägas.</a:t>
            </a:r>
          </a:p>
        </p:txBody>
      </p:sp>
      <p:sp>
        <p:nvSpPr>
          <p:cNvPr id="4" name="textruta 3">
            <a:extLst>
              <a:ext uri="{FF2B5EF4-FFF2-40B4-BE49-F238E27FC236}">
                <a16:creationId xmlns:a16="http://schemas.microsoft.com/office/drawing/2014/main" id="{FE765D5C-B850-2650-322D-24F34ADA1479}"/>
              </a:ext>
            </a:extLst>
          </p:cNvPr>
          <p:cNvSpPr txBox="1"/>
          <p:nvPr/>
        </p:nvSpPr>
        <p:spPr>
          <a:xfrm>
            <a:off x="4651899" y="577048"/>
            <a:ext cx="3329126" cy="523220"/>
          </a:xfrm>
          <a:prstGeom prst="rect">
            <a:avLst/>
          </a:prstGeom>
          <a:noFill/>
        </p:spPr>
        <p:txBody>
          <a:bodyPr wrap="square" rtlCol="0">
            <a:spAutoFit/>
          </a:bodyPr>
          <a:lstStyle/>
          <a:p>
            <a:r>
              <a:rPr lang="sv-SE" sz="2800" dirty="0"/>
              <a:t>Diagnos KLL</a:t>
            </a:r>
          </a:p>
        </p:txBody>
      </p:sp>
      <p:pic>
        <p:nvPicPr>
          <p:cNvPr id="2" name="Bildobjekt 1">
            <a:extLst>
              <a:ext uri="{FF2B5EF4-FFF2-40B4-BE49-F238E27FC236}">
                <a16:creationId xmlns:a16="http://schemas.microsoft.com/office/drawing/2014/main" id="{1606B12F-30C4-83FB-62E1-5515CA891E55}"/>
              </a:ext>
            </a:extLst>
          </p:cNvPr>
          <p:cNvPicPr>
            <a:picLocks noChangeAspect="1"/>
          </p:cNvPicPr>
          <p:nvPr/>
        </p:nvPicPr>
        <p:blipFill>
          <a:blip r:embed="rId2"/>
          <a:stretch>
            <a:fillRect/>
          </a:stretch>
        </p:blipFill>
        <p:spPr>
          <a:xfrm>
            <a:off x="7016318" y="935295"/>
            <a:ext cx="3615586" cy="2369197"/>
          </a:xfrm>
          <a:prstGeom prst="rect">
            <a:avLst/>
          </a:prstGeom>
        </p:spPr>
      </p:pic>
    </p:spTree>
    <p:extLst>
      <p:ext uri="{BB962C8B-B14F-4D97-AF65-F5344CB8AC3E}">
        <p14:creationId xmlns:p14="http://schemas.microsoft.com/office/powerpoint/2010/main" val="306230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C9894E-522F-7945-17A3-0D31ABC8A5B3}"/>
              </a:ext>
            </a:extLst>
          </p:cNvPr>
          <p:cNvSpPr>
            <a:spLocks noGrp="1"/>
          </p:cNvSpPr>
          <p:nvPr>
            <p:ph type="title"/>
          </p:nvPr>
        </p:nvSpPr>
        <p:spPr>
          <a:xfrm>
            <a:off x="7586677" y="1324278"/>
            <a:ext cx="4301971" cy="575908"/>
          </a:xfrm>
        </p:spPr>
        <p:txBody>
          <a:bodyPr>
            <a:normAutofit/>
          </a:bodyPr>
          <a:lstStyle/>
          <a:p>
            <a:r>
              <a:rPr lang="sv-SE" sz="2800" dirty="0"/>
              <a:t>B-cellsreceptorn</a:t>
            </a:r>
          </a:p>
        </p:txBody>
      </p:sp>
      <p:sp>
        <p:nvSpPr>
          <p:cNvPr id="3" name="Platshållare för innehåll 2">
            <a:extLst>
              <a:ext uri="{FF2B5EF4-FFF2-40B4-BE49-F238E27FC236}">
                <a16:creationId xmlns:a16="http://schemas.microsoft.com/office/drawing/2014/main" id="{08DB8E52-F8E0-642A-8C1C-7366B23629FB}"/>
              </a:ext>
            </a:extLst>
          </p:cNvPr>
          <p:cNvSpPr>
            <a:spLocks noGrp="1"/>
          </p:cNvSpPr>
          <p:nvPr>
            <p:ph idx="1"/>
          </p:nvPr>
        </p:nvSpPr>
        <p:spPr>
          <a:xfrm>
            <a:off x="1407276" y="6075361"/>
            <a:ext cx="5182049" cy="713389"/>
          </a:xfrm>
        </p:spPr>
        <p:txBody>
          <a:bodyPr>
            <a:normAutofit/>
          </a:bodyPr>
          <a:lstStyle/>
          <a:p>
            <a:pPr marL="0" indent="0">
              <a:buNone/>
            </a:pPr>
            <a:r>
              <a:rPr lang="en-US" sz="900" dirty="0"/>
              <a:t>By CNX OpenStax - http://cnx.org/contents/GFy_h8cu@10.53:rZudN6XP@2/Introduction, CC BY 4.0, https://commons.wikimedia.org/w/index.php?curid=49935883</a:t>
            </a:r>
            <a:endParaRPr lang="sv-SE" sz="900" dirty="0"/>
          </a:p>
        </p:txBody>
      </p:sp>
      <p:pic>
        <p:nvPicPr>
          <p:cNvPr id="4" name="Bildobjekt 3">
            <a:extLst>
              <a:ext uri="{FF2B5EF4-FFF2-40B4-BE49-F238E27FC236}">
                <a16:creationId xmlns:a16="http://schemas.microsoft.com/office/drawing/2014/main" id="{4178584A-8A4F-0870-BCA4-7938B39ECABA}"/>
              </a:ext>
            </a:extLst>
          </p:cNvPr>
          <p:cNvPicPr>
            <a:picLocks noChangeAspect="1"/>
          </p:cNvPicPr>
          <p:nvPr/>
        </p:nvPicPr>
        <p:blipFill>
          <a:blip r:embed="rId2"/>
          <a:stretch>
            <a:fillRect/>
          </a:stretch>
        </p:blipFill>
        <p:spPr>
          <a:xfrm>
            <a:off x="1293620" y="490941"/>
            <a:ext cx="5182049" cy="5584420"/>
          </a:xfrm>
          <a:prstGeom prst="rect">
            <a:avLst/>
          </a:prstGeom>
        </p:spPr>
      </p:pic>
    </p:spTree>
    <p:extLst>
      <p:ext uri="{BB962C8B-B14F-4D97-AF65-F5344CB8AC3E}">
        <p14:creationId xmlns:p14="http://schemas.microsoft.com/office/powerpoint/2010/main" val="312921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EEC7771-B7DA-2459-0AD1-6DE808E299C3}"/>
              </a:ext>
            </a:extLst>
          </p:cNvPr>
          <p:cNvPicPr>
            <a:picLocks noChangeAspect="1"/>
          </p:cNvPicPr>
          <p:nvPr/>
        </p:nvPicPr>
        <p:blipFill>
          <a:blip r:embed="rId2"/>
          <a:stretch>
            <a:fillRect/>
          </a:stretch>
        </p:blipFill>
        <p:spPr>
          <a:xfrm>
            <a:off x="938720" y="530662"/>
            <a:ext cx="6555575" cy="4918416"/>
          </a:xfrm>
          <a:prstGeom prst="rect">
            <a:avLst/>
          </a:prstGeom>
        </p:spPr>
      </p:pic>
      <p:sp>
        <p:nvSpPr>
          <p:cNvPr id="2" name="Rubrik 1">
            <a:extLst>
              <a:ext uri="{FF2B5EF4-FFF2-40B4-BE49-F238E27FC236}">
                <a16:creationId xmlns:a16="http://schemas.microsoft.com/office/drawing/2014/main" id="{D3097126-08C3-1EBD-8B86-3B0011A57339}"/>
              </a:ext>
            </a:extLst>
          </p:cNvPr>
          <p:cNvSpPr>
            <a:spLocks noGrp="1"/>
          </p:cNvSpPr>
          <p:nvPr>
            <p:ph type="title"/>
          </p:nvPr>
        </p:nvSpPr>
        <p:spPr>
          <a:xfrm>
            <a:off x="5951872" y="604368"/>
            <a:ext cx="4825618" cy="549275"/>
          </a:xfrm>
        </p:spPr>
        <p:txBody>
          <a:bodyPr>
            <a:noAutofit/>
          </a:bodyPr>
          <a:lstStyle/>
          <a:p>
            <a:r>
              <a:rPr lang="sv-SE" sz="2800" dirty="0"/>
              <a:t>Cellsignalering i B-cellen</a:t>
            </a:r>
          </a:p>
        </p:txBody>
      </p:sp>
      <p:sp>
        <p:nvSpPr>
          <p:cNvPr id="5" name="textruta 4">
            <a:extLst>
              <a:ext uri="{FF2B5EF4-FFF2-40B4-BE49-F238E27FC236}">
                <a16:creationId xmlns:a16="http://schemas.microsoft.com/office/drawing/2014/main" id="{A25511C4-D98E-A589-B027-6DC4D4E2FF7D}"/>
              </a:ext>
            </a:extLst>
          </p:cNvPr>
          <p:cNvSpPr txBox="1"/>
          <p:nvPr/>
        </p:nvSpPr>
        <p:spPr>
          <a:xfrm>
            <a:off x="683581" y="6187736"/>
            <a:ext cx="5426486" cy="230832"/>
          </a:xfrm>
          <a:prstGeom prst="rect">
            <a:avLst/>
          </a:prstGeom>
          <a:noFill/>
        </p:spPr>
        <p:txBody>
          <a:bodyPr wrap="none" rtlCol="0">
            <a:spAutoFit/>
          </a:bodyPr>
          <a:lstStyle/>
          <a:p>
            <a:r>
              <a:rPr lang="en-US" sz="900" dirty="0"/>
              <a:t>By </a:t>
            </a:r>
            <a:r>
              <a:rPr lang="en-US" sz="900" dirty="0" err="1"/>
              <a:t>Altaileopard</a:t>
            </a:r>
            <a:r>
              <a:rPr lang="en-US" sz="900" dirty="0"/>
              <a:t> - Own work, CC BY-SA 3.0, https://commons.wikimedia.org/w/index.php?curid=12193205</a:t>
            </a:r>
            <a:endParaRPr lang="sv-SE" sz="900" dirty="0"/>
          </a:p>
        </p:txBody>
      </p:sp>
    </p:spTree>
    <p:extLst>
      <p:ext uri="{BB962C8B-B14F-4D97-AF65-F5344CB8AC3E}">
        <p14:creationId xmlns:p14="http://schemas.microsoft.com/office/powerpoint/2010/main" val="64004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A45B427-1C5C-763B-F1ED-FB316E7C8B93}"/>
              </a:ext>
            </a:extLst>
          </p:cNvPr>
          <p:cNvPicPr>
            <a:picLocks noChangeAspect="1"/>
          </p:cNvPicPr>
          <p:nvPr/>
        </p:nvPicPr>
        <p:blipFill>
          <a:blip r:embed="rId2"/>
          <a:stretch>
            <a:fillRect/>
          </a:stretch>
        </p:blipFill>
        <p:spPr>
          <a:xfrm>
            <a:off x="1610679" y="88777"/>
            <a:ext cx="5115436" cy="6647361"/>
          </a:xfrm>
          <a:prstGeom prst="rect">
            <a:avLst/>
          </a:prstGeom>
        </p:spPr>
      </p:pic>
      <p:sp>
        <p:nvSpPr>
          <p:cNvPr id="6" name="textruta 5">
            <a:extLst>
              <a:ext uri="{FF2B5EF4-FFF2-40B4-BE49-F238E27FC236}">
                <a16:creationId xmlns:a16="http://schemas.microsoft.com/office/drawing/2014/main" id="{09CB1061-F216-6FBC-A9AB-105AC7FD9CF8}"/>
              </a:ext>
            </a:extLst>
          </p:cNvPr>
          <p:cNvSpPr txBox="1"/>
          <p:nvPr/>
        </p:nvSpPr>
        <p:spPr>
          <a:xfrm>
            <a:off x="7572591" y="795789"/>
            <a:ext cx="4619409" cy="2492990"/>
          </a:xfrm>
          <a:prstGeom prst="rect">
            <a:avLst/>
          </a:prstGeom>
          <a:noFill/>
        </p:spPr>
        <p:txBody>
          <a:bodyPr wrap="square" rtlCol="0">
            <a:spAutoFit/>
          </a:bodyPr>
          <a:lstStyle/>
          <a:p>
            <a:r>
              <a:rPr lang="sv-SE" sz="1800" b="1" dirty="0"/>
              <a:t>B-cell receptor </a:t>
            </a:r>
            <a:r>
              <a:rPr lang="sv-SE" sz="1800" b="1" dirty="0" err="1"/>
              <a:t>signaling</a:t>
            </a:r>
            <a:r>
              <a:rPr lang="sv-SE" sz="1800" b="1" dirty="0"/>
              <a:t> in </a:t>
            </a:r>
            <a:r>
              <a:rPr lang="sv-SE" sz="1800" b="1" dirty="0" err="1"/>
              <a:t>chronic</a:t>
            </a:r>
            <a:r>
              <a:rPr lang="sv-SE" sz="1800" b="1" dirty="0"/>
              <a:t> </a:t>
            </a:r>
            <a:r>
              <a:rPr lang="sv-SE" sz="1800" b="1" dirty="0" err="1"/>
              <a:t>lymphocytic</a:t>
            </a:r>
            <a:r>
              <a:rPr lang="sv-SE" sz="1800" b="1" dirty="0"/>
              <a:t> </a:t>
            </a:r>
            <a:r>
              <a:rPr lang="sv-SE" sz="1800" b="1" dirty="0" err="1"/>
              <a:t>leukemia</a:t>
            </a:r>
            <a:r>
              <a:rPr lang="sv-SE" dirty="0"/>
              <a:t>,</a:t>
            </a:r>
          </a:p>
          <a:p>
            <a:endParaRPr lang="en-US" dirty="0"/>
          </a:p>
          <a:p>
            <a:r>
              <a:rPr lang="en-US" sz="1400" dirty="0"/>
              <a:t>Freda K. Stevenson, Sergey </a:t>
            </a:r>
            <a:r>
              <a:rPr lang="en-US" sz="1400" dirty="0" err="1"/>
              <a:t>Krysov</a:t>
            </a:r>
            <a:r>
              <a:rPr lang="en-US" sz="1400" dirty="0"/>
              <a:t>, Andrew J. Davies, Andrew J. Steele, Graham Packham,</a:t>
            </a:r>
          </a:p>
          <a:p>
            <a:r>
              <a:rPr lang="en-US" sz="1400" dirty="0"/>
              <a:t>Blood,</a:t>
            </a:r>
          </a:p>
          <a:p>
            <a:r>
              <a:rPr lang="en-US" sz="1400" dirty="0"/>
              <a:t>Volume 118, Issue 16,</a:t>
            </a:r>
          </a:p>
          <a:p>
            <a:r>
              <a:rPr lang="en-US" sz="1400" dirty="0"/>
              <a:t>2011,</a:t>
            </a:r>
          </a:p>
          <a:p>
            <a:r>
              <a:rPr lang="en-US" sz="1400" dirty="0"/>
              <a:t>Pages 4313-4320,</a:t>
            </a:r>
            <a:endParaRPr lang="sv-SE" sz="1400" dirty="0"/>
          </a:p>
          <a:p>
            <a:endParaRPr lang="sv-SE" dirty="0"/>
          </a:p>
        </p:txBody>
      </p:sp>
    </p:spTree>
    <p:extLst>
      <p:ext uri="{BB962C8B-B14F-4D97-AF65-F5344CB8AC3E}">
        <p14:creationId xmlns:p14="http://schemas.microsoft.com/office/powerpoint/2010/main" val="4526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4D8E32-3A0A-C8DC-94A4-F7400FD0DCC0}"/>
              </a:ext>
            </a:extLst>
          </p:cNvPr>
          <p:cNvSpPr>
            <a:spLocks noGrp="1"/>
          </p:cNvSpPr>
          <p:nvPr>
            <p:ph type="title"/>
          </p:nvPr>
        </p:nvSpPr>
        <p:spPr>
          <a:xfrm>
            <a:off x="935854" y="284585"/>
            <a:ext cx="10515600" cy="1325563"/>
          </a:xfrm>
        </p:spPr>
        <p:txBody>
          <a:bodyPr>
            <a:normAutofit/>
          </a:bodyPr>
          <a:lstStyle/>
          <a:p>
            <a:r>
              <a:rPr lang="sv-SE" sz="1800" dirty="0" err="1"/>
              <a:t>Hallek</a:t>
            </a:r>
            <a:r>
              <a:rPr lang="sv-SE" sz="1800" dirty="0"/>
              <a:t> M, </a:t>
            </a:r>
            <a:r>
              <a:rPr lang="sv-SE" sz="1800" dirty="0" err="1"/>
              <a:t>Cheson</a:t>
            </a:r>
            <a:r>
              <a:rPr lang="sv-SE" sz="1800" dirty="0"/>
              <a:t> BD, </a:t>
            </a:r>
            <a:r>
              <a:rPr lang="sv-SE" sz="1800" dirty="0" err="1"/>
              <a:t>Catovsky</a:t>
            </a:r>
            <a:r>
              <a:rPr lang="sv-SE" sz="1800" dirty="0"/>
              <a:t> D, </a:t>
            </a:r>
            <a:r>
              <a:rPr lang="sv-SE" sz="1800" dirty="0" err="1"/>
              <a:t>Caligaris-Cappio</a:t>
            </a:r>
            <a:r>
              <a:rPr lang="sv-SE" sz="1800" dirty="0"/>
              <a:t> F, </a:t>
            </a:r>
            <a:r>
              <a:rPr lang="sv-SE" sz="1800" dirty="0" err="1"/>
              <a:t>Dighiero</a:t>
            </a:r>
            <a:r>
              <a:rPr lang="sv-SE" sz="1800" dirty="0"/>
              <a:t> G, </a:t>
            </a:r>
            <a:r>
              <a:rPr lang="sv-SE" sz="1800" dirty="0" err="1"/>
              <a:t>Dohner</a:t>
            </a:r>
            <a:r>
              <a:rPr lang="sv-SE" sz="1800" dirty="0"/>
              <a:t> H, et al</a:t>
            </a:r>
            <a:r>
              <a:rPr lang="sv-SE" sz="1800" b="1" dirty="0"/>
              <a:t>. </a:t>
            </a:r>
            <a:r>
              <a:rPr lang="sv-SE" sz="1800" b="1" dirty="0" err="1"/>
              <a:t>iwCLL</a:t>
            </a:r>
            <a:r>
              <a:rPr lang="sv-SE" sz="1800" b="1" dirty="0"/>
              <a:t> </a:t>
            </a:r>
            <a:r>
              <a:rPr lang="sv-SE" sz="1800" b="1" dirty="0" err="1"/>
              <a:t>guidelines</a:t>
            </a:r>
            <a:r>
              <a:rPr lang="sv-SE" sz="1800" b="1" dirty="0"/>
              <a:t> for </a:t>
            </a:r>
            <a:r>
              <a:rPr lang="sv-SE" sz="1800" b="1" dirty="0" err="1"/>
              <a:t>diagnosis</a:t>
            </a:r>
            <a:r>
              <a:rPr lang="sv-SE" sz="1800" b="1" dirty="0"/>
              <a:t>, </a:t>
            </a:r>
            <a:r>
              <a:rPr lang="sv-SE" sz="1800" b="1" dirty="0" err="1"/>
              <a:t>indications</a:t>
            </a:r>
            <a:r>
              <a:rPr lang="sv-SE" sz="1800" b="1" dirty="0"/>
              <a:t> for </a:t>
            </a:r>
            <a:r>
              <a:rPr lang="sv-SE" sz="1800" b="1" dirty="0" err="1"/>
              <a:t>treatment</a:t>
            </a:r>
            <a:r>
              <a:rPr lang="sv-SE" sz="1800" b="1" dirty="0"/>
              <a:t>, </a:t>
            </a:r>
            <a:r>
              <a:rPr lang="sv-SE" sz="1800" b="1" dirty="0" err="1"/>
              <a:t>response</a:t>
            </a:r>
            <a:r>
              <a:rPr lang="sv-SE" sz="1800" b="1" dirty="0"/>
              <a:t> </a:t>
            </a:r>
            <a:r>
              <a:rPr lang="sv-SE" sz="1800" b="1" dirty="0" err="1"/>
              <a:t>assessment</a:t>
            </a:r>
            <a:r>
              <a:rPr lang="sv-SE" sz="1800" b="1" dirty="0"/>
              <a:t>, and </a:t>
            </a:r>
            <a:r>
              <a:rPr lang="sv-SE" sz="1800" b="1" dirty="0" err="1"/>
              <a:t>supportive</a:t>
            </a:r>
            <a:r>
              <a:rPr lang="sv-SE" sz="1800" b="1" dirty="0"/>
              <a:t> management </a:t>
            </a:r>
            <a:r>
              <a:rPr lang="sv-SE" sz="1800" b="1" dirty="0" err="1"/>
              <a:t>of</a:t>
            </a:r>
            <a:r>
              <a:rPr lang="sv-SE" sz="1800" b="1" dirty="0"/>
              <a:t> CLL</a:t>
            </a:r>
            <a:r>
              <a:rPr lang="sv-SE" sz="1800" dirty="0"/>
              <a:t>. </a:t>
            </a:r>
            <a:r>
              <a:rPr lang="sv-SE" sz="1800" dirty="0" err="1"/>
              <a:t>Blood</a:t>
            </a:r>
            <a:r>
              <a:rPr lang="sv-SE" sz="1800" dirty="0"/>
              <a:t>. 2018;131(25):2745-60.</a:t>
            </a:r>
          </a:p>
        </p:txBody>
      </p:sp>
      <p:sp>
        <p:nvSpPr>
          <p:cNvPr id="3" name="Platshållare för innehåll 2">
            <a:extLst>
              <a:ext uri="{FF2B5EF4-FFF2-40B4-BE49-F238E27FC236}">
                <a16:creationId xmlns:a16="http://schemas.microsoft.com/office/drawing/2014/main" id="{FB1555B2-0A88-5FC9-2DFD-D291C4A99B2D}"/>
              </a:ext>
            </a:extLst>
          </p:cNvPr>
          <p:cNvSpPr>
            <a:spLocks noGrp="1"/>
          </p:cNvSpPr>
          <p:nvPr>
            <p:ph idx="1"/>
          </p:nvPr>
        </p:nvSpPr>
        <p:spPr>
          <a:xfrm>
            <a:off x="838200" y="1825625"/>
            <a:ext cx="7755384" cy="4351338"/>
          </a:xfrm>
        </p:spPr>
        <p:txBody>
          <a:bodyPr>
            <a:normAutofit fontScale="92500" lnSpcReduction="10000"/>
          </a:bodyPr>
          <a:lstStyle/>
          <a:p>
            <a:pPr marL="0" indent="0" algn="l">
              <a:buNone/>
            </a:pPr>
            <a:r>
              <a:rPr lang="en-US" sz="2600" b="0" i="0" dirty="0">
                <a:solidFill>
                  <a:srgbClr val="1F1F1F"/>
                </a:solidFill>
                <a:effectLst/>
                <a:latin typeface="ElsevierGulliver"/>
              </a:rPr>
              <a:t>Active disease should be clearly documented to initiate therapy. At least 1 of the following criteria should be met.</a:t>
            </a:r>
          </a:p>
          <a:p>
            <a:pPr>
              <a:buFont typeface="Arial" panose="020B0604020202020204" pitchFamily="34" charset="0"/>
              <a:buChar char="•"/>
            </a:pPr>
            <a:endParaRPr lang="en-US" sz="2000" dirty="0">
              <a:effectLst/>
            </a:endParaRPr>
          </a:p>
          <a:p>
            <a:pPr>
              <a:buFont typeface="Arial" panose="020B0604020202020204" pitchFamily="34" charset="0"/>
              <a:buChar char="•"/>
            </a:pPr>
            <a:r>
              <a:rPr lang="en-US" sz="2000" dirty="0">
                <a:effectLst/>
              </a:rPr>
              <a:t>1.Evidence of progressive marrow failure as manifested by the development of, or worsening of, anemia and/or thrombocytopenia. Cutoff levels of Hb &lt;10 g/dL or platelet counts &lt;100 × 10</a:t>
            </a:r>
            <a:r>
              <a:rPr lang="en-US" sz="2000" baseline="30000" dirty="0">
                <a:effectLst/>
              </a:rPr>
              <a:t>9</a:t>
            </a:r>
            <a:r>
              <a:rPr lang="en-US" sz="2000" dirty="0">
                <a:effectLst/>
              </a:rPr>
              <a:t>/L are generally regarded as indication for treatment. However, in some patients, platelet counts &lt;100 × 10</a:t>
            </a:r>
            <a:r>
              <a:rPr lang="en-US" sz="2000" baseline="30000" dirty="0">
                <a:effectLst/>
              </a:rPr>
              <a:t>9</a:t>
            </a:r>
            <a:r>
              <a:rPr lang="en-US" sz="2000" dirty="0">
                <a:effectLst/>
              </a:rPr>
              <a:t>/L may remain stable over a long period; this situation does not automatically require therapeutic intervention.</a:t>
            </a:r>
          </a:p>
          <a:p>
            <a:pPr>
              <a:buFont typeface="Arial" panose="020B0604020202020204" pitchFamily="34" charset="0"/>
              <a:buChar char="•"/>
            </a:pPr>
            <a:endParaRPr lang="en-US" sz="2000" dirty="0">
              <a:effectLst/>
            </a:endParaRPr>
          </a:p>
          <a:p>
            <a:pPr>
              <a:buFont typeface="Arial" panose="020B0604020202020204" pitchFamily="34" charset="0"/>
              <a:buChar char="•"/>
            </a:pPr>
            <a:endParaRPr lang="en-US" sz="2000" dirty="0"/>
          </a:p>
          <a:p>
            <a:pPr>
              <a:buFont typeface="Arial" panose="020B0604020202020204" pitchFamily="34" charset="0"/>
              <a:buChar char="•"/>
            </a:pPr>
            <a:r>
              <a:rPr lang="en-US" sz="2000" dirty="0">
                <a:effectLst/>
              </a:rPr>
              <a:t>2.Massive (</a:t>
            </a:r>
            <a:r>
              <a:rPr lang="en-US" sz="2000" dirty="0" err="1">
                <a:effectLst/>
              </a:rPr>
              <a:t>ie</a:t>
            </a:r>
            <a:r>
              <a:rPr lang="en-US" sz="2000" dirty="0">
                <a:effectLst/>
              </a:rPr>
              <a:t>, ≥6 cm below the left costal margin) or progressive or symptomatic splenomegaly.</a:t>
            </a:r>
          </a:p>
          <a:p>
            <a:pPr marL="0" indent="0">
              <a:buNone/>
            </a:pPr>
            <a:endParaRPr lang="sv-SE" dirty="0"/>
          </a:p>
        </p:txBody>
      </p:sp>
      <p:pic>
        <p:nvPicPr>
          <p:cNvPr id="4" name="Bildobjekt 3">
            <a:extLst>
              <a:ext uri="{FF2B5EF4-FFF2-40B4-BE49-F238E27FC236}">
                <a16:creationId xmlns:a16="http://schemas.microsoft.com/office/drawing/2014/main" id="{C5DCFDFD-6DFB-995E-5B03-32F06B4A64BB}"/>
              </a:ext>
            </a:extLst>
          </p:cNvPr>
          <p:cNvPicPr>
            <a:picLocks noChangeAspect="1"/>
          </p:cNvPicPr>
          <p:nvPr/>
        </p:nvPicPr>
        <p:blipFill>
          <a:blip r:embed="rId2"/>
          <a:stretch>
            <a:fillRect/>
          </a:stretch>
        </p:blipFill>
        <p:spPr>
          <a:xfrm>
            <a:off x="8745059" y="3609845"/>
            <a:ext cx="3160451" cy="2453997"/>
          </a:xfrm>
          <a:prstGeom prst="rect">
            <a:avLst/>
          </a:prstGeom>
        </p:spPr>
      </p:pic>
      <p:pic>
        <p:nvPicPr>
          <p:cNvPr id="5" name="Bildobjekt 4">
            <a:extLst>
              <a:ext uri="{FF2B5EF4-FFF2-40B4-BE49-F238E27FC236}">
                <a16:creationId xmlns:a16="http://schemas.microsoft.com/office/drawing/2014/main" id="{884CFC8B-6BB1-9730-70F9-0E62E03D5775}"/>
              </a:ext>
            </a:extLst>
          </p:cNvPr>
          <p:cNvPicPr>
            <a:picLocks noChangeAspect="1"/>
          </p:cNvPicPr>
          <p:nvPr/>
        </p:nvPicPr>
        <p:blipFill>
          <a:blip r:embed="rId3"/>
          <a:stretch>
            <a:fillRect/>
          </a:stretch>
        </p:blipFill>
        <p:spPr>
          <a:xfrm>
            <a:off x="8496300" y="1562585"/>
            <a:ext cx="2857500" cy="1238250"/>
          </a:xfrm>
          <a:prstGeom prst="rect">
            <a:avLst/>
          </a:prstGeom>
        </p:spPr>
      </p:pic>
    </p:spTree>
    <p:extLst>
      <p:ext uri="{BB962C8B-B14F-4D97-AF65-F5344CB8AC3E}">
        <p14:creationId xmlns:p14="http://schemas.microsoft.com/office/powerpoint/2010/main" val="111774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034C80F-41C3-316B-A21C-37A89291FEE7}"/>
              </a:ext>
            </a:extLst>
          </p:cNvPr>
          <p:cNvSpPr>
            <a:spLocks noGrp="1"/>
          </p:cNvSpPr>
          <p:nvPr>
            <p:ph idx="1"/>
          </p:nvPr>
        </p:nvSpPr>
        <p:spPr>
          <a:xfrm>
            <a:off x="1077897" y="671527"/>
            <a:ext cx="10773792" cy="5915703"/>
          </a:xfrm>
        </p:spPr>
        <p:txBody>
          <a:bodyPr>
            <a:normAutofit lnSpcReduction="10000"/>
          </a:bodyPr>
          <a:lstStyle/>
          <a:p>
            <a:pPr marL="0" indent="0">
              <a:buNone/>
            </a:pPr>
            <a:endParaRPr lang="en-US" sz="2000" dirty="0"/>
          </a:p>
          <a:p>
            <a:r>
              <a:rPr lang="en-US" sz="2000" dirty="0"/>
              <a:t>3.Massive nodes (</a:t>
            </a:r>
            <a:r>
              <a:rPr lang="en-US" sz="2000" dirty="0" err="1"/>
              <a:t>ie</a:t>
            </a:r>
            <a:r>
              <a:rPr lang="en-US" sz="2000" dirty="0"/>
              <a:t>, ≥10 cm in longest diameter) or progressive or symptomatic lymphadenopathy.</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4.Progressive lymphocytosis with an increase of ≥50% over a 2-month period, or lymphocyte doubling time (LDT) &lt;6 months. LDT can be obtained by linear regression extrapolation of absolute lymphocyte counts obtained at intervals of 2 weeks over an observation period of 2 to 3 months; patients with initial blood lymphocyte counts &lt;30 × 109/L may require a longer observation period to determine the LDT. Factors contributing to lymphocytosis other than CLL (</a:t>
            </a:r>
            <a:r>
              <a:rPr lang="en-US" sz="2000" dirty="0" err="1"/>
              <a:t>eg</a:t>
            </a:r>
            <a:r>
              <a:rPr lang="en-US" sz="2000" dirty="0"/>
              <a:t>, infections, steroid administration) should be excluded.</a:t>
            </a:r>
          </a:p>
          <a:p>
            <a:endParaRPr lang="sv-SE" dirty="0"/>
          </a:p>
        </p:txBody>
      </p:sp>
      <p:pic>
        <p:nvPicPr>
          <p:cNvPr id="4" name="Bildobjekt 3">
            <a:extLst>
              <a:ext uri="{FF2B5EF4-FFF2-40B4-BE49-F238E27FC236}">
                <a16:creationId xmlns:a16="http://schemas.microsoft.com/office/drawing/2014/main" id="{D7574B29-F509-24FF-31CE-752CE8029F51}"/>
              </a:ext>
            </a:extLst>
          </p:cNvPr>
          <p:cNvPicPr>
            <a:picLocks noChangeAspect="1"/>
          </p:cNvPicPr>
          <p:nvPr/>
        </p:nvPicPr>
        <p:blipFill>
          <a:blip r:embed="rId2"/>
          <a:stretch>
            <a:fillRect/>
          </a:stretch>
        </p:blipFill>
        <p:spPr>
          <a:xfrm>
            <a:off x="6870992" y="1691612"/>
            <a:ext cx="2512705" cy="2512705"/>
          </a:xfrm>
          <a:prstGeom prst="rect">
            <a:avLst/>
          </a:prstGeom>
        </p:spPr>
      </p:pic>
    </p:spTree>
    <p:extLst>
      <p:ext uri="{BB962C8B-B14F-4D97-AF65-F5344CB8AC3E}">
        <p14:creationId xmlns:p14="http://schemas.microsoft.com/office/powerpoint/2010/main" val="41437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73BA2F1-99E3-9B21-C460-636B3796E624}"/>
              </a:ext>
            </a:extLst>
          </p:cNvPr>
          <p:cNvSpPr>
            <a:spLocks noGrp="1"/>
          </p:cNvSpPr>
          <p:nvPr>
            <p:ph idx="1"/>
          </p:nvPr>
        </p:nvSpPr>
        <p:spPr>
          <a:xfrm>
            <a:off x="703384" y="699233"/>
            <a:ext cx="10785231" cy="5811838"/>
          </a:xfrm>
        </p:spPr>
        <p:txBody>
          <a:bodyPr>
            <a:normAutofit lnSpcReduction="10000"/>
          </a:bodyPr>
          <a:lstStyle/>
          <a:p>
            <a:r>
              <a:rPr lang="en-US" sz="2400" dirty="0"/>
              <a:t>5.Autoimmune complications including anemia or thrombocytopenia poorly responsive to corticosteroids.</a:t>
            </a:r>
          </a:p>
          <a:p>
            <a:r>
              <a:rPr lang="en-US" sz="2400" dirty="0"/>
              <a:t>6.Symptomatic or functional </a:t>
            </a:r>
            <a:r>
              <a:rPr lang="en-US" sz="2400" dirty="0" err="1"/>
              <a:t>extranodal</a:t>
            </a:r>
            <a:r>
              <a:rPr lang="en-US" sz="2400" dirty="0"/>
              <a:t> involvement (</a:t>
            </a:r>
            <a:r>
              <a:rPr lang="en-US" sz="2400" dirty="0" err="1"/>
              <a:t>eg</a:t>
            </a:r>
            <a:r>
              <a:rPr lang="en-US" sz="2400" dirty="0"/>
              <a:t>, skin, kidney, lung, spine).</a:t>
            </a:r>
          </a:p>
          <a:p>
            <a:r>
              <a:rPr lang="en-US" sz="2400" dirty="0"/>
              <a:t>7.Disease-related symptoms as defined by any of the following:</a:t>
            </a:r>
          </a:p>
          <a:p>
            <a:pPr marL="0" indent="0">
              <a:buNone/>
            </a:pPr>
            <a:r>
              <a:rPr lang="en-US" sz="2100" dirty="0"/>
              <a:t>    a. Unintentional weight loss ≥10% within the previous 6 months.</a:t>
            </a:r>
          </a:p>
          <a:p>
            <a:pPr marL="0" indent="0">
              <a:buNone/>
            </a:pPr>
            <a:r>
              <a:rPr lang="en-US" sz="2100" dirty="0"/>
              <a:t>    b. Significant fatigue (</a:t>
            </a:r>
            <a:r>
              <a:rPr lang="en-US" sz="2100" dirty="0" err="1"/>
              <a:t>ie</a:t>
            </a:r>
            <a:r>
              <a:rPr lang="en-US" sz="2100" dirty="0"/>
              <a:t>, ECOG performance scale 2 or worse; cannot work or unable to</a:t>
            </a:r>
          </a:p>
          <a:p>
            <a:pPr marL="0" indent="0">
              <a:buNone/>
            </a:pPr>
            <a:r>
              <a:rPr lang="en-US" sz="2100" dirty="0"/>
              <a:t>         perform usual activities).</a:t>
            </a:r>
          </a:p>
          <a:p>
            <a:pPr marL="0" indent="0">
              <a:buNone/>
            </a:pPr>
            <a:r>
              <a:rPr lang="en-US" sz="2100" dirty="0"/>
              <a:t>    c. Fevers ≥100.5°F or 38.0°C for 2 or more weeks without evidence of infection.</a:t>
            </a:r>
          </a:p>
          <a:p>
            <a:pPr marL="0" indent="0">
              <a:buNone/>
            </a:pPr>
            <a:r>
              <a:rPr lang="en-US" sz="2100" dirty="0"/>
              <a:t>    d. Night sweats for ≥1 month without evidence of infection.</a:t>
            </a:r>
          </a:p>
          <a:p>
            <a:pPr marL="0" indent="0">
              <a:buNone/>
            </a:pPr>
            <a:r>
              <a:rPr lang="en-US" sz="2100" dirty="0"/>
              <a:t>Hypogammaglobinemia, or monoclonal or oligoclonal paraproteinemia does not by itself constitute a basis for initiating therapy. However, it is recommended to assess the change in these protein abnormalities, if patients are treated. Also, patients with CLL may present with a markedly elevated leukocyte count; however, </a:t>
            </a:r>
            <a:r>
              <a:rPr lang="en-US" sz="2100" dirty="0" err="1"/>
              <a:t>leukostasis</a:t>
            </a:r>
            <a:r>
              <a:rPr lang="en-US" sz="2100" dirty="0"/>
              <a:t> rarely occurs in patients with CLL. Therefore, the absolute lymphocyte count should not be used as the sole indicator for treatment.</a:t>
            </a:r>
          </a:p>
          <a:p>
            <a:endParaRPr lang="sv-SE" dirty="0"/>
          </a:p>
        </p:txBody>
      </p:sp>
    </p:spTree>
    <p:extLst>
      <p:ext uri="{BB962C8B-B14F-4D97-AF65-F5344CB8AC3E}">
        <p14:creationId xmlns:p14="http://schemas.microsoft.com/office/powerpoint/2010/main" val="41203674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2306</Words>
  <Application>Microsoft Office PowerPoint</Application>
  <PresentationFormat>Bredbild</PresentationFormat>
  <Paragraphs>129</Paragraphs>
  <Slides>27</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27</vt:i4>
      </vt:variant>
    </vt:vector>
  </HeadingPairs>
  <TitlesOfParts>
    <vt:vector size="35" baseType="lpstr">
      <vt:lpstr>Aptos</vt:lpstr>
      <vt:lpstr>Aptos Display</vt:lpstr>
      <vt:lpstr>Arial</vt:lpstr>
      <vt:lpstr>Calibri</vt:lpstr>
      <vt:lpstr>ElsevierGulliver</vt:lpstr>
      <vt:lpstr>Garamond</vt:lpstr>
      <vt:lpstr>Source Serif Pro</vt:lpstr>
      <vt:lpstr>Office-tema</vt:lpstr>
      <vt:lpstr>Kronisk lymfatisk leukemi</vt:lpstr>
      <vt:lpstr>PowerPoint-presentation</vt:lpstr>
      <vt:lpstr>PowerPoint-presentation</vt:lpstr>
      <vt:lpstr>B-cellsreceptorn</vt:lpstr>
      <vt:lpstr>Cellsignalering i B-cellen</vt:lpstr>
      <vt:lpstr>PowerPoint-presentation</vt:lpstr>
      <vt:lpstr>Hallek M, Cheson BD, Catovsky D, Caligaris-Cappio F, Dighiero G, Dohner H, et al. iwCLL guidelines for diagnosis, indications for treatment, response assessment, and supportive management of CLL. Blood. 2018;131(25):2745-60.</vt:lpstr>
      <vt:lpstr>PowerPoint-presentation</vt:lpstr>
      <vt:lpstr>PowerPoint-presentation</vt:lpstr>
      <vt:lpstr>Inför behandling</vt:lpstr>
      <vt:lpstr>PowerPoint-presentation</vt:lpstr>
      <vt:lpstr>Genetiska riskfaktorer</vt:lpstr>
      <vt:lpstr>PowerPoint-presentation</vt:lpstr>
      <vt:lpstr>PowerPoint-presentation</vt:lpstr>
      <vt:lpstr>PowerPoint-presentation</vt:lpstr>
      <vt:lpstr>PowerPoint-presentation</vt:lpstr>
      <vt:lpstr>PowerPoint-presentation</vt:lpstr>
      <vt:lpstr>Biverkningar</vt:lpstr>
      <vt:lpstr>PowerPoint-presentation</vt:lpstr>
      <vt:lpstr>Hur verkar venetoklax på KLL-cellen?</vt:lpstr>
      <vt:lpstr>Venetoklax</vt:lpstr>
      <vt:lpstr>PowerPoint-presentation</vt:lpstr>
      <vt:lpstr>CD20- antikroppar</vt:lpstr>
      <vt:lpstr>PowerPoint-presentation</vt:lpstr>
      <vt:lpstr>Bendamustin</vt:lpstr>
      <vt:lpstr>PowerPoint-presentation</vt:lpstr>
      <vt:lpstr>Framtida behandlingsalternativ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Kronisk lymfatisk leukemi</dc:title>
  <dc:creator>Lindblad Oscar</dc:creator>
  <cp:lastModifiedBy>Lindblad Oscar</cp:lastModifiedBy>
  <cp:revision>16</cp:revision>
  <dcterms:created xsi:type="dcterms:W3CDTF">2024-09-02T07:14:50Z</dcterms:created>
  <dcterms:modified xsi:type="dcterms:W3CDTF">2024-09-20T09:40:34Z</dcterms:modified>
</cp:coreProperties>
</file>